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wav" ContentType="audio/x-wav"/>
  <Default Extension="xml" ContentType="application/xml"/>
  <Default Extension="jpg" ContentType="image/jpeg"/>
  <Default Extension="mp4" ContentType="video/mp4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2.xml" ContentType="application/vnd.openxmlformats-officedocument.theme+xml"/>
  <Override PartName="/ppt/charts/style2.xml" ContentType="application/vnd.ms-office.chartstyle+xml"/>
  <Override PartName="/ppt/charts/colors2.xml" ContentType="application/vnd.ms-office.chartcolorstyl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47"/>
  </p:notesMasterIdLst>
  <p:sldIdLst>
    <p:sldId id="256" r:id="rId2"/>
    <p:sldId id="283" r:id="rId3"/>
    <p:sldId id="307" r:id="rId4"/>
    <p:sldId id="306" r:id="rId5"/>
    <p:sldId id="257" r:id="rId6"/>
    <p:sldId id="258" r:id="rId7"/>
    <p:sldId id="259" r:id="rId8"/>
    <p:sldId id="266" r:id="rId9"/>
    <p:sldId id="260" r:id="rId10"/>
    <p:sldId id="273" r:id="rId11"/>
    <p:sldId id="274" r:id="rId12"/>
    <p:sldId id="261" r:id="rId13"/>
    <p:sldId id="262" r:id="rId14"/>
    <p:sldId id="275" r:id="rId15"/>
    <p:sldId id="271" r:id="rId16"/>
    <p:sldId id="277" r:id="rId17"/>
    <p:sldId id="278" r:id="rId18"/>
    <p:sldId id="279" r:id="rId19"/>
    <p:sldId id="280" r:id="rId20"/>
    <p:sldId id="270" r:id="rId21"/>
    <p:sldId id="263" r:id="rId22"/>
    <p:sldId id="267" r:id="rId23"/>
    <p:sldId id="268" r:id="rId24"/>
    <p:sldId id="297" r:id="rId25"/>
    <p:sldId id="299" r:id="rId26"/>
    <p:sldId id="301" r:id="rId27"/>
    <p:sldId id="269" r:id="rId28"/>
    <p:sldId id="282" r:id="rId29"/>
    <p:sldId id="281" r:id="rId30"/>
    <p:sldId id="292" r:id="rId31"/>
    <p:sldId id="284" r:id="rId32"/>
    <p:sldId id="285" r:id="rId33"/>
    <p:sldId id="286" r:id="rId34"/>
    <p:sldId id="287" r:id="rId35"/>
    <p:sldId id="288" r:id="rId36"/>
    <p:sldId id="289" r:id="rId37"/>
    <p:sldId id="264" r:id="rId38"/>
    <p:sldId id="265" r:id="rId39"/>
    <p:sldId id="290" r:id="rId40"/>
    <p:sldId id="291" r:id="rId41"/>
    <p:sldId id="293" r:id="rId42"/>
    <p:sldId id="272" r:id="rId43"/>
    <p:sldId id="294" r:id="rId44"/>
    <p:sldId id="295" r:id="rId45"/>
    <p:sldId id="296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57"/>
    <p:restoredTop sz="91705"/>
  </p:normalViewPr>
  <p:slideViewPr>
    <p:cSldViewPr snapToGrid="0">
      <p:cViewPr>
        <p:scale>
          <a:sx n="92" d="100"/>
          <a:sy n="92" d="100"/>
        </p:scale>
        <p:origin x="4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opus-project/Desktop/SibilantAnalysis/ParticipantL2L3Proficienc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opus-project/Desktop/SibilantAnalysis/ParticipantL2L3Proficienc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1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b="1" i="0">
                <a:solidFill>
                  <a:schemeClr val="tx1"/>
                </a:solidFill>
              </a:rPr>
              <a:t>Participant proficiency scores in L2 English and L3 Norwegian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Sheet1!$F$2:$F$40</c:f>
              <c:numCache>
                <c:formatCode>General</c:formatCode>
                <c:ptCount val="39"/>
                <c:pt idx="0">
                  <c:v>22</c:v>
                </c:pt>
                <c:pt idx="1">
                  <c:v>26</c:v>
                </c:pt>
                <c:pt idx="2">
                  <c:v>33</c:v>
                </c:pt>
                <c:pt idx="3">
                  <c:v>32</c:v>
                </c:pt>
                <c:pt idx="4">
                  <c:v>15</c:v>
                </c:pt>
                <c:pt idx="5">
                  <c:v>30</c:v>
                </c:pt>
                <c:pt idx="6">
                  <c:v>21</c:v>
                </c:pt>
                <c:pt idx="7">
                  <c:v>35</c:v>
                </c:pt>
                <c:pt idx="8">
                  <c:v>32</c:v>
                </c:pt>
                <c:pt idx="9">
                  <c:v>32</c:v>
                </c:pt>
                <c:pt idx="10">
                  <c:v>28</c:v>
                </c:pt>
                <c:pt idx="11">
                  <c:v>27</c:v>
                </c:pt>
                <c:pt idx="12">
                  <c:v>28</c:v>
                </c:pt>
                <c:pt idx="13">
                  <c:v>24</c:v>
                </c:pt>
                <c:pt idx="14">
                  <c:v>32</c:v>
                </c:pt>
                <c:pt idx="15">
                  <c:v>27</c:v>
                </c:pt>
                <c:pt idx="16">
                  <c:v>9</c:v>
                </c:pt>
                <c:pt idx="17">
                  <c:v>23</c:v>
                </c:pt>
                <c:pt idx="18">
                  <c:v>33</c:v>
                </c:pt>
                <c:pt idx="19">
                  <c:v>21</c:v>
                </c:pt>
                <c:pt idx="20">
                  <c:v>32</c:v>
                </c:pt>
                <c:pt idx="21">
                  <c:v>26</c:v>
                </c:pt>
                <c:pt idx="22">
                  <c:v>28</c:v>
                </c:pt>
                <c:pt idx="23">
                  <c:v>28</c:v>
                </c:pt>
                <c:pt idx="24">
                  <c:v>29</c:v>
                </c:pt>
                <c:pt idx="25">
                  <c:v>29</c:v>
                </c:pt>
                <c:pt idx="26">
                  <c:v>32</c:v>
                </c:pt>
                <c:pt idx="27">
                  <c:v>30</c:v>
                </c:pt>
                <c:pt idx="28">
                  <c:v>26</c:v>
                </c:pt>
                <c:pt idx="29">
                  <c:v>25</c:v>
                </c:pt>
                <c:pt idx="30">
                  <c:v>27</c:v>
                </c:pt>
                <c:pt idx="31">
                  <c:v>26</c:v>
                </c:pt>
                <c:pt idx="32">
                  <c:v>30</c:v>
                </c:pt>
                <c:pt idx="33">
                  <c:v>28</c:v>
                </c:pt>
                <c:pt idx="34">
                  <c:v>32</c:v>
                </c:pt>
                <c:pt idx="35">
                  <c:v>31</c:v>
                </c:pt>
                <c:pt idx="36">
                  <c:v>29</c:v>
                </c:pt>
                <c:pt idx="37">
                  <c:v>32</c:v>
                </c:pt>
                <c:pt idx="38">
                  <c:v>30</c:v>
                </c:pt>
              </c:numCache>
            </c:numRef>
          </c:xVal>
          <c:yVal>
            <c:numRef>
              <c:f>Sheet1!$G$2:$G$40</c:f>
              <c:numCache>
                <c:formatCode>General</c:formatCode>
                <c:ptCount val="39"/>
                <c:pt idx="0">
                  <c:v>10</c:v>
                </c:pt>
                <c:pt idx="1">
                  <c:v>22</c:v>
                </c:pt>
                <c:pt idx="2">
                  <c:v>19</c:v>
                </c:pt>
                <c:pt idx="3">
                  <c:v>20</c:v>
                </c:pt>
                <c:pt idx="4">
                  <c:v>15</c:v>
                </c:pt>
                <c:pt idx="5">
                  <c:v>15</c:v>
                </c:pt>
                <c:pt idx="6">
                  <c:v>14</c:v>
                </c:pt>
                <c:pt idx="7">
                  <c:v>19</c:v>
                </c:pt>
                <c:pt idx="8">
                  <c:v>25</c:v>
                </c:pt>
                <c:pt idx="9">
                  <c:v>15</c:v>
                </c:pt>
                <c:pt idx="10">
                  <c:v>22</c:v>
                </c:pt>
                <c:pt idx="11">
                  <c:v>16</c:v>
                </c:pt>
                <c:pt idx="12">
                  <c:v>14</c:v>
                </c:pt>
                <c:pt idx="13">
                  <c:v>19</c:v>
                </c:pt>
                <c:pt idx="14">
                  <c:v>22</c:v>
                </c:pt>
                <c:pt idx="15">
                  <c:v>21</c:v>
                </c:pt>
                <c:pt idx="16">
                  <c:v>15</c:v>
                </c:pt>
                <c:pt idx="17">
                  <c:v>19</c:v>
                </c:pt>
                <c:pt idx="18">
                  <c:v>22</c:v>
                </c:pt>
                <c:pt idx="19">
                  <c:v>17</c:v>
                </c:pt>
                <c:pt idx="20">
                  <c:v>24</c:v>
                </c:pt>
                <c:pt idx="21">
                  <c:v>18</c:v>
                </c:pt>
                <c:pt idx="22">
                  <c:v>25</c:v>
                </c:pt>
                <c:pt idx="23">
                  <c:v>20</c:v>
                </c:pt>
                <c:pt idx="24">
                  <c:v>21</c:v>
                </c:pt>
                <c:pt idx="25">
                  <c:v>20</c:v>
                </c:pt>
                <c:pt idx="26">
                  <c:v>21</c:v>
                </c:pt>
                <c:pt idx="27">
                  <c:v>18</c:v>
                </c:pt>
                <c:pt idx="28">
                  <c:v>19</c:v>
                </c:pt>
                <c:pt idx="29">
                  <c:v>23</c:v>
                </c:pt>
                <c:pt idx="30">
                  <c:v>19</c:v>
                </c:pt>
                <c:pt idx="31">
                  <c:v>17</c:v>
                </c:pt>
                <c:pt idx="32">
                  <c:v>18</c:v>
                </c:pt>
                <c:pt idx="33">
                  <c:v>24</c:v>
                </c:pt>
                <c:pt idx="34">
                  <c:v>21</c:v>
                </c:pt>
                <c:pt idx="35">
                  <c:v>25</c:v>
                </c:pt>
                <c:pt idx="36">
                  <c:v>16</c:v>
                </c:pt>
                <c:pt idx="37">
                  <c:v>20</c:v>
                </c:pt>
                <c:pt idx="38">
                  <c:v>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34-2846-ADC2-F7D1769B4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732016"/>
        <c:axId val="401733744"/>
      </c:scatterChart>
      <c:valAx>
        <c:axId val="40173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1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chemeClr val="tx1"/>
                    </a:solidFill>
                  </a:rPr>
                  <a:t>Norwegian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1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L"/>
          </a:p>
        </c:txPr>
        <c:crossAx val="401733744"/>
        <c:crosses val="autoZero"/>
        <c:crossBetween val="midCat"/>
      </c:valAx>
      <c:valAx>
        <c:axId val="40173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i="0">
                    <a:solidFill>
                      <a:schemeClr val="tx1"/>
                    </a:solidFill>
                  </a:rPr>
                  <a:t>English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L"/>
          </a:p>
        </c:txPr>
        <c:crossAx val="401732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i="1"/>
      </a:pPr>
      <a:endParaRPr lang="en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1" u="none" strike="noStrike" kern="1200" cap="all" spc="12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GB" b="1" i="0">
                <a:solidFill>
                  <a:schemeClr val="tx1"/>
                </a:solidFill>
              </a:rPr>
              <a:t>Participant proficiency scores in L2 English and L3 Norwegian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1" u="none" strike="noStrike" kern="1200" cap="all" spc="120" normalizeH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PL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diamond"/>
            <c:size val="6"/>
            <c:spPr>
              <a:solidFill>
                <a:schemeClr val="accent1"/>
              </a:solidFill>
              <a:ln w="9525">
                <a:solidFill>
                  <a:schemeClr val="accent1"/>
                </a:solidFill>
                <a:round/>
              </a:ln>
              <a:effectLst/>
            </c:spPr>
          </c:marker>
          <c:xVal>
            <c:numRef>
              <c:f>Sheet1!$F$2:$F$40</c:f>
              <c:numCache>
                <c:formatCode>General</c:formatCode>
                <c:ptCount val="39"/>
                <c:pt idx="0">
                  <c:v>22</c:v>
                </c:pt>
                <c:pt idx="1">
                  <c:v>26</c:v>
                </c:pt>
                <c:pt idx="2">
                  <c:v>33</c:v>
                </c:pt>
                <c:pt idx="3">
                  <c:v>32</c:v>
                </c:pt>
                <c:pt idx="4">
                  <c:v>15</c:v>
                </c:pt>
                <c:pt idx="5">
                  <c:v>30</c:v>
                </c:pt>
                <c:pt idx="6">
                  <c:v>21</c:v>
                </c:pt>
                <c:pt idx="7">
                  <c:v>35</c:v>
                </c:pt>
                <c:pt idx="8">
                  <c:v>32</c:v>
                </c:pt>
                <c:pt idx="9">
                  <c:v>32</c:v>
                </c:pt>
                <c:pt idx="10">
                  <c:v>28</c:v>
                </c:pt>
                <c:pt idx="11">
                  <c:v>27</c:v>
                </c:pt>
                <c:pt idx="12">
                  <c:v>28</c:v>
                </c:pt>
                <c:pt idx="13">
                  <c:v>24</c:v>
                </c:pt>
                <c:pt idx="14">
                  <c:v>32</c:v>
                </c:pt>
                <c:pt idx="15">
                  <c:v>27</c:v>
                </c:pt>
                <c:pt idx="16">
                  <c:v>9</c:v>
                </c:pt>
                <c:pt idx="17">
                  <c:v>23</c:v>
                </c:pt>
                <c:pt idx="18">
                  <c:v>33</c:v>
                </c:pt>
                <c:pt idx="19">
                  <c:v>21</c:v>
                </c:pt>
                <c:pt idx="20">
                  <c:v>32</c:v>
                </c:pt>
                <c:pt idx="21">
                  <c:v>26</c:v>
                </c:pt>
                <c:pt idx="22">
                  <c:v>28</c:v>
                </c:pt>
                <c:pt idx="23">
                  <c:v>28</c:v>
                </c:pt>
                <c:pt idx="24">
                  <c:v>29</c:v>
                </c:pt>
                <c:pt idx="25">
                  <c:v>29</c:v>
                </c:pt>
                <c:pt idx="26">
                  <c:v>32</c:v>
                </c:pt>
                <c:pt idx="27">
                  <c:v>30</c:v>
                </c:pt>
                <c:pt idx="28">
                  <c:v>26</c:v>
                </c:pt>
                <c:pt idx="29">
                  <c:v>25</c:v>
                </c:pt>
                <c:pt idx="30">
                  <c:v>27</c:v>
                </c:pt>
                <c:pt idx="31">
                  <c:v>26</c:v>
                </c:pt>
                <c:pt idx="32">
                  <c:v>30</c:v>
                </c:pt>
                <c:pt idx="33">
                  <c:v>28</c:v>
                </c:pt>
                <c:pt idx="34">
                  <c:v>32</c:v>
                </c:pt>
                <c:pt idx="35">
                  <c:v>31</c:v>
                </c:pt>
                <c:pt idx="36">
                  <c:v>29</c:v>
                </c:pt>
                <c:pt idx="37">
                  <c:v>32</c:v>
                </c:pt>
                <c:pt idx="38">
                  <c:v>30</c:v>
                </c:pt>
              </c:numCache>
            </c:numRef>
          </c:xVal>
          <c:yVal>
            <c:numRef>
              <c:f>Sheet1!$G$2:$G$40</c:f>
              <c:numCache>
                <c:formatCode>General</c:formatCode>
                <c:ptCount val="39"/>
                <c:pt idx="0">
                  <c:v>10</c:v>
                </c:pt>
                <c:pt idx="1">
                  <c:v>22</c:v>
                </c:pt>
                <c:pt idx="2">
                  <c:v>19</c:v>
                </c:pt>
                <c:pt idx="3">
                  <c:v>20</c:v>
                </c:pt>
                <c:pt idx="4">
                  <c:v>15</c:v>
                </c:pt>
                <c:pt idx="5">
                  <c:v>15</c:v>
                </c:pt>
                <c:pt idx="6">
                  <c:v>14</c:v>
                </c:pt>
                <c:pt idx="7">
                  <c:v>19</c:v>
                </c:pt>
                <c:pt idx="8">
                  <c:v>25</c:v>
                </c:pt>
                <c:pt idx="9">
                  <c:v>15</c:v>
                </c:pt>
                <c:pt idx="10">
                  <c:v>22</c:v>
                </c:pt>
                <c:pt idx="11">
                  <c:v>16</c:v>
                </c:pt>
                <c:pt idx="12">
                  <c:v>14</c:v>
                </c:pt>
                <c:pt idx="13">
                  <c:v>19</c:v>
                </c:pt>
                <c:pt idx="14">
                  <c:v>22</c:v>
                </c:pt>
                <c:pt idx="15">
                  <c:v>21</c:v>
                </c:pt>
                <c:pt idx="16">
                  <c:v>15</c:v>
                </c:pt>
                <c:pt idx="17">
                  <c:v>19</c:v>
                </c:pt>
                <c:pt idx="18">
                  <c:v>22</c:v>
                </c:pt>
                <c:pt idx="19">
                  <c:v>17</c:v>
                </c:pt>
                <c:pt idx="20">
                  <c:v>24</c:v>
                </c:pt>
                <c:pt idx="21">
                  <c:v>18</c:v>
                </c:pt>
                <c:pt idx="22">
                  <c:v>25</c:v>
                </c:pt>
                <c:pt idx="23">
                  <c:v>20</c:v>
                </c:pt>
                <c:pt idx="24">
                  <c:v>21</c:v>
                </c:pt>
                <c:pt idx="25">
                  <c:v>20</c:v>
                </c:pt>
                <c:pt idx="26">
                  <c:v>21</c:v>
                </c:pt>
                <c:pt idx="27">
                  <c:v>18</c:v>
                </c:pt>
                <c:pt idx="28">
                  <c:v>19</c:v>
                </c:pt>
                <c:pt idx="29">
                  <c:v>23</c:v>
                </c:pt>
                <c:pt idx="30">
                  <c:v>19</c:v>
                </c:pt>
                <c:pt idx="31">
                  <c:v>17</c:v>
                </c:pt>
                <c:pt idx="32">
                  <c:v>18</c:v>
                </c:pt>
                <c:pt idx="33">
                  <c:v>24</c:v>
                </c:pt>
                <c:pt idx="34">
                  <c:v>21</c:v>
                </c:pt>
                <c:pt idx="35">
                  <c:v>25</c:v>
                </c:pt>
                <c:pt idx="36">
                  <c:v>16</c:v>
                </c:pt>
                <c:pt idx="37">
                  <c:v>20</c:v>
                </c:pt>
                <c:pt idx="38">
                  <c:v>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34-2846-ADC2-F7D1769B48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1732016"/>
        <c:axId val="401733744"/>
      </c:scatterChart>
      <c:valAx>
        <c:axId val="401732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1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>
                    <a:solidFill>
                      <a:schemeClr val="tx1"/>
                    </a:solidFill>
                  </a:rPr>
                  <a:t>Norwegian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900" b="1" i="1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L"/>
          </a:p>
        </c:txPr>
        <c:crossAx val="401733744"/>
        <c:crosses val="autoZero"/>
        <c:crossBetween val="midCat"/>
      </c:valAx>
      <c:valAx>
        <c:axId val="401733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cap="all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b="1" i="0">
                    <a:solidFill>
                      <a:schemeClr val="tx1"/>
                    </a:solidFill>
                  </a:rPr>
                  <a:t>English Score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cap="all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P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PL"/>
          </a:p>
        </c:txPr>
        <c:crossAx val="40173201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i="1"/>
      </a:pPr>
      <a:endParaRPr lang="en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9AD63-D17E-9940-A14F-BA46467387DF}" type="datetimeFigureOut">
              <a:rPr lang="en-PL" smtClean="0"/>
              <a:t>06/06/2023</a:t>
            </a:fld>
            <a:endParaRPr lang="en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9B8204-3BF7-7A48-9F76-1079A56A0D6B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277240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books.google.com/books?id=QZs5Bqa0yP8C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books.google.com/books?id=h1byJz_rWUcC" TargetMode="External"/><Relationship Id="rId4" Type="http://schemas.openxmlformats.org/officeDocument/2006/relationships/hyperlink" Target="https://books.google.com/books?id=9Zg0bwAACAAJ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Sources for the classification include </a:t>
            </a:r>
            <a:r>
              <a:rPr lang="en-GB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3"/>
              </a:rPr>
              <a:t>Zsiga (2013)</a:t>
            </a:r>
            <a:r>
              <a:rPr lang="en-GB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4"/>
              </a:rPr>
              <a:t>Gussenhoven &amp; Jacobs (2011)</a:t>
            </a:r>
            <a:r>
              <a:rPr lang="en-GB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GB" b="0" i="0" u="none" strike="noStrike" dirty="0">
                <a:solidFill>
                  <a:srgbClr val="795CB2"/>
                </a:solidFill>
                <a:effectLst/>
                <a:latin typeface="Arial" panose="020B0604020202020204" pitchFamily="34" charset="0"/>
                <a:hlinkClick r:id="rId5"/>
              </a:rPr>
              <a:t>Ladefoged &amp; Maddison (1996)</a:t>
            </a:r>
            <a:r>
              <a:rPr lang="en-GB" b="0" i="0" u="none" strike="noStrike" dirty="0">
                <a:solidFill>
                  <a:srgbClr val="54595D"/>
                </a:solidFill>
                <a:effectLst/>
                <a:latin typeface="Arial" panose="020B0604020202020204" pitchFamily="34" charset="0"/>
              </a:rPr>
              <a:t>.</a:t>
            </a:r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B8204-3BF7-7A48-9F76-1079A56A0D6B}" type="slidenum">
              <a:rPr lang="en-PL" smtClean="0"/>
              <a:t>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7706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TimesNewRomanPSMT"/>
              </a:rPr>
              <a:t>if the spectral means of L1 Polish &lt;</a:t>
            </a:r>
            <a:r>
              <a:rPr lang="en-GB" sz="1200" dirty="0" err="1">
                <a:effectLst/>
                <a:latin typeface="TimesNewRomanPSMT"/>
              </a:rPr>
              <a:t>sz</a:t>
            </a:r>
            <a:r>
              <a:rPr lang="en-GB" sz="1200" dirty="0">
                <a:effectLst/>
                <a:latin typeface="TimesNewRomanPSMT"/>
              </a:rPr>
              <a:t>&gt; and L3 Norwegian &lt;</a:t>
            </a:r>
            <a:r>
              <a:rPr lang="en-GB" sz="1200" dirty="0" err="1">
                <a:effectLst/>
                <a:latin typeface="TimesNewRomanPSMT"/>
              </a:rPr>
              <a:t>rs</a:t>
            </a:r>
            <a:r>
              <a:rPr lang="en-GB" sz="1200" dirty="0">
                <a:effectLst/>
                <a:latin typeface="TimesNewRomanPSMT"/>
              </a:rPr>
              <a:t>&gt; differ significantly for highly proficient learners of Norwegian, then that finding would weaken the more recent interpretation of Polish &lt;</a:t>
            </a:r>
            <a:r>
              <a:rPr lang="en-GB" sz="1200" dirty="0" err="1">
                <a:effectLst/>
                <a:latin typeface="TimesNewRomanPSMT"/>
              </a:rPr>
              <a:t>sz</a:t>
            </a:r>
            <a:r>
              <a:rPr lang="en-GB" sz="1200" dirty="0">
                <a:effectLst/>
                <a:latin typeface="TimesNewRomanPSMT"/>
              </a:rPr>
              <a:t>&gt; as a retroflex sibilant</a:t>
            </a:r>
            <a:endParaRPr lang="en-PL" sz="1200" dirty="0"/>
          </a:p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B8204-3BF7-7A48-9F76-1079A56A0D6B}" type="slidenum">
              <a:rPr lang="en-PL" smtClean="0"/>
              <a:t>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313107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9B8204-3BF7-7A48-9F76-1079A56A0D6B}" type="slidenum">
              <a:rPr lang="en-PL" smtClean="0"/>
              <a:t>8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705295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PL" dirty="0"/>
              <a:t>Jarek thinks she has new polish ‘si’ fricative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A1A4BE-8B38-BE4F-93EF-F0443C841C81}" type="slidenum">
              <a:rPr lang="en-PL" smtClean="0"/>
              <a:t>26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089805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ED4E0B8-AAB6-AF47-9A49-2DD80D823B3B}" type="datetime1">
              <a:rPr lang="pl-PL" smtClean="0"/>
              <a:t>06.06.2023</a:t>
            </a:fld>
            <a:endParaRPr lang="en-PL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452768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6BEFD7-7EC5-3244-8985-78AE385CA84F}" type="datetime1">
              <a:rPr lang="pl-PL" smtClean="0"/>
              <a:t>06.06.2023</a:t>
            </a:fld>
            <a:endParaRPr lang="en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28261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CEFA9-1B29-1245-B214-1DE1D3D001FB}" type="datetime1">
              <a:rPr lang="pl-PL" smtClean="0"/>
              <a:t>06.06.2023</a:t>
            </a:fld>
            <a:endParaRPr lang="en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90757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5FEDA-F360-1A4E-A6A4-4D5B52CD0B5C}" type="datetime1">
              <a:rPr lang="pl-PL" smtClean="0"/>
              <a:t>06.06.2023</a:t>
            </a:fld>
            <a:endParaRPr lang="en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6336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177D4D8B-FC62-4B4B-8086-329A9083231C}" type="datetime1">
              <a:rPr lang="pl-PL" smtClean="0"/>
              <a:t>06.06.2023</a:t>
            </a:fld>
            <a:endParaRPr lang="en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12977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051DE-C1C4-6F40-BD6A-3BC468EBCAD4}" type="datetime1">
              <a:rPr lang="pl-PL" smtClean="0"/>
              <a:t>06.06.2023</a:t>
            </a:fld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9996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1B758-13CC-834D-8950-FAEA0783BF38}" type="datetime1">
              <a:rPr lang="pl-PL" smtClean="0"/>
              <a:t>06.06.2023</a:t>
            </a:fld>
            <a:endParaRPr lang="en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82250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39923-33F6-5340-8CF6-A37E30F7996F}" type="datetime1">
              <a:rPr lang="pl-PL" smtClean="0"/>
              <a:t>06.06.2023</a:t>
            </a:fld>
            <a:endParaRPr lang="en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178589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71AD0-36E5-A943-A886-C260D9F2BF92}" type="datetime1">
              <a:rPr lang="pl-PL" smtClean="0"/>
              <a:t>06.06.2023</a:t>
            </a:fld>
            <a:endParaRPr lang="en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60669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E96E1-96D5-9745-8B7D-3DAC3931F80E}" type="datetime1">
              <a:rPr lang="pl-PL" smtClean="0"/>
              <a:t>06.06.2023</a:t>
            </a:fld>
            <a:endParaRPr lang="en-PL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P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7794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BADF6659-A4BC-6644-871D-8ABF6B4E83A7}" type="datetime1">
              <a:rPr lang="pl-PL" smtClean="0"/>
              <a:t>06.06.2023</a:t>
            </a:fld>
            <a:endParaRPr lang="en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696498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91308C2-5E4B-1D41-B812-B7CDD3527E01}" type="datetime1">
              <a:rPr lang="pl-PL" smtClean="0"/>
              <a:t>06.06.2023</a:t>
            </a:fld>
            <a:endParaRPr lang="en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2820A5A-B2AC-F245-ABFF-8AC5B807532A}" type="slidenum">
              <a:rPr lang="en-PL" smtClean="0"/>
              <a:t>‹#›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58586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4" Type="http://schemas.openxmlformats.org/officeDocument/2006/relationships/video" Target="../media/media2.mp4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15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21.png"/><Relationship Id="rId5" Type="http://schemas.microsoft.com/office/2007/relationships/media" Target="../media/media9.wav"/><Relationship Id="rId10" Type="http://schemas.openxmlformats.org/officeDocument/2006/relationships/image" Target="../media/image20.png"/><Relationship Id="rId4" Type="http://schemas.openxmlformats.org/officeDocument/2006/relationships/audio" Target="../media/media8.wav"/><Relationship Id="rId9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22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5.png"/><Relationship Id="rId17" Type="http://schemas.openxmlformats.org/officeDocument/2006/relationships/image" Target="../media/image26.png"/><Relationship Id="rId2" Type="http://schemas.openxmlformats.org/officeDocument/2006/relationships/audio" Target="../media/media10.wav"/><Relationship Id="rId16" Type="http://schemas.openxmlformats.org/officeDocument/2006/relationships/image" Target="../media/image25.png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slideLayout" Target="../slideLayouts/slideLayout2.xml"/><Relationship Id="rId5" Type="http://schemas.microsoft.com/office/2007/relationships/media" Target="../media/media12.wav"/><Relationship Id="rId15" Type="http://schemas.openxmlformats.org/officeDocument/2006/relationships/image" Target="../media/image24.png"/><Relationship Id="rId10" Type="http://schemas.openxmlformats.org/officeDocument/2006/relationships/audio" Target="../media/media14.wav"/><Relationship Id="rId4" Type="http://schemas.openxmlformats.org/officeDocument/2006/relationships/audio" Target="../media/media11.wav"/><Relationship Id="rId9" Type="http://schemas.microsoft.com/office/2007/relationships/media" Target="../media/media14.wav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16.wav"/><Relationship Id="rId7" Type="http://schemas.openxmlformats.org/officeDocument/2006/relationships/image" Target="../media/image15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av"/><Relationship Id="rId9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Phonological_feature" TargetMode="External"/><Relationship Id="rId4" Type="http://schemas.openxmlformats.org/officeDocument/2006/relationships/hyperlink" Target="https://en.wikipedia.org/wiki/Euler_diagram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AD685-C6B6-C503-5455-08C9A2502C2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PL" sz="4800" dirty="0"/>
              <a:t>Cross-linguistic influence and sibilant production in L3 learners of Norwegian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AC603-2075-22B3-85D9-0886F65BA0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PL" dirty="0"/>
              <a:t>Tristan Czarnecki-Verner, Jarek Weckwerth and Magdalena Wrembel</a:t>
            </a:r>
          </a:p>
        </p:txBody>
      </p:sp>
    </p:spTree>
    <p:extLst>
      <p:ext uri="{BB962C8B-B14F-4D97-AF65-F5344CB8AC3E}">
        <p14:creationId xmlns:p14="http://schemas.microsoft.com/office/powerpoint/2010/main" val="28429060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2046-DB6A-B808-AA39-35F6C24B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Methodology (Tokens)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BEB3D-A68C-D136-9E78-EF72C4D58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effectLst/>
                <a:latin typeface="TimesNewRomanPSMT"/>
              </a:rPr>
              <a:t>n=8400 			    (840 tokens per sibilant per language) </a:t>
            </a:r>
          </a:p>
          <a:p>
            <a:pPr lvl="1"/>
            <a:r>
              <a:rPr lang="en-GB" sz="2400" dirty="0">
                <a:effectLst/>
                <a:latin typeface="TimesNewRomanPSMT"/>
              </a:rPr>
              <a:t>Polish: /s/, /</a:t>
            </a:r>
            <a:r>
              <a:rPr lang="en-GB" sz="2400" dirty="0" err="1">
                <a:effectLst/>
                <a:latin typeface="TimesNewRomanPSMT"/>
              </a:rPr>
              <a:t>ʃ~ʂ</a:t>
            </a:r>
            <a:r>
              <a:rPr lang="en-GB" sz="2400" dirty="0">
                <a:effectLst/>
                <a:latin typeface="TimesNewRomanPSMT"/>
              </a:rPr>
              <a:t>/, /</a:t>
            </a:r>
            <a:r>
              <a:rPr lang="en-GB" sz="2400" dirty="0" err="1">
                <a:effectLst/>
                <a:latin typeface="TimesNewRomanPSMT"/>
              </a:rPr>
              <a:t>ɕ</a:t>
            </a:r>
            <a:r>
              <a:rPr lang="en-GB" sz="2400" dirty="0">
                <a:effectLst/>
                <a:latin typeface="TimesNewRomanPSMT"/>
              </a:rPr>
              <a:t>/  	    (&lt;s&gt;, &lt;</a:t>
            </a:r>
            <a:r>
              <a:rPr lang="en-GB" sz="2400" dirty="0" err="1">
                <a:effectLst/>
                <a:latin typeface="TimesNewRomanPSMT"/>
              </a:rPr>
              <a:t>sz</a:t>
            </a:r>
            <a:r>
              <a:rPr lang="en-GB" sz="2400" dirty="0">
                <a:effectLst/>
                <a:latin typeface="TimesNewRomanPSMT"/>
              </a:rPr>
              <a:t>&gt;, &lt;</a:t>
            </a:r>
            <a:r>
              <a:rPr lang="en-GB" sz="2400" dirty="0" err="1">
                <a:effectLst/>
                <a:latin typeface="TimesNewRomanPSMT"/>
              </a:rPr>
              <a:t>si</a:t>
            </a:r>
            <a:r>
              <a:rPr lang="en-GB" sz="2400" dirty="0">
                <a:effectLst/>
                <a:latin typeface="TimesNewRomanPSMT"/>
              </a:rPr>
              <a:t>&gt;)</a:t>
            </a:r>
          </a:p>
          <a:p>
            <a:pPr lvl="1"/>
            <a:r>
              <a:rPr lang="en-GB" sz="2400" dirty="0">
                <a:effectLst/>
                <a:latin typeface="TimesNewRomanPSMT"/>
              </a:rPr>
              <a:t>English: /s/, /ʃ/ 		     (&lt;s&gt;, &lt;</a:t>
            </a:r>
            <a:r>
              <a:rPr lang="en-GB" sz="2400" dirty="0" err="1">
                <a:effectLst/>
                <a:latin typeface="TimesNewRomanPSMT"/>
              </a:rPr>
              <a:t>sh</a:t>
            </a:r>
            <a:r>
              <a:rPr lang="en-GB" sz="2400" dirty="0">
                <a:effectLst/>
                <a:latin typeface="TimesNewRomanPSMT"/>
              </a:rPr>
              <a:t>&gt;)</a:t>
            </a:r>
          </a:p>
          <a:p>
            <a:pPr lvl="1"/>
            <a:r>
              <a:rPr lang="en-GB" sz="2400" dirty="0">
                <a:effectLst/>
                <a:latin typeface="TimesNewRomanPSMT"/>
              </a:rPr>
              <a:t>Norwegian: /s/, /</a:t>
            </a:r>
            <a:r>
              <a:rPr lang="en-GB" sz="2400" dirty="0" err="1">
                <a:effectLst/>
                <a:latin typeface="TimesNewRomanPSMT"/>
              </a:rPr>
              <a:t>ʃ~ʂ</a:t>
            </a:r>
            <a:r>
              <a:rPr lang="en-GB" sz="2400" dirty="0">
                <a:effectLst/>
                <a:latin typeface="TimesNewRomanPSMT"/>
              </a:rPr>
              <a:t>/, /ç~</a:t>
            </a:r>
            <a:r>
              <a:rPr lang="en-GB" sz="2400" dirty="0" err="1">
                <a:effectLst/>
                <a:latin typeface="TimesNewRomanPSMT"/>
              </a:rPr>
              <a:t>ʂ~ɕ</a:t>
            </a:r>
            <a:r>
              <a:rPr lang="en-GB" sz="2400" dirty="0">
                <a:effectLst/>
                <a:latin typeface="TimesNewRomanPSMT"/>
              </a:rPr>
              <a:t>/ (&lt;s&gt;, &lt;</a:t>
            </a:r>
            <a:r>
              <a:rPr lang="en-GB" sz="2400" dirty="0" err="1">
                <a:effectLst/>
                <a:latin typeface="TimesNewRomanPSMT"/>
              </a:rPr>
              <a:t>rs</a:t>
            </a:r>
            <a:r>
              <a:rPr lang="en-GB" sz="2400" dirty="0">
                <a:effectLst/>
                <a:latin typeface="TimesNewRomanPSMT"/>
              </a:rPr>
              <a:t>&gt;, &lt;</a:t>
            </a:r>
            <a:r>
              <a:rPr lang="en-GB" sz="2400" dirty="0" err="1">
                <a:effectLst/>
                <a:latin typeface="TimesNewRomanPSMT"/>
              </a:rPr>
              <a:t>sj</a:t>
            </a:r>
            <a:r>
              <a:rPr lang="en-GB" sz="2400" dirty="0">
                <a:effectLst/>
                <a:latin typeface="TimesNewRomanPSMT"/>
              </a:rPr>
              <a:t>&gt;, &lt;</a:t>
            </a:r>
            <a:r>
              <a:rPr lang="en-GB" sz="2400" dirty="0" err="1">
                <a:effectLst/>
                <a:latin typeface="TimesNewRomanPSMT"/>
              </a:rPr>
              <a:t>skj</a:t>
            </a:r>
            <a:r>
              <a:rPr lang="en-GB" sz="2400" dirty="0">
                <a:effectLst/>
                <a:latin typeface="TimesNewRomanPSMT"/>
              </a:rPr>
              <a:t>&gt;, &lt;</a:t>
            </a:r>
            <a:r>
              <a:rPr lang="en-GB" sz="2400" dirty="0" err="1">
                <a:effectLst/>
                <a:latin typeface="TimesNewRomanPSMT"/>
              </a:rPr>
              <a:t>kj</a:t>
            </a:r>
            <a:r>
              <a:rPr lang="en-GB" sz="2400" dirty="0">
                <a:effectLst/>
                <a:latin typeface="TimesNewRomanPSMT"/>
              </a:rPr>
              <a:t>&gt;)</a:t>
            </a:r>
            <a:br>
              <a:rPr lang="en-GB" sz="2400" dirty="0">
                <a:effectLst/>
                <a:latin typeface="TimesNewRomanPSMT"/>
              </a:rPr>
            </a:br>
            <a:endParaRPr lang="en-GB" sz="2400" dirty="0">
              <a:effectLst/>
              <a:latin typeface="TimesNewRomanPSM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70FBF-6F62-EF43-360F-AA13A725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876594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2046-DB6A-B808-AA39-35F6C24B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L" dirty="0"/>
              <a:t>Methodology (Sample Tokens per phoneme)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D8407FF-D047-F005-4BCF-801F6189E0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5405660"/>
              </p:ext>
            </p:extLst>
          </p:nvPr>
        </p:nvGraphicFramePr>
        <p:xfrm>
          <a:off x="763792" y="2264437"/>
          <a:ext cx="10058400" cy="31222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9127">
                  <a:extLst>
                    <a:ext uri="{9D8B030D-6E8A-4147-A177-3AD203B41FA5}">
                      <a16:colId xmlns:a16="http://schemas.microsoft.com/office/drawing/2014/main" val="3723046220"/>
                    </a:ext>
                  </a:extLst>
                </a:gridCol>
                <a:gridCol w="1535270">
                  <a:extLst>
                    <a:ext uri="{9D8B030D-6E8A-4147-A177-3AD203B41FA5}">
                      <a16:colId xmlns:a16="http://schemas.microsoft.com/office/drawing/2014/main" val="705599333"/>
                    </a:ext>
                  </a:extLst>
                </a:gridCol>
                <a:gridCol w="1535270">
                  <a:extLst>
                    <a:ext uri="{9D8B030D-6E8A-4147-A177-3AD203B41FA5}">
                      <a16:colId xmlns:a16="http://schemas.microsoft.com/office/drawing/2014/main" val="754469943"/>
                    </a:ext>
                  </a:extLst>
                </a:gridCol>
                <a:gridCol w="5458733">
                  <a:extLst>
                    <a:ext uri="{9D8B030D-6E8A-4147-A177-3AD203B41FA5}">
                      <a16:colId xmlns:a16="http://schemas.microsoft.com/office/drawing/2014/main" val="136072963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Language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Phoneme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Sentence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15660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GB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ry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uje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Pisarz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rysuje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słowami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84993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Sowy słyszą myszy z daleka.</a:t>
                      </a:r>
                      <a:endParaRPr lang="en-GB" sz="18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5137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</a:t>
                      </a:r>
                      <a:r>
                        <a:rPr lang="en-GB" sz="1800" b="1" i="0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Szofer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prosi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klucze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samochodu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7285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GB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viru</a:t>
                      </a:r>
                      <a:r>
                        <a:rPr lang="en-GB" sz="18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doctor sees viruses with the microscope.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26254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</a:t>
                      </a:r>
                      <a:r>
                        <a:rPr lang="en-GB" sz="1800" b="1" u="sng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ing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Our family goes fishing twice a year.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09863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GB" sz="1800" b="1" i="0" u="none" strike="noStrike" baseline="-250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leser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nyheter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sosiale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medier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00581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rs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økte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forsøkte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reparere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bilen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selv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37910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sj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sj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tok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drosje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til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flyplassen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193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skj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skj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vil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ha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teskje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sukker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kaffen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min.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79623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</a:t>
                      </a:r>
                      <a:r>
                        <a:rPr lang="en-GB" sz="1800" b="1" u="sng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kj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traff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gamle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bekjente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på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gaten</a:t>
                      </a:r>
                      <a:r>
                        <a:rPr lang="en-GB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47503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70FBF-6F62-EF43-360F-AA13A725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911667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F34DF-4562-1580-36E9-69D9EEA3E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616005" cy="1371600"/>
          </a:xfrm>
        </p:spPr>
        <p:txBody>
          <a:bodyPr>
            <a:normAutofit/>
          </a:bodyPr>
          <a:lstStyle/>
          <a:p>
            <a:r>
              <a:rPr lang="en-PL" dirty="0"/>
              <a:t>Methodology</a:t>
            </a:r>
            <a:r>
              <a:rPr lang="en-PL" dirty="0">
                <a:sym typeface="Wingdings" pitchFamily="2" charset="2"/>
              </a:rPr>
              <a:t> (Carrier sentences)</a:t>
            </a:r>
            <a:endParaRPr lang="en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4DFB1-48BE-6F6E-5BEE-30E5CA4D5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Naturalistic sentences in Norwegian, English and Polish</a:t>
            </a:r>
          </a:p>
          <a:p>
            <a:pPr lvl="1"/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Generated via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ChatGPT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(inspired by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Jarosław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Weckwerth</a:t>
            </a: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lvl="1"/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Evaluated by native speakers: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22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Norwegian</a:t>
            </a:r>
            <a:r>
              <a:rPr lang="en-GB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Kjetil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Berge, </a:t>
            </a:r>
            <a:r>
              <a:rPr lang="en-GB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Marit</a:t>
            </a:r>
            <a:r>
              <a:rPr lang="en-GB" sz="2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Westergaard</a:t>
            </a:r>
            <a:endParaRPr lang="en-GB" sz="2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/>
            <a:r>
              <a:rPr lang="en-GB" sz="2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English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Tristan Czarnecki-Verner</a:t>
            </a:r>
          </a:p>
          <a:p>
            <a:pPr lvl="2"/>
            <a:r>
              <a:rPr lang="en-GB" sz="22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Polish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2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Zuzanna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Cal, </a:t>
            </a:r>
            <a:r>
              <a:rPr lang="en-GB" sz="2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Jarosław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2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Weckwerth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Magdalena Wrembel </a:t>
            </a:r>
            <a:endParaRPr lang="en-GB" sz="2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BDE7C6-A96A-2850-1F0B-8DEE8E974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71991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F353-2B3A-D5EC-77BD-E09EDB66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L" dirty="0"/>
              <a:t>Methodology (Stimuli Presentation)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6E29-50B9-479D-4431-C6702409D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effectLst/>
                <a:latin typeface="TimesNewRomanPSMT"/>
              </a:rPr>
              <a:t>Sentence lists were randomized for each participant </a:t>
            </a:r>
          </a:p>
          <a:p>
            <a:r>
              <a:rPr lang="en-GB" sz="2400" dirty="0">
                <a:effectLst/>
                <a:latin typeface="TimesNewRomanPSMT"/>
              </a:rPr>
              <a:t>Target sentences were intermixed with sentences from a VOT investigation as distractors.</a:t>
            </a:r>
          </a:p>
          <a:p>
            <a:r>
              <a:rPr lang="en-GB" sz="2400" dirty="0">
                <a:effectLst/>
                <a:latin typeface="TimesNewRomanPSMT"/>
              </a:rPr>
              <a:t>Stimuli were presented in 3 separate language blocks (L3 Norwegian &gt; L2 English &gt; L1 Polish)</a:t>
            </a:r>
          </a:p>
          <a:p>
            <a:endParaRPr lang="en-P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9506B-2F03-D138-D645-F91EC753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13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117144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EF353-2B3A-D5EC-77BD-E09EDB66B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L" dirty="0"/>
              <a:t>Methodology (Peppa Task)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66E29-50B9-479D-4431-C6702409D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724259"/>
            <a:ext cx="10058400" cy="3931920"/>
          </a:xfrm>
        </p:spPr>
        <p:txBody>
          <a:bodyPr>
            <a:normAutofit/>
          </a:bodyPr>
          <a:lstStyle/>
          <a:p>
            <a:r>
              <a:rPr lang="en-GB" sz="2400" dirty="0">
                <a:effectLst/>
                <a:latin typeface="TimesNewRomanPSMT"/>
              </a:rPr>
              <a:t>Each language mode induced via the Peppa (video watching and retelling) Task in the respective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9506B-2F03-D138-D645-F91EC753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14</a:t>
            </a:fld>
            <a:endParaRPr lang="en-PL"/>
          </a:p>
        </p:txBody>
      </p:sp>
      <p:pic>
        <p:nvPicPr>
          <p:cNvPr id="5" name="peppa_polski.mp4">
            <a:hlinkClick r:id="" action="ppaction://media"/>
            <a:extLst>
              <a:ext uri="{FF2B5EF4-FFF2-40B4-BE49-F238E27FC236}">
                <a16:creationId xmlns:a16="http://schemas.microsoft.com/office/drawing/2014/main" id="{C77B18DD-E13E-8E5C-D18F-24D6B8A7BF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45823" y="3517751"/>
            <a:ext cx="3155577" cy="18933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E6ADFE-3FF9-8F1B-0903-74EEF0C54E52}"/>
              </a:ext>
            </a:extLst>
          </p:cNvPr>
          <p:cNvSpPr txBox="1"/>
          <p:nvPr/>
        </p:nvSpPr>
        <p:spPr>
          <a:xfrm>
            <a:off x="8045823" y="2575642"/>
            <a:ext cx="32389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TimesNewRomanPSMT"/>
              </a:rPr>
              <a:t>L1 Polish: </a:t>
            </a:r>
          </a:p>
          <a:p>
            <a:r>
              <a:rPr lang="en-GB" dirty="0">
                <a:latin typeface="TimesNewRomanPSMT"/>
              </a:rPr>
              <a:t>“</a:t>
            </a:r>
            <a:r>
              <a:rPr lang="en-GB" dirty="0" err="1"/>
              <a:t>Obejrzyj</a:t>
            </a:r>
            <a:r>
              <a:rPr lang="en-GB" dirty="0"/>
              <a:t> </a:t>
            </a:r>
            <a:r>
              <a:rPr lang="en-GB" dirty="0" err="1"/>
              <a:t>dokładnie</a:t>
            </a:r>
            <a:r>
              <a:rPr lang="en-GB" dirty="0"/>
              <a:t> </a:t>
            </a:r>
            <a:r>
              <a:rPr lang="en-GB" dirty="0" err="1"/>
              <a:t>krótki</a:t>
            </a:r>
            <a:r>
              <a:rPr lang="en-GB" dirty="0"/>
              <a:t> fragment </a:t>
            </a:r>
            <a:r>
              <a:rPr lang="en-GB" dirty="0" err="1"/>
              <a:t>kreskówki</a:t>
            </a:r>
            <a:r>
              <a:rPr lang="en-GB" dirty="0"/>
              <a:t>.”</a:t>
            </a:r>
            <a:endParaRPr lang="en-PL" dirty="0"/>
          </a:p>
        </p:txBody>
      </p:sp>
      <p:pic>
        <p:nvPicPr>
          <p:cNvPr id="8" name="peppa_norsk.mp4">
            <a:hlinkClick r:id="" action="ppaction://media"/>
            <a:extLst>
              <a:ext uri="{FF2B5EF4-FFF2-40B4-BE49-F238E27FC236}">
                <a16:creationId xmlns:a16="http://schemas.microsoft.com/office/drawing/2014/main" id="{ACC2B052-A6CE-C7F2-479F-305189446E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7363" y="3517751"/>
            <a:ext cx="3155577" cy="18933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BA66B2-96D3-42F3-4673-362671EFAB0C}"/>
              </a:ext>
            </a:extLst>
          </p:cNvPr>
          <p:cNvSpPr txBox="1"/>
          <p:nvPr/>
        </p:nvSpPr>
        <p:spPr>
          <a:xfrm>
            <a:off x="983427" y="2575642"/>
            <a:ext cx="33411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TimesNewRomanPSMT"/>
              </a:rPr>
              <a:t>L3 Norwegian: </a:t>
            </a:r>
          </a:p>
          <a:p>
            <a:r>
              <a:rPr lang="en-GB" dirty="0"/>
              <a:t>”Se </a:t>
            </a:r>
            <a:r>
              <a:rPr lang="en-GB" dirty="0" err="1"/>
              <a:t>denne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videoen</a:t>
            </a:r>
            <a:r>
              <a:rPr lang="en-GB" dirty="0"/>
              <a:t> </a:t>
            </a:r>
            <a:r>
              <a:rPr lang="en-GB" dirty="0" err="1"/>
              <a:t>veldig</a:t>
            </a:r>
            <a:r>
              <a:rPr lang="en-GB" dirty="0"/>
              <a:t> </a:t>
            </a:r>
            <a:r>
              <a:rPr lang="en-GB" dirty="0" err="1"/>
              <a:t>nøye</a:t>
            </a:r>
            <a:r>
              <a:rPr lang="en-GB" dirty="0"/>
              <a:t>.”</a:t>
            </a:r>
            <a:endParaRPr lang="en-PL" dirty="0"/>
          </a:p>
          <a:p>
            <a:endParaRPr lang="en-P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2E3F49-92CA-9829-DAA4-29ABAD947F36}"/>
              </a:ext>
            </a:extLst>
          </p:cNvPr>
          <p:cNvSpPr txBox="1"/>
          <p:nvPr/>
        </p:nvSpPr>
        <p:spPr>
          <a:xfrm>
            <a:off x="885711" y="5525761"/>
            <a:ext cx="32855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Fortell</a:t>
            </a:r>
            <a:r>
              <a:rPr lang="en-GB" dirty="0"/>
              <a:t> med dine </a:t>
            </a:r>
            <a:r>
              <a:rPr lang="en-GB" dirty="0" err="1"/>
              <a:t>egne</a:t>
            </a:r>
            <a:r>
              <a:rPr lang="en-GB" dirty="0"/>
              <a:t> </a:t>
            </a:r>
            <a:r>
              <a:rPr lang="en-GB" dirty="0" err="1"/>
              <a:t>ord</a:t>
            </a:r>
            <a:r>
              <a:rPr lang="en-GB" dirty="0"/>
              <a:t> </a:t>
            </a:r>
            <a:r>
              <a:rPr lang="en-GB" dirty="0" err="1"/>
              <a:t>hva</a:t>
            </a:r>
            <a:r>
              <a:rPr lang="en-GB" dirty="0"/>
              <a:t> </a:t>
            </a:r>
            <a:r>
              <a:rPr lang="en-GB" dirty="0" err="1"/>
              <a:t>som</a:t>
            </a:r>
            <a:r>
              <a:rPr lang="en-GB" dirty="0"/>
              <a:t> </a:t>
            </a:r>
            <a:r>
              <a:rPr lang="en-GB" dirty="0" err="1"/>
              <a:t>skjedde</a:t>
            </a:r>
            <a:r>
              <a:rPr lang="en-GB" dirty="0"/>
              <a:t> i </a:t>
            </a:r>
            <a:r>
              <a:rPr lang="en-GB" dirty="0" err="1"/>
              <a:t>avsnittet</a:t>
            </a:r>
            <a:r>
              <a:rPr lang="en-GB" dirty="0"/>
              <a:t> du </a:t>
            </a:r>
            <a:r>
              <a:rPr lang="en-GB" dirty="0" err="1"/>
              <a:t>så</a:t>
            </a:r>
            <a:r>
              <a:rPr lang="en-GB" dirty="0"/>
              <a:t>.”</a:t>
            </a:r>
            <a:endParaRPr lang="en-P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39138A-C627-A8A4-9BD5-1839BEC451E5}"/>
              </a:ext>
            </a:extLst>
          </p:cNvPr>
          <p:cNvSpPr txBox="1"/>
          <p:nvPr/>
        </p:nvSpPr>
        <p:spPr>
          <a:xfrm>
            <a:off x="4220746" y="2584118"/>
            <a:ext cx="3750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effectLst/>
                <a:latin typeface="TimesNewRomanPSMT"/>
              </a:rPr>
              <a:t>L2 English: </a:t>
            </a:r>
          </a:p>
          <a:p>
            <a:r>
              <a:rPr lang="en-GB" dirty="0"/>
              <a:t>“Watch a the movie clip very closely.”</a:t>
            </a:r>
            <a:endParaRPr lang="en-PL" dirty="0"/>
          </a:p>
        </p:txBody>
      </p:sp>
      <p:pic>
        <p:nvPicPr>
          <p:cNvPr id="16" name="peppa_english.mp4">
            <a:hlinkClick r:id="" action="ppaction://media"/>
            <a:extLst>
              <a:ext uri="{FF2B5EF4-FFF2-40B4-BE49-F238E27FC236}">
                <a16:creationId xmlns:a16="http://schemas.microsoft.com/office/drawing/2014/main" id="{B55F2D35-4B68-BA07-9C94-FD6028EAA942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38427" y="3506261"/>
            <a:ext cx="3155577" cy="189334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1D908D-76CD-F273-4FD4-A047453555EC}"/>
              </a:ext>
            </a:extLst>
          </p:cNvPr>
          <p:cNvSpPr txBox="1"/>
          <p:nvPr/>
        </p:nvSpPr>
        <p:spPr>
          <a:xfrm>
            <a:off x="4139004" y="5536740"/>
            <a:ext cx="39068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”In your own words, tell us what happened in the video you saw.”</a:t>
            </a:r>
            <a:endParaRPr lang="en-PL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8B8DCB-5D8B-8017-6300-B147BB73D86E}"/>
              </a:ext>
            </a:extLst>
          </p:cNvPr>
          <p:cNvSpPr txBox="1"/>
          <p:nvPr/>
        </p:nvSpPr>
        <p:spPr>
          <a:xfrm>
            <a:off x="7999212" y="5480172"/>
            <a:ext cx="37505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“</a:t>
            </a:r>
            <a:r>
              <a:rPr lang="en-GB" dirty="0" err="1"/>
              <a:t>Opowiedz</a:t>
            </a:r>
            <a:r>
              <a:rPr lang="en-GB" dirty="0"/>
              <a:t> </a:t>
            </a:r>
            <a:r>
              <a:rPr lang="en-GB" dirty="0" err="1"/>
              <a:t>własnymi</a:t>
            </a:r>
            <a:r>
              <a:rPr lang="en-GB" dirty="0"/>
              <a:t> </a:t>
            </a:r>
            <a:r>
              <a:rPr lang="en-GB" dirty="0" err="1"/>
              <a:t>słowami</a:t>
            </a:r>
            <a:r>
              <a:rPr lang="en-GB" dirty="0"/>
              <a:t> co </a:t>
            </a:r>
            <a:r>
              <a:rPr lang="en-GB" dirty="0" err="1"/>
              <a:t>wydarzyło</a:t>
            </a:r>
            <a:r>
              <a:rPr lang="en-GB" dirty="0"/>
              <a:t> </a:t>
            </a:r>
            <a:r>
              <a:rPr lang="en-GB" dirty="0" err="1"/>
              <a:t>się</a:t>
            </a:r>
            <a:r>
              <a:rPr lang="en-GB" dirty="0"/>
              <a:t> w </a:t>
            </a:r>
            <a:r>
              <a:rPr lang="en-GB" dirty="0" err="1"/>
              <a:t>obejrzanym</a:t>
            </a:r>
            <a:r>
              <a:rPr lang="en-GB" dirty="0"/>
              <a:t> </a:t>
            </a:r>
            <a:r>
              <a:rPr lang="en-GB" dirty="0" err="1"/>
              <a:t>przez</a:t>
            </a:r>
            <a:r>
              <a:rPr lang="en-GB" dirty="0"/>
              <a:t> </a:t>
            </a:r>
            <a:r>
              <a:rPr lang="en-GB" dirty="0" err="1"/>
              <a:t>ciebie</a:t>
            </a:r>
            <a:r>
              <a:rPr lang="en-GB" dirty="0"/>
              <a:t> </a:t>
            </a:r>
            <a:r>
              <a:rPr lang="en-GB" dirty="0" err="1"/>
              <a:t>fragmencie</a:t>
            </a:r>
            <a:r>
              <a:rPr lang="en-GB" dirty="0"/>
              <a:t>.”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295257169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>
                <p:cTn id="4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449B-8569-6DAA-8843-6DD64FED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L" dirty="0"/>
              <a:t>Data Processing (Force Alignment)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AA009-8A5E-2D36-3B9B-4AAD98D0A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7760" y="2014194"/>
            <a:ext cx="3647440" cy="3931920"/>
          </a:xfrm>
        </p:spPr>
        <p:txBody>
          <a:bodyPr/>
          <a:lstStyle/>
          <a:p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Clarin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BAS Web Services</a:t>
            </a:r>
            <a:r>
              <a:rPr lang="en-GB" b="1" dirty="0">
                <a:solidFill>
                  <a:srgbClr val="000000"/>
                </a:solidFill>
                <a:latin typeface="Open sans" panose="020B0606030504020204" pitchFamily="34" charset="0"/>
              </a:rPr>
              <a:t>: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WebMAUS</a:t>
            </a:r>
            <a:r>
              <a:rPr lang="en-GB" b="1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General (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Kisler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, Reichel, and </a:t>
            </a:r>
            <a:r>
              <a:rPr lang="en-GB" b="0" i="0" u="none" strike="noStrike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Schiel</a:t>
            </a:r>
            <a:r>
              <a:rPr lang="en-GB" dirty="0">
                <a:solidFill>
                  <a:srgbClr val="000000"/>
                </a:solidFill>
                <a:latin typeface="Open sans" panose="020B0606030504020204" pitchFamily="34" charset="0"/>
              </a:rPr>
              <a:t>, 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2017)</a:t>
            </a:r>
            <a:endParaRPr lang="en-P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91F14-AD48-1FF1-82B2-43FA1112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15</a:t>
            </a:fld>
            <a:endParaRPr lang="en-P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8ED818-48E9-9A6F-E268-7A65DA62A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45"/>
          <a:stretch/>
        </p:blipFill>
        <p:spPr>
          <a:xfrm>
            <a:off x="1463040" y="1744646"/>
            <a:ext cx="5618480" cy="483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42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449B-8569-6DAA-8843-6DD64FED1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PL" dirty="0"/>
              <a:t>Data Processing (Polish 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91F14-AD48-1FF1-82B2-43FA1112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16</a:t>
            </a:fld>
            <a:endParaRPr lang="en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3C2E8D-683C-E1B0-C361-D25CF49B05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925"/>
          <a:stretch/>
        </p:blipFill>
        <p:spPr>
          <a:xfrm>
            <a:off x="1879600" y="1774451"/>
            <a:ext cx="5679628" cy="4533221"/>
          </a:xfrm>
          <a:prstGeom prst="rect">
            <a:avLst/>
          </a:prstGeom>
        </p:spPr>
      </p:pic>
      <p:pic>
        <p:nvPicPr>
          <p:cNvPr id="8" name="AB7731AB_PL10_Sample">
            <a:hlinkClick r:id="" action="ppaction://media"/>
            <a:extLst>
              <a:ext uri="{FF2B5EF4-FFF2-40B4-BE49-F238E27FC236}">
                <a16:creationId xmlns:a16="http://schemas.microsoft.com/office/drawing/2014/main" id="{F8F42FE9-F867-0CAB-3AB7-DCD1EBF9E8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3948" y="5029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5449B-8569-6DAA-8843-6DD64FED1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866120" cy="1371600"/>
          </a:xfrm>
        </p:spPr>
        <p:txBody>
          <a:bodyPr>
            <a:normAutofit fontScale="90000"/>
          </a:bodyPr>
          <a:lstStyle/>
          <a:p>
            <a:r>
              <a:rPr lang="en-PL" dirty="0"/>
              <a:t>Data Processing (Norwegian Sample)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791F14-AD48-1FF1-82B2-43FA11122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17</a:t>
            </a:fld>
            <a:endParaRPr lang="en-PL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F6D9A-2456-85A2-75B5-C72195B072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" y="1820179"/>
            <a:ext cx="7772400" cy="3579818"/>
          </a:xfrm>
          <a:prstGeom prst="rect">
            <a:avLst/>
          </a:prstGeom>
        </p:spPr>
      </p:pic>
      <p:pic>
        <p:nvPicPr>
          <p:cNvPr id="6" name="AB7731AB_NO11_Sample">
            <a:hlinkClick r:id="" action="ppaction://media"/>
            <a:extLst>
              <a:ext uri="{FF2B5EF4-FFF2-40B4-BE49-F238E27FC236}">
                <a16:creationId xmlns:a16="http://schemas.microsoft.com/office/drawing/2014/main" id="{8A757DD3-1C8C-17AB-49D6-1D54D7AE3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2060" y="484380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15387-95B0-ACA0-A566-0672A0896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Force Alignment issues in L2/L3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6B7C05C-0994-1F92-ABB2-09A0BA5814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12878" y="1788414"/>
            <a:ext cx="5020179" cy="39322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0CDFA0-29DE-7983-8EDE-31007631B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18</a:t>
            </a:fld>
            <a:endParaRPr lang="en-PL"/>
          </a:p>
        </p:txBody>
      </p:sp>
      <p:pic>
        <p:nvPicPr>
          <p:cNvPr id="7" name="AB7731AB_NO11_L3AlignmentError">
            <a:hlinkClick r:id="" action="ppaction://media"/>
            <a:extLst>
              <a:ext uri="{FF2B5EF4-FFF2-40B4-BE49-F238E27FC236}">
                <a16:creationId xmlns:a16="http://schemas.microsoft.com/office/drawing/2014/main" id="{52FBD5F6-BD33-0C59-1DAA-D4F30CDC0F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18313" y="5494872"/>
            <a:ext cx="812800" cy="8128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A8896F1-0520-BD11-A01E-BB87CE75CE04}"/>
              </a:ext>
            </a:extLst>
          </p:cNvPr>
          <p:cNvSpPr txBox="1">
            <a:spLocks/>
          </p:cNvSpPr>
          <p:nvPr/>
        </p:nvSpPr>
        <p:spPr>
          <a:xfrm>
            <a:off x="6624319" y="1724259"/>
            <a:ext cx="5020179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dirty="0">
                <a:latin typeface="TimesNewRomanPSMT"/>
              </a:rPr>
              <a:t>Misalignments occurred due to pauses and repeated syllables/words which interfered with force alignment (and segment extraction)</a:t>
            </a:r>
          </a:p>
          <a:p>
            <a:r>
              <a:rPr lang="en-GB" sz="2400" dirty="0">
                <a:latin typeface="TimesNewRomanPSMT"/>
              </a:rPr>
              <a:t>“</a:t>
            </a:r>
            <a:r>
              <a:rPr lang="en-GB" sz="2400" dirty="0" err="1">
                <a:latin typeface="TimesNewRomanPSMT"/>
              </a:rPr>
              <a:t>ekstra</a:t>
            </a:r>
            <a:r>
              <a:rPr lang="en-GB" sz="2400" dirty="0">
                <a:latin typeface="TimesNewRomanPSMT"/>
              </a:rPr>
              <a:t> [</a:t>
            </a:r>
            <a:r>
              <a:rPr lang="en-GB" sz="2400" dirty="0" err="1">
                <a:latin typeface="TimesNewRomanPSMT"/>
              </a:rPr>
              <a:t>stua</a:t>
            </a:r>
            <a:r>
              <a:rPr lang="en-GB" sz="2400" dirty="0">
                <a:latin typeface="TimesNewRomanPSMT"/>
              </a:rPr>
              <a:t>]</a:t>
            </a:r>
            <a:r>
              <a:rPr lang="en-GB" sz="2400" baseline="-25000" dirty="0">
                <a:latin typeface="TimesNewRomanPSMT"/>
              </a:rPr>
              <a:t>error</a:t>
            </a:r>
            <a:r>
              <a:rPr lang="en-GB" sz="2400" dirty="0">
                <a:latin typeface="TimesNewRomanPSMT"/>
              </a:rPr>
              <a:t> </a:t>
            </a:r>
            <a:r>
              <a:rPr lang="en-GB" sz="2400" dirty="0" err="1">
                <a:latin typeface="TimesNewRomanPSMT"/>
              </a:rPr>
              <a:t>stue</a:t>
            </a:r>
            <a:r>
              <a:rPr lang="en-GB" sz="2400" dirty="0">
                <a:latin typeface="TimesNewRomanPSMT"/>
              </a:rPr>
              <a:t>”: resulted in a </a:t>
            </a:r>
            <a:r>
              <a:rPr lang="en-GB" sz="2400" dirty="0" err="1">
                <a:latin typeface="TimesNewRomanPSMT"/>
              </a:rPr>
              <a:t>misalignmed</a:t>
            </a:r>
            <a:r>
              <a:rPr lang="en-GB" sz="2400" dirty="0">
                <a:latin typeface="TimesNewRomanPSMT"/>
              </a:rPr>
              <a:t> pause during the first ‘s’ in ‘</a:t>
            </a:r>
            <a:r>
              <a:rPr lang="en-GB" sz="2400" dirty="0" err="1">
                <a:latin typeface="TimesNewRomanPSMT"/>
              </a:rPr>
              <a:t>ekstra</a:t>
            </a:r>
            <a:r>
              <a:rPr lang="en-GB" sz="2400" dirty="0">
                <a:latin typeface="TimesNewRomanPSMT"/>
              </a:rPr>
              <a:t>’ </a:t>
            </a:r>
          </a:p>
          <a:p>
            <a:r>
              <a:rPr lang="en-GB" sz="2400" dirty="0">
                <a:latin typeface="TimesNewRomanPSMT"/>
              </a:rPr>
              <a:t>This misalignment does not influence the analysis but some will</a:t>
            </a:r>
          </a:p>
        </p:txBody>
      </p:sp>
    </p:spTree>
    <p:extLst>
      <p:ext uri="{BB962C8B-B14F-4D97-AF65-F5344CB8AC3E}">
        <p14:creationId xmlns:p14="http://schemas.microsoft.com/office/powerpoint/2010/main" val="156916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437965-99D3-CECE-9BAC-0DF30B2CF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L" dirty="0"/>
              <a:t>Possible Solutions to </a:t>
            </a:r>
            <a:r>
              <a:rPr lang="en-PL" sz="4800" dirty="0"/>
              <a:t>misaligned segments</a:t>
            </a:r>
            <a:endParaRPr lang="en-P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DA1F6-2DF8-535B-BD3F-3F2279071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498281"/>
            <a:ext cx="10058400" cy="3931920"/>
          </a:xfrm>
        </p:spPr>
        <p:txBody>
          <a:bodyPr>
            <a:normAutofit/>
          </a:bodyPr>
          <a:lstStyle/>
          <a:p>
            <a:r>
              <a:rPr lang="en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Manual corrections to textgrids (very time consuming)</a:t>
            </a:r>
          </a:p>
          <a:p>
            <a:r>
              <a:rPr lang="en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Script modifications to textgrids: add a 4th/5th tier for grapheme/mistakes  (automatic but still time consuming)</a:t>
            </a:r>
          </a:p>
          <a:p>
            <a:r>
              <a:rPr lang="en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Exclude outliers in statistical analysis (less time consuming)</a:t>
            </a:r>
          </a:p>
          <a:p>
            <a:endParaRPr lang="en-PL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4F4089-970C-A827-B03D-96E901156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19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297921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F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9BE7FE4-0065-8E79-EDEF-116015EAD14E}"/>
              </a:ext>
            </a:extLst>
          </p:cNvPr>
          <p:cNvSpPr/>
          <p:nvPr/>
        </p:nvSpPr>
        <p:spPr>
          <a:xfrm>
            <a:off x="0" y="0"/>
            <a:ext cx="12192000" cy="6675120"/>
          </a:xfrm>
          <a:prstGeom prst="rect">
            <a:avLst/>
          </a:prstGeom>
          <a:solidFill>
            <a:srgbClr val="FEFF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AA6212-7162-7867-9BD2-62F2A56E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</a:t>
            </a:fld>
            <a:endParaRPr lang="en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E6D994-EAED-C745-896B-FE5A8D2DB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6014619"/>
            <a:ext cx="3169920" cy="5861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F9852F-0C8E-D3B8-3112-7BCF9E9190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7240" y="4419601"/>
            <a:ext cx="2524760" cy="25247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D4C9DC-B8C8-0F4E-D55E-C822069AF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" y="36623"/>
            <a:ext cx="1833880" cy="21428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C45865-A8B0-1342-B9DC-E6129E3F28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1200" y="-14387"/>
            <a:ext cx="3657600" cy="18288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A879DD-CB4D-3610-279F-8F1BBC6E0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7540" y="1963421"/>
            <a:ext cx="3657600" cy="3657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53321F-D4DF-5EB4-BF62-FDE0314DD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7080" y="2024380"/>
            <a:ext cx="3534410" cy="353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50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573D-0446-0CFD-6576-A2D1F24F6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Preliminary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8CF3A-7D35-E761-A57E-0C8649E7B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6333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1828-E09F-B954-1302-A128E2CC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420350" cy="1371600"/>
          </a:xfrm>
        </p:spPr>
        <p:txBody>
          <a:bodyPr>
            <a:normAutofit fontScale="90000"/>
          </a:bodyPr>
          <a:lstStyle/>
          <a:p>
            <a:r>
              <a:rPr lang="en-PL" dirty="0"/>
              <a:t>L2/L3 scores from language proficiency questionnaire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80FDABF-7881-2FB4-99FC-4F8352A2C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6211514"/>
              </p:ext>
            </p:extLst>
          </p:nvPr>
        </p:nvGraphicFramePr>
        <p:xfrm>
          <a:off x="2251878" y="2023203"/>
          <a:ext cx="7449447" cy="446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A2FE75-96B5-1526-E6AF-3C0134187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21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441819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61828-E09F-B954-1302-A128E2CC9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420350" cy="1371600"/>
          </a:xfrm>
        </p:spPr>
        <p:txBody>
          <a:bodyPr>
            <a:normAutofit fontScale="90000"/>
          </a:bodyPr>
          <a:lstStyle/>
          <a:p>
            <a:r>
              <a:rPr lang="en-PL" dirty="0"/>
              <a:t>L2/L3 scores from language proficiency questionnaire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80FDABF-7881-2FB4-99FC-4F8352A2CAA8}"/>
              </a:ext>
            </a:extLst>
          </p:cNvPr>
          <p:cNvGraphicFramePr>
            <a:graphicFrameLocks/>
          </p:cNvGraphicFramePr>
          <p:nvPr/>
        </p:nvGraphicFramePr>
        <p:xfrm>
          <a:off x="2251878" y="2023203"/>
          <a:ext cx="7449447" cy="446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B06EF356-39C0-2918-AECC-2D5557182FA5}"/>
              </a:ext>
            </a:extLst>
          </p:cNvPr>
          <p:cNvGrpSpPr/>
          <p:nvPr/>
        </p:nvGrpSpPr>
        <p:grpSpPr>
          <a:xfrm>
            <a:off x="6362703" y="4758429"/>
            <a:ext cx="1552319" cy="626680"/>
            <a:chOff x="6367591" y="4615553"/>
            <a:chExt cx="1552319" cy="626680"/>
          </a:xfrm>
        </p:grpSpPr>
        <p:sp>
          <p:nvSpPr>
            <p:cNvPr id="5" name="Doughnut 4">
              <a:extLst>
                <a:ext uri="{FF2B5EF4-FFF2-40B4-BE49-F238E27FC236}">
                  <a16:creationId xmlns:a16="http://schemas.microsoft.com/office/drawing/2014/main" id="{72807B84-B262-C25E-463D-2FF54699CF1F}"/>
                </a:ext>
              </a:extLst>
            </p:cNvPr>
            <p:cNvSpPr/>
            <p:nvPr/>
          </p:nvSpPr>
          <p:spPr>
            <a:xfrm>
              <a:off x="6367591" y="4615553"/>
              <a:ext cx="245551" cy="256830"/>
            </a:xfrm>
            <a:prstGeom prst="donut">
              <a:avLst>
                <a:gd name="adj" fmla="val 3114"/>
              </a:avLst>
            </a:prstGeom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PL" i="1" dirty="0">
                <a:solidFill>
                  <a:schemeClr val="tx1"/>
                </a:solidFill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23E1468-77BD-1A35-B837-5FACEC3270AB}"/>
                </a:ext>
              </a:extLst>
            </p:cNvPr>
            <p:cNvSpPr txBox="1"/>
            <p:nvPr/>
          </p:nvSpPr>
          <p:spPr>
            <a:xfrm>
              <a:off x="6613142" y="4872901"/>
              <a:ext cx="1306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PL" dirty="0"/>
                <a:t>AB7731AB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120F9C3-B4AF-0397-BF1F-2601D9AC10DE}"/>
                </a:ext>
              </a:extLst>
            </p:cNvPr>
            <p:cNvCxnSpPr/>
            <p:nvPr/>
          </p:nvCxnSpPr>
          <p:spPr>
            <a:xfrm>
              <a:off x="6576093" y="4843252"/>
              <a:ext cx="122776" cy="12277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6C3C0AA-0E73-FFB9-E62F-3839E97D2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22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507177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C0C3-3F6C-4D4C-20C6-789326D45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677525" cy="1371600"/>
          </a:xfrm>
        </p:spPr>
        <p:txBody>
          <a:bodyPr>
            <a:normAutofit fontScale="90000"/>
          </a:bodyPr>
          <a:lstStyle/>
          <a:p>
            <a:r>
              <a:rPr lang="en-PL" dirty="0"/>
              <a:t>S</a:t>
            </a:r>
            <a:r>
              <a:rPr lang="en-GB" dirty="0"/>
              <a:t>i</a:t>
            </a:r>
            <a:r>
              <a:rPr lang="en-PL" dirty="0"/>
              <a:t>bilants produced by a low Proficiency learner of Norwegian (AB7731AB)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F7B719-AC84-2CE5-5B37-0D5C297F52FD}"/>
              </a:ext>
            </a:extLst>
          </p:cNvPr>
          <p:cNvSpPr txBox="1"/>
          <p:nvPr/>
        </p:nvSpPr>
        <p:spPr>
          <a:xfrm>
            <a:off x="7894828" y="6030740"/>
            <a:ext cx="3294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L" dirty="0"/>
              <a:t>(Figure by Kamil Kaźmierski)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D1A0558-0EB0-603C-4F57-974F345CB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96" y="2103121"/>
            <a:ext cx="9511652" cy="395270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570F17-4633-22FD-D381-AE8CE77D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23</a:t>
            </a:fld>
            <a:endParaRPr lang="en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CDBE4-B6C7-7BF4-0330-02B9ACE9A116}"/>
              </a:ext>
            </a:extLst>
          </p:cNvPr>
          <p:cNvSpPr txBox="1"/>
          <p:nvPr/>
        </p:nvSpPr>
        <p:spPr>
          <a:xfrm>
            <a:off x="1138311" y="5984506"/>
            <a:ext cx="69830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PL" dirty="0"/>
              <a:t>(spectral moments extracted via praat script: </a:t>
            </a:r>
          </a:p>
          <a:p>
            <a:r>
              <a:rPr lang="en-GB" dirty="0"/>
              <a:t>2013, Christian </a:t>
            </a:r>
            <a:r>
              <a:rPr lang="en-GB" dirty="0" err="1"/>
              <a:t>DiCanio</a:t>
            </a:r>
            <a:r>
              <a:rPr lang="en-GB" dirty="0"/>
              <a:t>, Haskins Laboratories &amp; SUNY Buffalo</a:t>
            </a:r>
            <a:r>
              <a:rPr lang="en-P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908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27A6B53-C9FE-E3F4-D17C-FE3F3906DDDB}"/>
              </a:ext>
            </a:extLst>
          </p:cNvPr>
          <p:cNvSpPr txBox="1"/>
          <p:nvPr/>
        </p:nvSpPr>
        <p:spPr>
          <a:xfrm>
            <a:off x="9153753" y="3978130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Norwegian /s/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6CAAB-4782-6783-95AF-93954D946BB8}"/>
              </a:ext>
            </a:extLst>
          </p:cNvPr>
          <p:cNvSpPr txBox="1"/>
          <p:nvPr/>
        </p:nvSpPr>
        <p:spPr>
          <a:xfrm>
            <a:off x="5260626" y="3978130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English /s/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A8310-85D3-A40B-01D3-935A5ADF66BC}"/>
              </a:ext>
            </a:extLst>
          </p:cNvPr>
          <p:cNvSpPr txBox="1"/>
          <p:nvPr/>
        </p:nvSpPr>
        <p:spPr>
          <a:xfrm>
            <a:off x="1302330" y="3978130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Polish /s/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8FF3C-3B93-E57C-2614-7A92D0BC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27484" cy="1325563"/>
          </a:xfrm>
        </p:spPr>
        <p:txBody>
          <a:bodyPr/>
          <a:lstStyle/>
          <a:p>
            <a:r>
              <a:rPr lang="en-PL" b="1" dirty="0">
                <a:latin typeface="Times" pitchFamily="2" charset="0"/>
              </a:rPr>
              <a:t>AB7731AB:	/s/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BF2544-80E6-5410-8F94-5A51C807D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32038" y="2102853"/>
            <a:ext cx="3849264" cy="170123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38A769-0DF3-8D62-2AC6-85CE025366B8}"/>
              </a:ext>
            </a:extLst>
          </p:cNvPr>
          <p:cNvSpPr txBox="1"/>
          <p:nvPr/>
        </p:nvSpPr>
        <p:spPr>
          <a:xfrm>
            <a:off x="838200" y="1529542"/>
            <a:ext cx="3600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L1SS</a:t>
            </a:r>
            <a:r>
              <a:rPr lang="en-PL" dirty="0">
                <a:sym typeface="Wingdings" pitchFamily="2" charset="2"/>
              </a:rPr>
              <a:t>: za</a:t>
            </a:r>
            <a:r>
              <a:rPr lang="en-PL" b="1" u="sng" dirty="0">
                <a:sym typeface="Wingdings" pitchFamily="2" charset="2"/>
              </a:rPr>
              <a:t>s</a:t>
            </a:r>
            <a:r>
              <a:rPr lang="en-PL" dirty="0">
                <a:sym typeface="Wingdings" pitchFamily="2" charset="2"/>
              </a:rPr>
              <a:t>ady (8kHz ~ 11kHz band, peak at 10 kHz)</a:t>
            </a:r>
          </a:p>
        </p:txBody>
      </p:sp>
      <p:pic>
        <p:nvPicPr>
          <p:cNvPr id="7" name="L1SS_AB7731AB_PL10_ZASADY">
            <a:hlinkClick r:id="" action="ppaction://media"/>
            <a:extLst>
              <a:ext uri="{FF2B5EF4-FFF2-40B4-BE49-F238E27FC236}">
                <a16:creationId xmlns:a16="http://schemas.microsoft.com/office/drawing/2014/main" id="{E118774C-77FB-8272-0A46-126FEF4FF2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3014" y="380409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8F5A15-ED79-334B-E09A-E477774E688E}"/>
              </a:ext>
            </a:extLst>
          </p:cNvPr>
          <p:cNvSpPr txBox="1"/>
          <p:nvPr/>
        </p:nvSpPr>
        <p:spPr>
          <a:xfrm>
            <a:off x="4527668" y="1529542"/>
            <a:ext cx="348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L2SS</a:t>
            </a:r>
            <a:r>
              <a:rPr lang="en-PL" dirty="0">
                <a:sym typeface="Wingdings" pitchFamily="2" charset="2"/>
              </a:rPr>
              <a:t>: viru</a:t>
            </a:r>
            <a:r>
              <a:rPr lang="en-PL" b="1" u="sng" dirty="0">
                <a:sym typeface="Wingdings" pitchFamily="2" charset="2"/>
              </a:rPr>
              <a:t>s</a:t>
            </a:r>
            <a:r>
              <a:rPr lang="en-PL" dirty="0">
                <a:sym typeface="Wingdings" pitchFamily="2" charset="2"/>
              </a:rPr>
              <a:t>es (5 kHz ~ 11kHz band, peaks at 6 kHz and 10 kHz)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B29648-FC59-9777-3737-F2A1BA7906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1286" y="2102853"/>
            <a:ext cx="3849264" cy="1675831"/>
          </a:xfrm>
          <a:prstGeom prst="rect">
            <a:avLst/>
          </a:prstGeom>
        </p:spPr>
      </p:pic>
      <p:pic>
        <p:nvPicPr>
          <p:cNvPr id="11" name="L2SS_AB7731AB_EN10_VIRUSES">
            <a:hlinkClick r:id="" action="ppaction://media"/>
            <a:extLst>
              <a:ext uri="{FF2B5EF4-FFF2-40B4-BE49-F238E27FC236}">
                <a16:creationId xmlns:a16="http://schemas.microsoft.com/office/drawing/2014/main" id="{A79D3A58-27F4-91E6-DE3B-58F1E6A86D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71286" y="3778684"/>
            <a:ext cx="812800" cy="8128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DF1C56-805D-4279-FA20-83168313391C}"/>
              </a:ext>
            </a:extLst>
          </p:cNvPr>
          <p:cNvSpPr txBox="1"/>
          <p:nvPr/>
        </p:nvSpPr>
        <p:spPr>
          <a:xfrm>
            <a:off x="8640346" y="1529542"/>
            <a:ext cx="344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L3SS</a:t>
            </a:r>
            <a:r>
              <a:rPr lang="en-PL" dirty="0">
                <a:sym typeface="Wingdings" pitchFamily="2" charset="2"/>
              </a:rPr>
              <a:t>: le</a:t>
            </a:r>
            <a:r>
              <a:rPr lang="en-PL" b="1" u="sng" dirty="0">
                <a:sym typeface="Wingdings" pitchFamily="2" charset="2"/>
              </a:rPr>
              <a:t>s</a:t>
            </a:r>
            <a:r>
              <a:rPr lang="en-PL" dirty="0">
                <a:sym typeface="Wingdings" pitchFamily="2" charset="2"/>
              </a:rPr>
              <a:t>er (6.5 kHz ~ 11kHz band, peak at 9 kHz)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5889F0-768B-5428-AE08-8B4513B13B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3846" y="2093355"/>
            <a:ext cx="3849264" cy="1694825"/>
          </a:xfrm>
          <a:prstGeom prst="rect">
            <a:avLst/>
          </a:prstGeom>
        </p:spPr>
      </p:pic>
      <p:pic>
        <p:nvPicPr>
          <p:cNvPr id="15" name="L3SS_AB7731AB_NO11_LESER">
            <a:hlinkClick r:id="" action="ppaction://media"/>
            <a:extLst>
              <a:ext uri="{FF2B5EF4-FFF2-40B4-BE49-F238E27FC236}">
                <a16:creationId xmlns:a16="http://schemas.microsoft.com/office/drawing/2014/main" id="{766279AF-5A89-09B1-D9F0-F49235EF158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21214" y="374317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546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27A6B53-C9FE-E3F4-D17C-FE3F3906DDDB}"/>
              </a:ext>
            </a:extLst>
          </p:cNvPr>
          <p:cNvSpPr txBox="1"/>
          <p:nvPr/>
        </p:nvSpPr>
        <p:spPr>
          <a:xfrm>
            <a:off x="9153753" y="3392335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Norwegian &lt;rs&gt;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26CAAB-4782-6783-95AF-93954D946BB8}"/>
              </a:ext>
            </a:extLst>
          </p:cNvPr>
          <p:cNvSpPr txBox="1"/>
          <p:nvPr/>
        </p:nvSpPr>
        <p:spPr>
          <a:xfrm>
            <a:off x="5260626" y="3392335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English  &lt;sh&gt;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8A8310-85D3-A40B-01D3-935A5ADF66BC}"/>
              </a:ext>
            </a:extLst>
          </p:cNvPr>
          <p:cNvSpPr txBox="1"/>
          <p:nvPr/>
        </p:nvSpPr>
        <p:spPr>
          <a:xfrm>
            <a:off x="1302330" y="3392335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Polish &lt;sz&gt;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8FF3C-3B93-E57C-2614-7A92D0BC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27484" cy="1325563"/>
          </a:xfrm>
        </p:spPr>
        <p:txBody>
          <a:bodyPr/>
          <a:lstStyle/>
          <a:p>
            <a:r>
              <a:rPr lang="en-PL" b="1" dirty="0">
                <a:latin typeface="Times" pitchFamily="2" charset="0"/>
              </a:rPr>
              <a:t>AB7731AB:	/</a:t>
            </a:r>
            <a:r>
              <a:rPr lang="en-GB" b="1" i="0" u="none" strike="noStrike" dirty="0" err="1">
                <a:effectLst/>
                <a:latin typeface="Times" pitchFamily="2" charset="0"/>
              </a:rPr>
              <a:t>ʃ~</a:t>
            </a:r>
            <a:r>
              <a:rPr lang="en-GB" b="1" i="0" u="none" strike="noStrike" dirty="0" err="1">
                <a:solidFill>
                  <a:srgbClr val="000000"/>
                </a:solidFill>
                <a:effectLst/>
                <a:latin typeface="Times" pitchFamily="2" charset="0"/>
              </a:rPr>
              <a:t>ʂ</a:t>
            </a:r>
            <a:r>
              <a:rPr lang="en-PL" b="1" dirty="0">
                <a:latin typeface="Times" pitchFamily="2" charset="0"/>
              </a:rPr>
              <a:t>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8A769-0DF3-8D62-2AC6-85CE025366B8}"/>
              </a:ext>
            </a:extLst>
          </p:cNvPr>
          <p:cNvSpPr txBox="1"/>
          <p:nvPr/>
        </p:nvSpPr>
        <p:spPr>
          <a:xfrm>
            <a:off x="589732" y="910497"/>
            <a:ext cx="3849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L1SZ</a:t>
            </a:r>
            <a:r>
              <a:rPr lang="en-PL" dirty="0">
                <a:sym typeface="Wingdings" pitchFamily="2" charset="2"/>
              </a:rPr>
              <a:t>: wy</a:t>
            </a:r>
            <a:r>
              <a:rPr lang="en-PL" b="1" u="sng" dirty="0">
                <a:sym typeface="Wingdings" pitchFamily="2" charset="2"/>
              </a:rPr>
              <a:t>sz</a:t>
            </a:r>
            <a:r>
              <a:rPr lang="en-PL" dirty="0">
                <a:sym typeface="Wingdings" pitchFamily="2" charset="2"/>
              </a:rPr>
              <a:t>edł (2.7 kHz ~ 11 kHz band, peaks at 3.4 kHz, 6.7 kHz, 11 kHz)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8F5A15-ED79-334B-E09A-E477774E688E}"/>
              </a:ext>
            </a:extLst>
          </p:cNvPr>
          <p:cNvSpPr txBox="1"/>
          <p:nvPr/>
        </p:nvSpPr>
        <p:spPr>
          <a:xfrm>
            <a:off x="4527668" y="943747"/>
            <a:ext cx="3225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L2SH</a:t>
            </a:r>
            <a:r>
              <a:rPr lang="en-PL" dirty="0">
                <a:sym typeface="Wingdings" pitchFamily="2" charset="2"/>
              </a:rPr>
              <a:t>: cra</a:t>
            </a:r>
            <a:r>
              <a:rPr lang="en-PL" b="1" u="sng" dirty="0">
                <a:sym typeface="Wingdings" pitchFamily="2" charset="2"/>
              </a:rPr>
              <a:t>sh</a:t>
            </a:r>
            <a:r>
              <a:rPr lang="en-PL" dirty="0">
                <a:sym typeface="Wingdings" pitchFamily="2" charset="2"/>
              </a:rPr>
              <a:t>es ( 2.5 kHz ~ 10 kHz band, peak at 3.5 kHz, spread)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F1C56-805D-4279-FA20-83168313391C}"/>
              </a:ext>
            </a:extLst>
          </p:cNvPr>
          <p:cNvSpPr txBox="1"/>
          <p:nvPr/>
        </p:nvSpPr>
        <p:spPr>
          <a:xfrm>
            <a:off x="8640346" y="943747"/>
            <a:ext cx="344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L3RS</a:t>
            </a:r>
            <a:r>
              <a:rPr lang="en-PL" dirty="0">
                <a:sym typeface="Wingdings" pitchFamily="2" charset="2"/>
              </a:rPr>
              <a:t>: unive</a:t>
            </a:r>
            <a:r>
              <a:rPr lang="en-PL" b="1" u="sng" dirty="0">
                <a:sym typeface="Wingdings" pitchFamily="2" charset="2"/>
              </a:rPr>
              <a:t>rs</a:t>
            </a:r>
            <a:r>
              <a:rPr lang="en-PL" dirty="0">
                <a:sym typeface="Wingdings" pitchFamily="2" charset="2"/>
              </a:rPr>
              <a:t>ell (3.9 kHz ~ 10 kHz band, peak at 4 kHz)</a:t>
            </a:r>
          </a:p>
        </p:txBody>
      </p:sp>
      <p:pic>
        <p:nvPicPr>
          <p:cNvPr id="3" name="L3RS_AB7731AB_NO11_UNIVERSELL">
            <a:hlinkClick r:id="" action="ppaction://media"/>
            <a:extLst>
              <a:ext uri="{FF2B5EF4-FFF2-40B4-BE49-F238E27FC236}">
                <a16:creationId xmlns:a16="http://schemas.microsoft.com/office/drawing/2014/main" id="{12186966-8705-A188-4C60-E49D5C827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39558" y="3157377"/>
            <a:ext cx="812800" cy="812800"/>
          </a:xfrm>
          <a:prstGeom prst="rect">
            <a:avLst/>
          </a:prstGeom>
        </p:spPr>
      </p:pic>
      <p:pic>
        <p:nvPicPr>
          <p:cNvPr id="4" name="L2SH_AB7731AB_EN10_CRASHES">
            <a:hlinkClick r:id="" action="ppaction://media"/>
            <a:extLst>
              <a:ext uri="{FF2B5EF4-FFF2-40B4-BE49-F238E27FC236}">
                <a16:creationId xmlns:a16="http://schemas.microsoft.com/office/drawing/2014/main" id="{637A26DD-6D0F-E347-5736-B66DE9D941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0798" y="3157377"/>
            <a:ext cx="812800" cy="812800"/>
          </a:xfrm>
          <a:prstGeom prst="rect">
            <a:avLst/>
          </a:prstGeom>
        </p:spPr>
      </p:pic>
      <p:pic>
        <p:nvPicPr>
          <p:cNvPr id="9" name="L1SZ_AB7731AB_PL10_WYSZEDL">
            <a:hlinkClick r:id="" action="ppaction://media"/>
            <a:extLst>
              <a:ext uri="{FF2B5EF4-FFF2-40B4-BE49-F238E27FC236}">
                <a16:creationId xmlns:a16="http://schemas.microsoft.com/office/drawing/2014/main" id="{E27B6A10-387F-5F05-124E-15204744D02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2038" y="3218295"/>
            <a:ext cx="812800" cy="812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D0DA755-1051-95D2-6566-3DAB133BBC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328" y="1501995"/>
            <a:ext cx="3849264" cy="16923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100CBC-0190-B72F-0A55-A199F189AA6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66734" y="1501995"/>
            <a:ext cx="3849264" cy="16948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65E014-4922-2C8F-B355-242182B2FF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385948" y="1507678"/>
            <a:ext cx="3747807" cy="16496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6E32B60-0224-9403-76A7-3EDDA060553D}"/>
              </a:ext>
            </a:extLst>
          </p:cNvPr>
          <p:cNvSpPr txBox="1"/>
          <p:nvPr/>
        </p:nvSpPr>
        <p:spPr>
          <a:xfrm>
            <a:off x="1407397" y="6320179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Norwegian &lt;sj&gt;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7B3D5-8E60-0E8E-58A6-5560C5DDAA3C}"/>
              </a:ext>
            </a:extLst>
          </p:cNvPr>
          <p:cNvSpPr txBox="1"/>
          <p:nvPr/>
        </p:nvSpPr>
        <p:spPr>
          <a:xfrm>
            <a:off x="893990" y="3899301"/>
            <a:ext cx="3448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L3SJ</a:t>
            </a:r>
            <a:r>
              <a:rPr lang="en-PL" dirty="0">
                <a:sym typeface="Wingdings" pitchFamily="2" charset="2"/>
              </a:rPr>
              <a:t>: eta</a:t>
            </a:r>
            <a:r>
              <a:rPr lang="en-PL" b="1" u="sng" dirty="0">
                <a:sym typeface="Wingdings" pitchFamily="2" charset="2"/>
              </a:rPr>
              <a:t>sj</a:t>
            </a:r>
            <a:r>
              <a:rPr lang="en-PL" dirty="0">
                <a:sym typeface="Wingdings" pitchFamily="2" charset="2"/>
              </a:rPr>
              <a:t>e (3 kHz ~ 10 kHz band, peak at 4 kHz)</a:t>
            </a:r>
          </a:p>
        </p:txBody>
      </p:sp>
      <p:pic>
        <p:nvPicPr>
          <p:cNvPr id="15" name="L3SJ_AB7731AB_NO11_ETASJE">
            <a:hlinkClick r:id="" action="ppaction://media"/>
            <a:extLst>
              <a:ext uri="{FF2B5EF4-FFF2-40B4-BE49-F238E27FC236}">
                <a16:creationId xmlns:a16="http://schemas.microsoft.com/office/drawing/2014/main" id="{E4AC35A8-F5D3-F236-09EF-0B956132CA7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94597" y="6085867"/>
            <a:ext cx="812800" cy="812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8B48F1-7268-046A-B358-F74BFB0CE4B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2521" y="4480994"/>
            <a:ext cx="3829339" cy="167533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A934C9-C339-CAA9-82E4-7899457104A0}"/>
              </a:ext>
            </a:extLst>
          </p:cNvPr>
          <p:cNvSpPr txBox="1"/>
          <p:nvPr/>
        </p:nvSpPr>
        <p:spPr>
          <a:xfrm>
            <a:off x="5571060" y="6290367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Norwegian &lt;skj&gt;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71D5720-2A64-4874-C5E6-7F39760353B0}"/>
              </a:ext>
            </a:extLst>
          </p:cNvPr>
          <p:cNvSpPr txBox="1"/>
          <p:nvPr/>
        </p:nvSpPr>
        <p:spPr>
          <a:xfrm>
            <a:off x="4552656" y="3866051"/>
            <a:ext cx="3829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L3SK</a:t>
            </a:r>
            <a:r>
              <a:rPr lang="en-PL" dirty="0">
                <a:sym typeface="Wingdings" pitchFamily="2" charset="2"/>
              </a:rPr>
              <a:t>: </a:t>
            </a:r>
            <a:r>
              <a:rPr lang="en-PL" b="1" u="sng" dirty="0">
                <a:sym typeface="Wingdings" pitchFamily="2" charset="2"/>
              </a:rPr>
              <a:t>skj</a:t>
            </a:r>
            <a:r>
              <a:rPr lang="en-PL" dirty="0">
                <a:sym typeface="Wingdings" pitchFamily="2" charset="2"/>
              </a:rPr>
              <a:t>ebne ( 3 kHz ~  10 kHz band, peak at 3.4 kHz- 4.7 kHz)</a:t>
            </a:r>
          </a:p>
        </p:txBody>
      </p:sp>
      <p:pic>
        <p:nvPicPr>
          <p:cNvPr id="28" name="L3SK_AB7731AB_NO11_SKJEBNE">
            <a:hlinkClick r:id="" action="ppaction://media"/>
            <a:extLst>
              <a:ext uri="{FF2B5EF4-FFF2-40B4-BE49-F238E27FC236}">
                <a16:creationId xmlns:a16="http://schemas.microsoft.com/office/drawing/2014/main" id="{42045EC4-2E7E-D95F-A2A5-1F3FAD61C73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58260" y="6085867"/>
            <a:ext cx="812800" cy="812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81A5199-E214-13B0-2329-98B3D8621E7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66026" y="4480994"/>
            <a:ext cx="3829339" cy="167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4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8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78A8310-85D3-A40B-01D3-935A5ADF66BC}"/>
              </a:ext>
            </a:extLst>
          </p:cNvPr>
          <p:cNvSpPr txBox="1"/>
          <p:nvPr/>
        </p:nvSpPr>
        <p:spPr>
          <a:xfrm>
            <a:off x="1302330" y="3978130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Polish &lt;si&gt;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78FF3C-3B93-E57C-2614-7A92D0BCD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1027484" cy="1325563"/>
          </a:xfrm>
        </p:spPr>
        <p:txBody>
          <a:bodyPr/>
          <a:lstStyle/>
          <a:p>
            <a:r>
              <a:rPr lang="en-PL" b="1" dirty="0">
                <a:latin typeface="Times" pitchFamily="2" charset="0"/>
              </a:rPr>
              <a:t>AB7731AB:	</a:t>
            </a:r>
            <a:r>
              <a:rPr lang="en-PL" dirty="0">
                <a:latin typeface="Times" pitchFamily="2" charset="0"/>
              </a:rPr>
              <a:t>/</a:t>
            </a:r>
            <a:r>
              <a:rPr lang="en-GB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 </a:t>
            </a:r>
            <a:r>
              <a:rPr lang="en-GB" i="0" u="none" strike="noStrike" dirty="0" err="1">
                <a:solidFill>
                  <a:srgbClr val="000000"/>
                </a:solidFill>
                <a:effectLst/>
                <a:latin typeface="Times" pitchFamily="2" charset="0"/>
              </a:rPr>
              <a:t>ɕ</a:t>
            </a:r>
            <a:r>
              <a:rPr lang="en-GB" dirty="0" err="1">
                <a:solidFill>
                  <a:srgbClr val="000000"/>
                </a:solidFill>
                <a:latin typeface="Times" pitchFamily="2" charset="0"/>
              </a:rPr>
              <a:t>~</a:t>
            </a:r>
            <a:r>
              <a:rPr lang="en-GB" i="0" u="none" strike="noStrike" dirty="0" err="1">
                <a:solidFill>
                  <a:srgbClr val="000000"/>
                </a:solidFill>
                <a:effectLst/>
                <a:latin typeface="Times" pitchFamily="2" charset="0"/>
              </a:rPr>
              <a:t>ç</a:t>
            </a:r>
            <a:r>
              <a:rPr lang="en-PL" i="0" u="none" strike="noStrike" dirty="0">
                <a:solidFill>
                  <a:srgbClr val="000000"/>
                </a:solidFill>
                <a:effectLst/>
                <a:latin typeface="Times" pitchFamily="2" charset="0"/>
              </a:rPr>
              <a:t>/</a:t>
            </a:r>
            <a:endParaRPr lang="en-PL" dirty="0">
              <a:latin typeface="Times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38A769-0DF3-8D62-2AC6-85CE025366B8}"/>
              </a:ext>
            </a:extLst>
          </p:cNvPr>
          <p:cNvSpPr txBox="1"/>
          <p:nvPr/>
        </p:nvSpPr>
        <p:spPr>
          <a:xfrm>
            <a:off x="213778" y="1496292"/>
            <a:ext cx="4225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L1SZ</a:t>
            </a:r>
            <a:r>
              <a:rPr lang="en-PL" dirty="0">
                <a:sym typeface="Wingdings" pitchFamily="2" charset="2"/>
              </a:rPr>
              <a:t>: wi</a:t>
            </a:r>
            <a:r>
              <a:rPr lang="en-PL" b="1" u="sng" dirty="0">
                <a:sym typeface="Wingdings" pitchFamily="2" charset="2"/>
              </a:rPr>
              <a:t>si</a:t>
            </a:r>
            <a:r>
              <a:rPr lang="en-PL" dirty="0">
                <a:sym typeface="Wingdings" pitchFamily="2" charset="2"/>
              </a:rPr>
              <a:t> ( 2.5 kHz ~ 11 kHz band, peaks at  3.2 kHz, 4.8 kHz, 6.8 kHz, 9.2 kHz)</a:t>
            </a:r>
          </a:p>
        </p:txBody>
      </p:sp>
      <p:pic>
        <p:nvPicPr>
          <p:cNvPr id="5" name="L1SI_AB7731AB_PL10_WISI">
            <a:hlinkClick r:id="" action="ppaction://media"/>
            <a:extLst>
              <a:ext uri="{FF2B5EF4-FFF2-40B4-BE49-F238E27FC236}">
                <a16:creationId xmlns:a16="http://schemas.microsoft.com/office/drawing/2014/main" id="{4049B1D2-FD98-9FE3-658A-36D95CA35B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7328" y="3780090"/>
            <a:ext cx="812800" cy="812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3F6415-8606-0B66-684D-65B7B02D96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2991" y="2111236"/>
            <a:ext cx="3820444" cy="167533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0A3514-131E-16C5-557D-C956A74351DD}"/>
              </a:ext>
            </a:extLst>
          </p:cNvPr>
          <p:cNvSpPr txBox="1"/>
          <p:nvPr/>
        </p:nvSpPr>
        <p:spPr>
          <a:xfrm>
            <a:off x="5911090" y="3874170"/>
            <a:ext cx="3225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Norwegian &lt;kj&gt;</a:t>
            </a:r>
            <a:endParaRPr lang="en-PL" dirty="0">
              <a:sym typeface="Wingdings" pitchFamily="2" charset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29344D-B522-E579-4746-0748999322D8}"/>
              </a:ext>
            </a:extLst>
          </p:cNvPr>
          <p:cNvSpPr txBox="1"/>
          <p:nvPr/>
        </p:nvSpPr>
        <p:spPr>
          <a:xfrm>
            <a:off x="5036802" y="1496292"/>
            <a:ext cx="4114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 dirty="0"/>
              <a:t>L3SK</a:t>
            </a:r>
            <a:r>
              <a:rPr lang="en-PL" dirty="0">
                <a:sym typeface="Wingdings" pitchFamily="2" charset="2"/>
              </a:rPr>
              <a:t>: </a:t>
            </a:r>
            <a:r>
              <a:rPr lang="en-PL" b="1" u="sng" dirty="0">
                <a:sym typeface="Wingdings" pitchFamily="2" charset="2"/>
              </a:rPr>
              <a:t>kj</a:t>
            </a:r>
            <a:r>
              <a:rPr lang="en-PL" dirty="0">
                <a:sym typeface="Wingdings" pitchFamily="2" charset="2"/>
              </a:rPr>
              <a:t>elleren (  2.5 kHz ~ 12 kHz band, peaks 4.4 kHz, 9.4 kHz, spread between)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CD6962-EF2B-21A2-F3DD-3201988248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6803" y="2090406"/>
            <a:ext cx="3829339" cy="1681034"/>
          </a:xfrm>
          <a:prstGeom prst="rect">
            <a:avLst/>
          </a:prstGeom>
        </p:spPr>
      </p:pic>
      <p:pic>
        <p:nvPicPr>
          <p:cNvPr id="8" name="L3KJ_AB7731AB_NO11_KJELLEREN">
            <a:hlinkClick r:id="" action="ppaction://media"/>
            <a:extLst>
              <a:ext uri="{FF2B5EF4-FFF2-40B4-BE49-F238E27FC236}">
                <a16:creationId xmlns:a16="http://schemas.microsoft.com/office/drawing/2014/main" id="{4C2C229A-E0B8-88A1-94A8-984BD15131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953872" y="359701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6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0170E-EA67-DD25-1E0F-3EBBB18D2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Proficiency and Sibilants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CCBC33-C476-EB17-093A-377C851C3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PL" sz="2400" dirty="0"/>
              <a:t>The current stage of the analysis is to evaluate the data using linear mixed effects models</a:t>
            </a:r>
          </a:p>
          <a:p>
            <a:r>
              <a:rPr lang="en-PL" sz="2400" dirty="0"/>
              <a:t>Additional analyses will be necessary to include the L1 Norwegian controls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28915C-15B5-A8A0-BFE0-E041E5AC9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35461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3D67D-27F4-198A-391D-C1FD25C58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L" dirty="0"/>
              <a:t>Questions, comments, suggestions?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B1C957-0DDA-6EC7-15D7-D3D2A87E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28</a:t>
            </a:fld>
            <a:endParaRPr lang="en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732D6E-EA92-260C-E668-FF66D4F6E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2332133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32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FA8AE-DB9C-5A5E-CA33-D3A67C84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16E58-B380-B8BC-920E-83B8C1854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Czaplicki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B., Żygis, M., Pape, D., &amp; Jesus, L. M. (2016). 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Acoustic evidence of new sibilants in the pronunciation of young Polish women. 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Poznan Studies in Contemporary Linguistics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(1), 1-42.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 </a:t>
            </a:r>
            <a:r>
              <a:rPr lang="en-GB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Dommelen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W. A. (2019). IS THE VOICELESS PALATAL FRICATIVE DISAPPEARING FROM SPOKEN NORWEGIAN?. In 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Proceedings of the 19th International Congress of Phonetic Sciences, Melbourne, Australia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Jassem, W. (2003). Polish. 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Journal of the international Phonetic Association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(1), 103-107.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Jongman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A., Wayland, R., &amp; Wong, S. (2000). Acoustic characteristics of English fricatives. 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Journal of the Acoustical Society of America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108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1252-1263.</a:t>
            </a: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Kisler,T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., Reichel, U., &amp;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Schiel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F. (2017). </a:t>
            </a:r>
            <a:r>
              <a:rPr lang="en-GB" sz="160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Multilingual processing of speech via web services.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0" i="1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Computer Speech &amp; Language, Volume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45, September 2017, p. 326–347.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Kristoffersen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G. (2000). 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phonology of Norwegian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OUP Oxford.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Lee, S., &amp; Lee, S. (2020). Spectral analysis of English fricatives /s/ and /ʃ/ produced by people with profound hearing loss. 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Clinical Archives of Communication Disorders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(3), 147-153.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Morciniec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N., &amp;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Prędota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S. (2005). 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Podręcznik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wymowy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niemieckiej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handbook of German pronunciation</a:t>
            </a:r>
            <a:r>
              <a:rPr lang="en-US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Warsaw: </a:t>
            </a:r>
            <a:r>
              <a:rPr lang="en-GB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Wydawnictwo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GB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Naukowe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PWN.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ts val="1400"/>
              </a:lnSpc>
              <a:spcBef>
                <a:spcPts val="600"/>
              </a:spcBef>
              <a:tabLst>
                <a:tab pos="215900" algn="l"/>
                <a:tab pos="431800" algn="l"/>
                <a:tab pos="648335" algn="l"/>
                <a:tab pos="864235" algn="l"/>
                <a:tab pos="1296035" algn="l"/>
                <a:tab pos="1511935" algn="l"/>
                <a:tab pos="1728470" algn="l"/>
                <a:tab pos="1944370" algn="l"/>
              </a:tabLst>
            </a:pPr>
            <a:r>
              <a:rPr lang="en-GB" sz="16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Nirgianaki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E. (2014). Acoustic characteristics of Greek fricatives. 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Journal of the Acoustical Society of America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r>
              <a:rPr lang="en-GB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(5), 2964-2976.</a:t>
            </a:r>
            <a:endParaRPr lang="en-PL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PL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389D89-ACA8-61B4-5666-D8BDD5DB9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29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3408156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A5CF1-E0D8-8FE6-AE11-3C21A849F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Types of Sounds: Sibilant </a:t>
            </a:r>
            <a:r>
              <a:rPr lang="en-PL" dirty="0">
                <a:solidFill>
                  <a:srgbClr val="C00000"/>
                </a:solidFill>
              </a:rPr>
              <a:t>fricatives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7A4CE6-A6BD-FEB8-ACA8-4D608EAC9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i="1" smtClean="0"/>
              <a:t>3</a:t>
            </a:fld>
            <a:endParaRPr lang="en-PL" i="1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36580917-96F0-94A6-2076-2F78013D9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688" y="1857165"/>
            <a:ext cx="4391025" cy="460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33C75B-73F1-F5EF-AE4B-EE8F3517017E}"/>
              </a:ext>
            </a:extLst>
          </p:cNvPr>
          <p:cNvSpPr txBox="1"/>
          <p:nvPr/>
        </p:nvSpPr>
        <p:spPr>
          <a:xfrm>
            <a:off x="6594870" y="2386737"/>
            <a:ext cx="31206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strike="noStrike" dirty="0">
                <a:effectLst/>
                <a:hlinkClick r:id="rId4" tooltip="Euler diagra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Euler diagram</a:t>
            </a:r>
            <a:r>
              <a:rPr lang="en-GB" b="0" strike="noStrike" dirty="0">
                <a:effectLst/>
              </a:rPr>
              <a:t> showing a typical classification of sounds (in IPA) and their manners of articulation and </a:t>
            </a:r>
            <a:r>
              <a:rPr lang="en-GB" b="0" strike="noStrike" dirty="0">
                <a:effectLst/>
                <a:hlinkClick r:id="rId5" tooltip="Phonological featu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phonological features</a:t>
            </a:r>
            <a:endParaRPr lang="en-PL" dirty="0"/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6D1B6DB5-D972-E674-6B3E-89DA9FA4EF57}"/>
              </a:ext>
            </a:extLst>
          </p:cNvPr>
          <p:cNvSpPr/>
          <p:nvPr/>
        </p:nvSpPr>
        <p:spPr>
          <a:xfrm>
            <a:off x="4100513" y="2539237"/>
            <a:ext cx="1257300" cy="1246951"/>
          </a:xfrm>
          <a:prstGeom prst="frame">
            <a:avLst>
              <a:gd name="adj1" fmla="val 5625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6A74EC63-DF54-AD09-3A0A-BE260F8B1567}"/>
              </a:ext>
            </a:extLst>
          </p:cNvPr>
          <p:cNvSpPr/>
          <p:nvPr/>
        </p:nvSpPr>
        <p:spPr>
          <a:xfrm>
            <a:off x="4114368" y="3270329"/>
            <a:ext cx="1257300" cy="468023"/>
          </a:xfrm>
          <a:prstGeom prst="frame">
            <a:avLst>
              <a:gd name="adj1" fmla="val 14506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962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4499-F5C8-88E3-C42B-6F36ACD2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Additional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720DE-686F-BB75-935F-DE4795EE59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EF255A-91AB-CF66-C8D3-E9740BECB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30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9128487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L1 Polish /s/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C0E741-CC74-9613-E65C-33B0984C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3254223"/>
              </p:ext>
            </p:extLst>
          </p:nvPr>
        </p:nvGraphicFramePr>
        <p:xfrm>
          <a:off x="2043952" y="1690688"/>
          <a:ext cx="6451599" cy="4439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225469905"/>
                    </a:ext>
                  </a:extLst>
                </a:gridCol>
                <a:gridCol w="600458">
                  <a:extLst>
                    <a:ext uri="{9D8B030D-6E8A-4147-A177-3AD203B41FA5}">
                      <a16:colId xmlns:a16="http://schemas.microsoft.com/office/drawing/2014/main" val="189456437"/>
                    </a:ext>
                  </a:extLst>
                </a:gridCol>
                <a:gridCol w="1054448">
                  <a:extLst>
                    <a:ext uri="{9D8B030D-6E8A-4147-A177-3AD203B41FA5}">
                      <a16:colId xmlns:a16="http://schemas.microsoft.com/office/drawing/2014/main" val="3937674588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3711873838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428323457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IPA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46614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Pisarz rysuje słowami.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>
                          <a:effectLst/>
                        </a:rPr>
                        <a:t>rysuje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4091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Żaba chętnie pląsa w deszczu.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pląsa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42816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Sportowiec masuje swoje mięśnie.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masuje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304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Chłopiec złamał zasady gry.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zasady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89851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Kucharz gotuje kiełbasę z grzybami.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kiełbasę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76828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Chora kobieta nie nosi maseczki.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maseczki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861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Rolnik od czasu do czasu uprawia grzyby.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>
                          <a:effectLst/>
                        </a:rPr>
                        <a:t>czasu (second 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74595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Kupiec zgubił pasek na lotnisku.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pasek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189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Aktorka nie zna osoby w okularach.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osoby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463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Jednorożec to niesamowite zwierzę.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niesamowite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5381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Autor skończył pisać nową powieść.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pisać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040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Król wysyła list do swojej córki.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wysyła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51501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Prawnik ma interesy do załatwienia.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interesy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022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Bałwanek miał nosek z marchewki.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nosek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8742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Lwy lubią jeść mięso gazeli.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mięso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69911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Kolega z innej klasy kupił nam ciasto.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klasy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304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Ten chleb jest posypany mąką.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posypany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632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 jest chiński film z polskimi napisami.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napisami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1965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Pokojówka prasuje pościel.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prasuje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04091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Zepsuty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odkurzacz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nie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brudu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i="0" u="none" strike="noStrike" dirty="0" err="1">
                          <a:effectLst/>
                        </a:rPr>
                        <a:t>zasysa</a:t>
                      </a:r>
                      <a:r>
                        <a:rPr lang="en-GB" sz="1200" i="0" u="none" strike="noStrike" dirty="0">
                          <a:effectLst/>
                        </a:rPr>
                        <a:t> (first 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826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34524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/>
          <a:lstStyle/>
          <a:p>
            <a:r>
              <a:rPr lang="en-PL" b="1" dirty="0">
                <a:latin typeface="Times" pitchFamily="2" charset="0"/>
              </a:rPr>
              <a:t>L1 Polish &lt;sz&gt;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C0E741-CC74-9613-E65C-33B0984C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401921"/>
              </p:ext>
            </p:extLst>
          </p:nvPr>
        </p:nvGraphicFramePr>
        <p:xfrm>
          <a:off x="2043952" y="1299617"/>
          <a:ext cx="6451599" cy="44392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225469905"/>
                    </a:ext>
                  </a:extLst>
                </a:gridCol>
                <a:gridCol w="614745">
                  <a:extLst>
                    <a:ext uri="{9D8B030D-6E8A-4147-A177-3AD203B41FA5}">
                      <a16:colId xmlns:a16="http://schemas.microsoft.com/office/drawing/2014/main" val="189456437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3937674588"/>
                    </a:ext>
                  </a:extLst>
                </a:gridCol>
                <a:gridCol w="2845642">
                  <a:extLst>
                    <a:ext uri="{9D8B030D-6E8A-4147-A177-3AD203B41FA5}">
                      <a16:colId xmlns:a16="http://schemas.microsoft.com/office/drawing/2014/main" val="3711873838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428323457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6614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 dirty="0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Pisarz rysuje słowami.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rysuje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91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Żaba chętnie pląsa w deszczu.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pląsa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816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Sportowiec masuje swoje mięśnie.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4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Chłopiec złamał zasady gry.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zasady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851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Kucharz gotuje kiełbasę z grzybami.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kiełbasę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6828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Chora kobieta nie nosi maseczki.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maseczki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861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Rolnik od czasu do czasu </a:t>
                      </a:r>
                      <a:r>
                        <a:rPr lang="en-GB" sz="1200" u="none" strike="noStrike" dirty="0" err="1">
                          <a:effectLst/>
                        </a:rPr>
                        <a:t>uprawia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grzyby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czasu (second 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595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Kupiec zgubił pasek na lotnisku.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189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Aktorka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nie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osoby</a:t>
                      </a:r>
                      <a:r>
                        <a:rPr lang="en-GB" sz="1200" u="none" strike="noStrike" dirty="0">
                          <a:effectLst/>
                        </a:rPr>
                        <a:t> w </a:t>
                      </a:r>
                      <a:r>
                        <a:rPr lang="en-GB" sz="1200" u="none" strike="noStrike" dirty="0" err="1">
                          <a:effectLst/>
                        </a:rPr>
                        <a:t>okularach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osoby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3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Jednorożec to niesamowite zwierzę.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niesamowite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81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Autor skończył pisać nową powieść.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pisać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40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Król wysyła list do swojej córki.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wysyła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501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Prawnik ma interesy do załatwienia.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interesy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22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Bałwanek miał nosek z marchewki.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nosek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742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Lwy lubią jeść mięso gazeli.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mięso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911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Kolega z innej klasy kupił nam ciasto.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klasy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304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Ten chleb jest posypany mąką.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posypany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632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 jest chiński film z polskimi napisami.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napisami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965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Pokojówka prasuje pościel.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091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Zepsuty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odkurzacz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nie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brudu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(first 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8269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933615-D272-7810-716B-03C85D221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463042"/>
              </p:ext>
            </p:extLst>
          </p:nvPr>
        </p:nvGraphicFramePr>
        <p:xfrm>
          <a:off x="2043952" y="1504594"/>
          <a:ext cx="6451599" cy="4752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994184746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3620957826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612040398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2347627532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52762863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 dirty="0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Sowy słyszą myszy z daleka.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myszy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178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Uczeń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poszukuje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pracy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dorywczej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poszukuje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535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Student </a:t>
                      </a:r>
                      <a:r>
                        <a:rPr lang="en-GB" sz="1200" u="none" strike="noStrike" dirty="0" err="1">
                          <a:effectLst/>
                        </a:rPr>
                        <a:t>przeprasza</a:t>
                      </a:r>
                      <a:r>
                        <a:rPr lang="en-GB" sz="1200" u="none" strike="noStrike" dirty="0">
                          <a:effectLst/>
                        </a:rPr>
                        <a:t> za </a:t>
                      </a:r>
                      <a:r>
                        <a:rPr lang="en-GB" sz="1200" u="none" strike="noStrike" dirty="0" err="1">
                          <a:effectLst/>
                        </a:rPr>
                        <a:t>spóźnienie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przeprasza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781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Wielbłąd ma mniejsze uszy niż słoń.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070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Pracownik obsługuje maszyny w fabryce.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maszyny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0986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Handlarz sprzedaje kapelusze z Chin.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kapelusze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6649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Mnich medytuje w ciszy na szczycie góry.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ciszy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340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Badacz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znalazł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dżdżownicę</a:t>
                      </a:r>
                      <a:r>
                        <a:rPr lang="en-GB" sz="1200" u="none" strike="noStrike" dirty="0">
                          <a:effectLst/>
                        </a:rPr>
                        <a:t> w </a:t>
                      </a:r>
                      <a:r>
                        <a:rPr lang="en-GB" sz="1200" u="none" strike="noStrike" dirty="0" err="1">
                          <a:effectLst/>
                        </a:rPr>
                        <a:t>kieszeni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kieszeni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84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Złodziej ukradł nasze serca.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nasze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251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Rektor nie otrzymał waszych wiadomości.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waszych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377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Nauczyciel wyszedł ze szkoły.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wyszedł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4620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Profesorowi brakuje fiszek.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fiszek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5602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Barman upuścił kieliszek na podłogę.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kieliszek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907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Dawno nie było faszystów w Polsce.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faszystów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0851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Skrzypek zaprzedał duszę diabłu.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duszę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770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Podróżnice jedzą kaszę z ziołami.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kaszę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0510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Starsza pani trzyma naszyjnik z pereł.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naszyjnik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137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Grzmot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przestraszył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małego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psa.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przestraszył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6057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Królik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spieszy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się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obiad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spieszy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66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Biolog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zasadził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gruszę</a:t>
                      </a:r>
                      <a:r>
                        <a:rPr lang="en-GB" sz="1200" u="none" strike="noStrike" dirty="0">
                          <a:effectLst/>
                        </a:rPr>
                        <a:t> w </a:t>
                      </a:r>
                      <a:r>
                        <a:rPr lang="en-GB" sz="1200" u="none" strike="noStrike" dirty="0" err="1">
                          <a:effectLst/>
                        </a:rPr>
                        <a:t>swoim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ogrodzie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gruszę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12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785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0"/>
            <a:ext cx="10058400" cy="1371600"/>
          </a:xfrm>
        </p:spPr>
        <p:txBody>
          <a:bodyPr/>
          <a:lstStyle/>
          <a:p>
            <a:r>
              <a:rPr lang="en-PL" b="1" dirty="0">
                <a:latin typeface="Times" pitchFamily="2" charset="0"/>
              </a:rPr>
              <a:t>L1 Polish /</a:t>
            </a:r>
            <a:r>
              <a:rPr lang="en-GB" sz="4400" b="1" u="none" strike="noStrike" dirty="0" err="1">
                <a:effectLst/>
                <a:latin typeface="Times" pitchFamily="2" charset="0"/>
              </a:rPr>
              <a:t>ɕ</a:t>
            </a:r>
            <a:r>
              <a:rPr lang="en-PL" b="1" dirty="0">
                <a:latin typeface="Times" pitchFamily="2" charset="0"/>
              </a:rPr>
              <a:t>/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C0E741-CC74-9613-E65C-33B0984C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6607520"/>
              </p:ext>
            </p:extLst>
          </p:nvPr>
        </p:nvGraphicFramePr>
        <p:xfrm>
          <a:off x="5130052" y="590550"/>
          <a:ext cx="6451599" cy="4611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225469905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189456437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3937674588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3711873838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428323457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IPA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Orthography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6614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 dirty="0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Pisarz rysuje słowami.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rysuje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91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Żaba chętnie pląsa w deszczu.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pląsa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816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Sportowiec masuje swoje mięśnie.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4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Chłopiec złamał zasady gry.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zasady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851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Kucharz gotuje kiełbasę z grzybami.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kiełbasę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6828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Chora kobieta nie nosi maseczki.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maseczki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861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Rolnik od czasu do czasu </a:t>
                      </a:r>
                      <a:r>
                        <a:rPr lang="en-GB" sz="1200" u="none" strike="noStrike" dirty="0" err="1">
                          <a:effectLst/>
                        </a:rPr>
                        <a:t>uprawia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grzyby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czasu (second 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595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Kupiec zgubił pasek na lotnisku.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189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Aktorka nie zna osoby w okularach.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osoby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3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Jednorożec to niesamowite zwierzę.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niesamowite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81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Autor skończył pisać nową powieść.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pisać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40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Król wysyła list do swojej córki.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wysyła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501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Prawnik ma interesy do załatwienia.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22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Bałwanek miał nosek z marchewki.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nosek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742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Lwy lubią jeść mięso gazeli.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mięso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911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Kolega z innej klasy kupił nam ciasto.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304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Ten chleb jest posypany mąką.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posypany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632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 jest chiński film z polskimi napisami.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napisami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965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Pokojówka prasuje pościel.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091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Zepsuty odkurzacz nie zasysa brudu.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(first 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8269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2AF11D0-130B-CC08-56BF-0854391FC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674889"/>
              </p:ext>
            </p:extLst>
          </p:nvPr>
        </p:nvGraphicFramePr>
        <p:xfrm>
          <a:off x="5130052" y="979488"/>
          <a:ext cx="6451599" cy="45802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557204856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2460777243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2691146251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3762031456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202221210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ɕ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Szofer prosi o klucze do samochodu.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93656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Piekarz musi kupić więcej drożdży.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musi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09975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 górach echo niesie się bardzo daleko.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niesie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7893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Pies znalazł misia na podwórku.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misia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4918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ɕ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Dziewczyny idą dzisiaj do kina.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dzisiaj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473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Małpa skacze po drzewie w lesie.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lesie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5221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Obraz wisi nad kominkiem.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2916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 zeszłym miesiącu kelner był na urlopie.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miesiącu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33732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Meduzy mogą żyć tysiące lat.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tysiące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62074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Świadek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przysięga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przed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sądem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przysięga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502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Błazen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nie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posiada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się</a:t>
                      </a:r>
                      <a:r>
                        <a:rPr lang="en-GB" sz="1200" u="none" strike="noStrike" dirty="0">
                          <a:effectLst/>
                        </a:rPr>
                        <a:t> z </a:t>
                      </a:r>
                      <a:r>
                        <a:rPr lang="en-GB" sz="1200" u="none" strike="noStrike" dirty="0" err="1">
                          <a:effectLst/>
                        </a:rPr>
                        <a:t>radości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posiada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1529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Babcia</a:t>
                      </a:r>
                      <a:r>
                        <a:rPr lang="en-GB" sz="1200" u="none" strike="noStrike" dirty="0">
                          <a:effectLst/>
                        </a:rPr>
                        <a:t> ma </a:t>
                      </a:r>
                      <a:r>
                        <a:rPr lang="en-GB" sz="1200" u="none" strike="noStrike" dirty="0" err="1">
                          <a:effectLst/>
                        </a:rPr>
                        <a:t>siedemdziesiąt</a:t>
                      </a:r>
                      <a:r>
                        <a:rPr lang="en-GB" sz="1200" u="none" strike="noStrike" dirty="0">
                          <a:effectLst/>
                        </a:rPr>
                        <a:t> lat.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siedemdziesiąt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1757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Każdy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pająk</a:t>
                      </a:r>
                      <a:r>
                        <a:rPr lang="en-GB" sz="1200" u="none" strike="noStrike" dirty="0">
                          <a:effectLst/>
                        </a:rPr>
                        <a:t> ma </a:t>
                      </a:r>
                      <a:r>
                        <a:rPr lang="en-GB" sz="1200" u="none" strike="noStrike" dirty="0" err="1">
                          <a:effectLst/>
                        </a:rPr>
                        <a:t>osiem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nóg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osiem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4356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Polityk zasiada w komisji.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zasiada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25671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Kasjer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pracuje</a:t>
                      </a:r>
                      <a:r>
                        <a:rPr lang="en-GB" sz="1200" u="none" strike="noStrike" dirty="0">
                          <a:effectLst/>
                        </a:rPr>
                        <a:t> w </a:t>
                      </a:r>
                      <a:r>
                        <a:rPr lang="en-GB" sz="1200" u="none" strike="noStrike" dirty="0" err="1">
                          <a:effectLst/>
                        </a:rPr>
                        <a:t>kasie</a:t>
                      </a:r>
                      <a:r>
                        <a:rPr lang="en-GB" sz="1200" u="none" strike="noStrike" dirty="0">
                          <a:effectLst/>
                        </a:rPr>
                        <a:t>.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kasie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44600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Technik sprawdza zasięg telefonu.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zasięg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03881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Tam jest </a:t>
                      </a:r>
                      <a:r>
                        <a:rPr lang="en-GB" sz="1200" u="none" strike="noStrike" dirty="0" err="1">
                          <a:effectLst/>
                        </a:rPr>
                        <a:t>zasilacz</a:t>
                      </a:r>
                      <a:r>
                        <a:rPr lang="en-GB" sz="1200" u="none" strike="noStrike" dirty="0">
                          <a:effectLst/>
                        </a:rPr>
                        <a:t> do </a:t>
                      </a:r>
                      <a:r>
                        <a:rPr lang="en-GB" sz="1200" u="none" strike="noStrike" dirty="0" err="1">
                          <a:effectLst/>
                        </a:rPr>
                        <a:t>komputera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zasilacz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5916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Dziecko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szuka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tatusia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zdęciu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tatusia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3457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Większość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ludzi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wysiada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tej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stacji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wysiada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7203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ɕ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Prezydent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ogłosił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swoją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rezygnację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ogłosił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372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80143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56810"/>
            <a:ext cx="10058400" cy="1371600"/>
          </a:xfrm>
        </p:spPr>
        <p:txBody>
          <a:bodyPr/>
          <a:lstStyle/>
          <a:p>
            <a:r>
              <a:rPr lang="en-PL" b="1" dirty="0">
                <a:latin typeface="Times" pitchFamily="2" charset="0"/>
              </a:rPr>
              <a:t>L2 English /s/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C0E741-CC74-9613-E65C-33B0984C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768731"/>
              </p:ext>
            </p:extLst>
          </p:nvPr>
        </p:nvGraphicFramePr>
        <p:xfrm>
          <a:off x="4944326" y="246710"/>
          <a:ext cx="6451599" cy="4611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225469905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189456437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3937674588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3711873838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428323457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>
                          <a:effectLst/>
                        </a:rPr>
                        <a:t>Orthography</a:t>
                      </a:r>
                      <a:endParaRPr lang="en-GB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46614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 dirty="0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Pisarz rysuje słowami.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rysuje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4091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Żaba chętnie pląsa w deszczu.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pląsa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942816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Sportowiec masuje swoje mięśnie.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2304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Chłopiec złamał zasady gry.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zasady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89851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Kucharz gotuje kiełbasę z grzybami.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kiełbasę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76828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Chora kobieta nie nosi maseczki.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maseczki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3861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Rolnik od czasu do czasu </a:t>
                      </a:r>
                      <a:r>
                        <a:rPr lang="en-GB" sz="1200" u="none" strike="noStrike" dirty="0" err="1">
                          <a:effectLst/>
                        </a:rPr>
                        <a:t>uprawia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grzyby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czasu (second 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074595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Kupiec zgubił pasek na lotnisku.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50189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Aktorka nie zna osoby w okularach.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osoby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3463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Jednorożec to niesamowite zwierzę.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niesamowite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05381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Autor skończył pisać nową powieść.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pisać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49040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Król wysyła list do swojej córki.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wysyła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151501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Prawnik ma interesy do załatwienia.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022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Bałwanek miał nosek z marchewki.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nosek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408742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Lwy lubią jeść mięso gazeli.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mięso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69911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Kolega z innej klasy kupił nam ciasto.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62304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Ten chleb jest posypany mąką.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posypany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26632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 jest chiński film z polskimi napisami.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napisami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51965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Pokojówka prasuje pościel.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404091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Zepsuty odkurzacz nie zasysa brudu.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(first 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8382692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132ABCE-07D0-A6CD-8FA6-11B1F27B0F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089820"/>
              </p:ext>
            </p:extLst>
          </p:nvPr>
        </p:nvGraphicFramePr>
        <p:xfrm>
          <a:off x="4944326" y="636578"/>
          <a:ext cx="6438901" cy="59569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044">
                  <a:extLst>
                    <a:ext uri="{9D8B030D-6E8A-4147-A177-3AD203B41FA5}">
                      <a16:colId xmlns:a16="http://schemas.microsoft.com/office/drawing/2014/main" val="3375497685"/>
                    </a:ext>
                  </a:extLst>
                </a:gridCol>
                <a:gridCol w="827044">
                  <a:extLst>
                    <a:ext uri="{9D8B030D-6E8A-4147-A177-3AD203B41FA5}">
                      <a16:colId xmlns:a16="http://schemas.microsoft.com/office/drawing/2014/main" val="1044183216"/>
                    </a:ext>
                  </a:extLst>
                </a:gridCol>
                <a:gridCol w="827044">
                  <a:extLst>
                    <a:ext uri="{9D8B030D-6E8A-4147-A177-3AD203B41FA5}">
                      <a16:colId xmlns:a16="http://schemas.microsoft.com/office/drawing/2014/main" val="3006451245"/>
                    </a:ext>
                  </a:extLst>
                </a:gridCol>
                <a:gridCol w="2897692">
                  <a:extLst>
                    <a:ext uri="{9D8B030D-6E8A-4147-A177-3AD203B41FA5}">
                      <a16:colId xmlns:a16="http://schemas.microsoft.com/office/drawing/2014/main" val="4002141486"/>
                    </a:ext>
                  </a:extLst>
                </a:gridCol>
                <a:gridCol w="1060077">
                  <a:extLst>
                    <a:ext uri="{9D8B030D-6E8A-4147-A177-3AD203B41FA5}">
                      <a16:colId xmlns:a16="http://schemas.microsoft.com/office/drawing/2014/main" val="338000774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planets are made of gases and rocks.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gases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5764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artist sees faces in the clouds.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faces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616445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dog chases its tail for fun.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chases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306464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driver races cars on the weekends.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407624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The guide knows the best places to eat.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places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16849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Tesla produces hybrid and electric cars.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produces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150726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girl asks about the price of the dress.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price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890506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thief regrets the choices that he made.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986522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 The bank provided many services today.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services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439282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This merchant sells fireplaces and tables.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fireplaces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22691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artist sold two pieces to the museum.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pieces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570917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musician practices her clarinet.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practices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8480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He drinks different juices every day.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juices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740784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lawyer keeps cactuses on her desk.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cactuses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788870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Most adults learn to process their emotions.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process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13779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There is an energy crisis worldwide.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crisis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283528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We have bosses at work.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bosses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777343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investor cut his losses last week.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losses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95002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There are several cases to discuss.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cases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763991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The jogger stops to tie his shoelaces again.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shoelaces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00266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1953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L2 English /</a:t>
            </a:r>
            <a:r>
              <a:rPr lang="en-GB" sz="4400" b="1" u="none" strike="noStrike" dirty="0">
                <a:effectLst/>
                <a:latin typeface="Times" pitchFamily="2" charset="0"/>
              </a:rPr>
              <a:t>ʃ/</a:t>
            </a:r>
            <a:endParaRPr lang="en-PL" b="1" dirty="0">
              <a:latin typeface="Times" pitchFamily="2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C0E741-CC74-9613-E65C-33B0984CB9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4912216"/>
              </p:ext>
            </p:extLst>
          </p:nvPr>
        </p:nvGraphicFramePr>
        <p:xfrm>
          <a:off x="5115765" y="642594"/>
          <a:ext cx="6451599" cy="46113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225469905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189456437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3937674588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3711873838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428323457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6614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 dirty="0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Pisarz rysuje słowami.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rysuje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091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Żaba chętnie pląsa w deszczu.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pląsa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2816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Sportowiec masuje swoje mięśnie.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04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Chłopiec złamał zasady gry.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zasady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898511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Kucharz gotuje kiełbasę z grzybami.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kiełbasę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6828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Chora kobieta nie nosi maseczki.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maseczki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38618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Rolnik od czasu do czasu </a:t>
                      </a:r>
                      <a:r>
                        <a:rPr lang="en-GB" sz="1200" u="none" strike="noStrike" dirty="0" err="1">
                          <a:effectLst/>
                        </a:rPr>
                        <a:t>uprawia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grzyby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czasu (second 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4595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Kupiec zgubił pasek na lotnisku.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1890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Aktorka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nie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osoby</a:t>
                      </a:r>
                      <a:r>
                        <a:rPr lang="en-GB" sz="1200" u="none" strike="noStrike" dirty="0">
                          <a:effectLst/>
                        </a:rPr>
                        <a:t> w </a:t>
                      </a:r>
                      <a:r>
                        <a:rPr lang="en-GB" sz="1200" u="none" strike="noStrike" dirty="0" err="1">
                          <a:effectLst/>
                        </a:rPr>
                        <a:t>okularach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osoby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63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Jednorożec to niesamowite zwierzę.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niesamowite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5381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Autor skończył pisać nową powieść.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pisać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9040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Król wysyła list do swojej córki.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wysyła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1501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Prawnik ma interesy do załatwienia.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interesy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02291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Bałwanek miał nosek z marchewki.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nosek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8742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Lwy lubią jeść mięso gazeli.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mięso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69911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Kolega z innej klasy kupił nam ciasto.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klasy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3048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Ten chleb jest posypany mąką.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posypany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66328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To jest chiński film z polskimi napisami.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napisami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19658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Pokojówka prasuje pościel.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04091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Zepsuty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odkurzacz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nie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brudu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r>
                        <a:rPr lang="en-GB" sz="1200" u="none" strike="noStrike" dirty="0">
                          <a:effectLst/>
                        </a:rPr>
                        <a:t> (first s)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8269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C933615-D272-7810-716B-03C85D2216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7105178"/>
              </p:ext>
            </p:extLst>
          </p:nvPr>
        </p:nvGraphicFramePr>
        <p:xfrm>
          <a:off x="5115765" y="1033310"/>
          <a:ext cx="6451599" cy="47523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453">
                  <a:extLst>
                    <a:ext uri="{9D8B030D-6E8A-4147-A177-3AD203B41FA5}">
                      <a16:colId xmlns:a16="http://schemas.microsoft.com/office/drawing/2014/main" val="2994184746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3620957826"/>
                    </a:ext>
                  </a:extLst>
                </a:gridCol>
                <a:gridCol w="827453">
                  <a:extLst>
                    <a:ext uri="{9D8B030D-6E8A-4147-A177-3AD203B41FA5}">
                      <a16:colId xmlns:a16="http://schemas.microsoft.com/office/drawing/2014/main" val="612040398"/>
                    </a:ext>
                  </a:extLst>
                </a:gridCol>
                <a:gridCol w="2891331">
                  <a:extLst>
                    <a:ext uri="{9D8B030D-6E8A-4147-A177-3AD203B41FA5}">
                      <a16:colId xmlns:a16="http://schemas.microsoft.com/office/drawing/2014/main" val="2347627532"/>
                    </a:ext>
                  </a:extLst>
                </a:gridCol>
                <a:gridCol w="1077909">
                  <a:extLst>
                    <a:ext uri="{9D8B030D-6E8A-4147-A177-3AD203B41FA5}">
                      <a16:colId xmlns:a16="http://schemas.microsoft.com/office/drawing/2014/main" val="52762863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 dirty="0">
                          <a:effectLst/>
                        </a:rPr>
                        <a:t>20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Sowy słyszą myszy z daleka.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myszy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178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Uczeń poszukuje pracy dorywczej.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poszukuje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93535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Student </a:t>
                      </a:r>
                      <a:r>
                        <a:rPr lang="en-GB" sz="1200" u="none" strike="noStrike" dirty="0" err="1">
                          <a:effectLst/>
                        </a:rPr>
                        <a:t>przeprasza</a:t>
                      </a:r>
                      <a:r>
                        <a:rPr lang="en-GB" sz="1200" u="none" strike="noStrike" dirty="0">
                          <a:effectLst/>
                        </a:rPr>
                        <a:t> za </a:t>
                      </a:r>
                      <a:r>
                        <a:rPr lang="en-GB" sz="1200" u="none" strike="noStrike" dirty="0" err="1">
                          <a:effectLst/>
                        </a:rPr>
                        <a:t>spóźnienie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przeprasza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781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Wielbłąd ma mniejsze uszy niż słoń.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3070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Pracownik obsługuje maszyny w fabryce.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maszyny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90986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Handlarz sprzedaje kapelusze z Chin.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kapelusze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6649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Mnich medytuje w ciszy na szczycie góry.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ciszy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58340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Badacz znalazł dżdżownicę w kieszeni.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kieszeni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8284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Złodziej ukradł nasze serca.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nasze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10251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Rektor nie otrzymał waszych wiadomości.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waszych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2377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Nauczyciel wyszedł ze szkoły.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wyszedł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54620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Profesorowi brakuje fiszek.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fiszek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45602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Barman upuścił kieliszek na podłogę.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kieliszek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86907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Dawno nie było faszystów w Polsce.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faszystów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30851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Skrzypek zaprzedał duszę diabłu.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duszę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8770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Podróżnice jedzą kaszę z ziołami.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kaszę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50510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Starsza pani trzyma naszyjnik z pereł.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naszyjnik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0137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Grzmot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przestraszył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małego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psa.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przestraszył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60575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Królik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spieszy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się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obiad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spieszy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6366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 dirty="0">
                          <a:effectLst/>
                        </a:rPr>
                        <a:t>?</a:t>
                      </a:r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sz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Biolog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zasadził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gruszę</a:t>
                      </a:r>
                      <a:r>
                        <a:rPr lang="en-GB" sz="1200" u="none" strike="noStrike" dirty="0">
                          <a:effectLst/>
                        </a:rPr>
                        <a:t> w </a:t>
                      </a:r>
                      <a:r>
                        <a:rPr lang="en-GB" sz="1200" u="none" strike="noStrike" dirty="0" err="1">
                          <a:effectLst/>
                        </a:rPr>
                        <a:t>swoim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ogrodzie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gruszę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71261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83561EC-850F-A748-A951-EEA784FB0E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313285"/>
              </p:ext>
            </p:extLst>
          </p:nvPr>
        </p:nvGraphicFramePr>
        <p:xfrm>
          <a:off x="5128463" y="1029756"/>
          <a:ext cx="6438901" cy="5440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7044">
                  <a:extLst>
                    <a:ext uri="{9D8B030D-6E8A-4147-A177-3AD203B41FA5}">
                      <a16:colId xmlns:a16="http://schemas.microsoft.com/office/drawing/2014/main" val="2021760695"/>
                    </a:ext>
                  </a:extLst>
                </a:gridCol>
                <a:gridCol w="827044">
                  <a:extLst>
                    <a:ext uri="{9D8B030D-6E8A-4147-A177-3AD203B41FA5}">
                      <a16:colId xmlns:a16="http://schemas.microsoft.com/office/drawing/2014/main" val="3284912333"/>
                    </a:ext>
                  </a:extLst>
                </a:gridCol>
                <a:gridCol w="827044">
                  <a:extLst>
                    <a:ext uri="{9D8B030D-6E8A-4147-A177-3AD203B41FA5}">
                      <a16:colId xmlns:a16="http://schemas.microsoft.com/office/drawing/2014/main" val="1099839595"/>
                    </a:ext>
                  </a:extLst>
                </a:gridCol>
                <a:gridCol w="2895752">
                  <a:extLst>
                    <a:ext uri="{9D8B030D-6E8A-4147-A177-3AD203B41FA5}">
                      <a16:colId xmlns:a16="http://schemas.microsoft.com/office/drawing/2014/main" val="2513585600"/>
                    </a:ext>
                  </a:extLst>
                </a:gridCol>
                <a:gridCol w="1062017">
                  <a:extLst>
                    <a:ext uri="{9D8B030D-6E8A-4147-A177-3AD203B41FA5}">
                      <a16:colId xmlns:a16="http://schemas.microsoft.com/office/drawing/2014/main" val="87821434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ʃ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man gave the cashier his money.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cashier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6678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student wishes for good grades.  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91058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pig was ashamed of his weight.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ashamed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98547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Vampires turn to ashes in sunlight.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07054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jeweler sells many precious gems.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precious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3448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ci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store has a special deal today.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special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5641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ʃ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Her dress clashes with those shoes.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clashes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1755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Skinny jeans are in fashion this year.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fashion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7338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cook left the dishes on the counter.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0441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wave washes away our footprints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8158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nurse goes on vacation next month.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vacation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094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cat pushes the vase off the table.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72683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dentist brushes his teeth after lunch.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brushes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59822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runner dashes towards the finish line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09695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model is wearing fake eyelashes and lipstick.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eyelashes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7532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 robot crushes the tin can into a ball.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7057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There are a lot of car crashes each year.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2584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 heard a noise in the bushes over there.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418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Our family goes fishing twice a year.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fishing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55922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ʃ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This horse eats radishes and apples.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radishes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819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94298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L3 Norwegian /s/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548516-EE14-F716-31D7-DD464A214F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510826"/>
              </p:ext>
            </p:extLst>
          </p:nvPr>
        </p:nvGraphicFramePr>
        <p:xfrm>
          <a:off x="4933055" y="1690688"/>
          <a:ext cx="6705601" cy="4783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2427608393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435243339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1880592561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573148512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28546724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8547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De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leser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nyheter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sosiale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medier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leser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6848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Han holder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presentasjon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klimaendringer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presentasjon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34589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Du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burde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se den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vakre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solnedgangen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kveld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223635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ble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rasende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da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hun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mistet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mobilen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rasende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141557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Disse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bøkene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veldig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interessante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lese.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interessante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967842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Han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følsom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nese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som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reagerer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sterk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lukt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nese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59911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bor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det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gamle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huset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enden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av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gaten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huset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7517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fant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passet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mitt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jakkelommen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passet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89966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Barna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leker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svømmer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bassenget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hotellet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bassenget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18133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spiser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middag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med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familien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min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nå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spiser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693401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Denne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databasen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inneholder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informasjon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kundene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databasen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8415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snyter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nesen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min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når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forkjølet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nesen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2928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skal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besøke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bestefaren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vår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helgen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besøke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27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Disse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skjortene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passer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hverdagen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passer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031394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De to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brødrene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slåss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ofte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lekene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sine.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slåss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565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Kua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sover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drømmer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båsen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sin.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båsen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78091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Betalingen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kan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gjøres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ved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kassen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butikken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58480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lærer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nye ting i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klassen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hjemme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klassen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040345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Vår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professor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dyp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kunnskap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historie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professor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792782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Den nye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presidenten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taler om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nasjonale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spørsmål</a:t>
                      </a:r>
                      <a:r>
                        <a:rPr lang="en-GB" sz="1200" u="none" strike="noStrike" dirty="0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presidenten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entury Gothic" panose="020B0502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41801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52751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L3 Norwegian &lt;rs&gt;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548516-EE14-F716-31D7-DD464A214F87}"/>
              </a:ext>
            </a:extLst>
          </p:cNvPr>
          <p:cNvGraphicFramePr>
            <a:graphicFrameLocks noGrp="1"/>
          </p:cNvGraphicFramePr>
          <p:nvPr/>
        </p:nvGraphicFramePr>
        <p:xfrm>
          <a:off x="1904105" y="1690688"/>
          <a:ext cx="6705601" cy="4783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2427608393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435243339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1880592561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573148512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28546724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47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leser nyheter i sosiale medier.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48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holder en presentasjon om klimaendringer.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presentasjon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4589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 burde se den vakre solnedgangen i kveld.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3635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Hun ble rasende da hun mistet mobilen.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rasende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57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bøkene er veldig interessante å lese.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interessante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7842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har en følsom nese som reagerer på sterk lukt.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911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bor i det gamle huset i enden av gaten.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17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fant passet mitt i jakkelommen.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66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Barna leker og svømmer i bassenget på hotellet.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bassenget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33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spiser middag med familien min nå.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401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Denne databasen inneholder informasjon om kundene.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databasen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15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snyter nesen min når jeg er forkjølet.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928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skal besøke bestefaren vår i helgen.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skjortene passer i hverdagen.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394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to brødrene slåss ofte om lekene sine.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slåss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5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Kua sover og drømmer i båsen sin.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båsen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091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Betalingen kan gjøres ved kassen på butikken.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80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lærer nye ting i klassen og hjemme.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0345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Vår professor har dyp kunnskap om historie.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professor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782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 nye </a:t>
                      </a:r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r>
                        <a:rPr lang="en-GB" sz="1200" u="none" strike="noStrike" dirty="0">
                          <a:effectLst/>
                        </a:rPr>
                        <a:t> taler om </a:t>
                      </a:r>
                      <a:r>
                        <a:rPr lang="en-GB" sz="1200" u="none" strike="noStrike" dirty="0" err="1">
                          <a:effectLst/>
                        </a:rPr>
                        <a:t>nasjonale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spørsmål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18014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13237C-5A11-B48A-E6BF-CC93DC635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9676750"/>
              </p:ext>
            </p:extLst>
          </p:nvPr>
        </p:nvGraphicFramePr>
        <p:xfrm>
          <a:off x="1904104" y="2065330"/>
          <a:ext cx="6705601" cy="4521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4231367835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603730868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4246451995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1092886202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1134858703"/>
                    </a:ext>
                  </a:extLst>
                </a:gridCol>
              </a:tblGrid>
              <a:tr h="22606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forsøkte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reparere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bilen</a:t>
                      </a:r>
                      <a:r>
                        <a:rPr lang="en-GB" sz="1200" u="none" strike="noStrike" dirty="0">
                          <a:effectLst/>
                        </a:rPr>
                        <a:t> min </a:t>
                      </a:r>
                      <a:r>
                        <a:rPr lang="en-GB" sz="1200" u="none" strike="noStrike" dirty="0" err="1">
                          <a:effectLst/>
                        </a:rPr>
                        <a:t>selv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forsøkte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783016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så en morsom film på kino.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morsom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5725283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 </a:t>
                      </a:r>
                      <a:r>
                        <a:rPr lang="en-GB" sz="1200" u="none" strike="noStrike" dirty="0" err="1">
                          <a:effectLst/>
                        </a:rPr>
                        <a:t>tror</a:t>
                      </a:r>
                      <a:r>
                        <a:rPr lang="en-GB" sz="1200" u="none" strike="noStrike" dirty="0">
                          <a:effectLst/>
                        </a:rPr>
                        <a:t> at </a:t>
                      </a:r>
                      <a:r>
                        <a:rPr lang="en-GB" sz="1200" u="none" strike="noStrike" dirty="0" err="1">
                          <a:effectLst/>
                        </a:rPr>
                        <a:t>årsaken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ulykken</a:t>
                      </a:r>
                      <a:r>
                        <a:rPr lang="en-GB" sz="1200" u="none" strike="noStrike" dirty="0">
                          <a:effectLst/>
                        </a:rPr>
                        <a:t> var </a:t>
                      </a:r>
                      <a:r>
                        <a:rPr lang="en-GB" sz="1200" u="none" strike="noStrike" dirty="0" err="1">
                          <a:effectLst/>
                        </a:rPr>
                        <a:t>regnet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årsaken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0463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Deres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advarsel</a:t>
                      </a:r>
                      <a:r>
                        <a:rPr lang="en-GB" sz="1200" u="none" strike="noStrike" dirty="0">
                          <a:effectLst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</a:rPr>
                        <a:t>viruset</a:t>
                      </a:r>
                      <a:r>
                        <a:rPr lang="en-GB" sz="1200" u="none" strike="noStrike" dirty="0">
                          <a:effectLst/>
                        </a:rPr>
                        <a:t> var </a:t>
                      </a:r>
                      <a:r>
                        <a:rPr lang="en-GB" sz="1200" u="none" strike="noStrike" dirty="0" err="1">
                          <a:effectLst/>
                        </a:rPr>
                        <a:t>veldig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tydelig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advarsel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132816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møtte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person </a:t>
                      </a:r>
                      <a:r>
                        <a:rPr lang="en-GB" sz="1200" u="none" strike="noStrike" dirty="0" err="1">
                          <a:effectLst/>
                        </a:rPr>
                        <a:t>som</a:t>
                      </a:r>
                      <a:r>
                        <a:rPr lang="en-GB" sz="1200" u="none" strike="noStrike" dirty="0">
                          <a:effectLst/>
                        </a:rPr>
                        <a:t> var </a:t>
                      </a:r>
                      <a:r>
                        <a:rPr lang="en-GB" sz="1200" u="none" strike="noStrike" dirty="0" err="1">
                          <a:effectLst/>
                        </a:rPr>
                        <a:t>veldig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hyggelig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person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437484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rs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liker å ha personlig kontakt med folk.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personlig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15232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undersøker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saken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nærmere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nå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undersøker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756224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rs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forsøke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fullføre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prosjektet</a:t>
                      </a:r>
                      <a:r>
                        <a:rPr lang="en-GB" sz="1200" u="none" strike="noStrike" dirty="0">
                          <a:effectLst/>
                        </a:rPr>
                        <a:t> i tide.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forsøke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0961695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rs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synes</a:t>
                      </a:r>
                      <a:r>
                        <a:rPr lang="en-GB" sz="1200" u="none" strike="noStrike" dirty="0">
                          <a:effectLst/>
                        </a:rPr>
                        <a:t> at </a:t>
                      </a:r>
                      <a:r>
                        <a:rPr lang="en-GB" sz="1200" u="none" strike="noStrike" dirty="0" err="1">
                          <a:effectLst/>
                        </a:rPr>
                        <a:t>forsiden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av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boken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veldig</a:t>
                      </a:r>
                      <a:r>
                        <a:rPr lang="en-GB" sz="1200" u="none" strike="noStrike" dirty="0">
                          <a:effectLst/>
                        </a:rPr>
                        <a:t> fin.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forsiden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2684836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Vennligst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oversett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denne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teksten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norsk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oversett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355769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overså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advarselen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gjorde</a:t>
                      </a:r>
                      <a:r>
                        <a:rPr lang="en-GB" sz="1200" u="none" strike="noStrike" dirty="0">
                          <a:effectLst/>
                        </a:rPr>
                        <a:t> det </a:t>
                      </a:r>
                      <a:r>
                        <a:rPr lang="en-GB" sz="1200" u="none" strike="noStrike" dirty="0" err="1">
                          <a:effectLst/>
                        </a:rPr>
                        <a:t>likevel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advarselen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5478774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 </a:t>
                      </a:r>
                      <a:r>
                        <a:rPr lang="en-GB" sz="1200" u="none" strike="noStrike" dirty="0" err="1">
                          <a:effectLst/>
                        </a:rPr>
                        <a:t>sier</a:t>
                      </a:r>
                      <a:r>
                        <a:rPr lang="en-GB" sz="1200" u="none" strike="noStrike" dirty="0">
                          <a:effectLst/>
                        </a:rPr>
                        <a:t> at </a:t>
                      </a:r>
                      <a:r>
                        <a:rPr lang="en-GB" sz="1200" u="none" strike="noStrike" dirty="0" err="1">
                          <a:effectLst/>
                        </a:rPr>
                        <a:t>universell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utforming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viktig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universell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49417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 var diverse saker i </a:t>
                      </a:r>
                      <a:r>
                        <a:rPr lang="en-GB" sz="1200" u="none" strike="noStrike" dirty="0" err="1">
                          <a:effectLst/>
                        </a:rPr>
                        <a:t>skapet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diverse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75640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Hans </a:t>
                      </a:r>
                      <a:r>
                        <a:rPr lang="en-GB" sz="1200" u="none" strike="noStrike" dirty="0" err="1">
                          <a:effectLst/>
                        </a:rPr>
                        <a:t>oppførsel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festen</a:t>
                      </a:r>
                      <a:r>
                        <a:rPr lang="en-GB" sz="1200" u="none" strike="noStrike" dirty="0">
                          <a:effectLst/>
                        </a:rPr>
                        <a:t> var </a:t>
                      </a:r>
                      <a:r>
                        <a:rPr lang="en-GB" sz="1200" u="none" strike="noStrike" dirty="0" err="1">
                          <a:effectLst/>
                        </a:rPr>
                        <a:t>upassende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oppførsel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732833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sendt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forespørsel</a:t>
                      </a:r>
                      <a:r>
                        <a:rPr lang="en-GB" sz="1200" u="none" strike="noStrike" dirty="0">
                          <a:effectLst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</a:rPr>
                        <a:t>informasjon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forespørsel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6521037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var samlet i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stor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forsamling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dag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forsamling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447456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Denne </a:t>
                      </a:r>
                      <a:r>
                        <a:rPr lang="en-GB" sz="1200" u="none" strike="noStrike" dirty="0" err="1">
                          <a:effectLst/>
                        </a:rPr>
                        <a:t>saken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svært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kontroversiell</a:t>
                      </a:r>
                      <a:r>
                        <a:rPr lang="en-GB" sz="1200" u="none" strike="noStrike" dirty="0">
                          <a:effectLst/>
                        </a:rPr>
                        <a:t> for </a:t>
                      </a:r>
                      <a:r>
                        <a:rPr lang="en-GB" sz="1200" u="none" strike="noStrike" dirty="0" err="1">
                          <a:effectLst/>
                        </a:rPr>
                        <a:t>oss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kontroversiell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400401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Terapeuten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sier</a:t>
                      </a:r>
                      <a:r>
                        <a:rPr lang="en-GB" sz="1200" u="none" strike="noStrike" dirty="0">
                          <a:effectLst/>
                        </a:rPr>
                        <a:t> at </a:t>
                      </a:r>
                      <a:r>
                        <a:rPr lang="en-GB" sz="1200" u="none" strike="noStrike" dirty="0" err="1">
                          <a:effectLst/>
                        </a:rPr>
                        <a:t>forsoning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vanskelig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forsoning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0053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Vårt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datterselskap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Tyskland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går</a:t>
                      </a:r>
                      <a:r>
                        <a:rPr lang="en-GB" sz="1200" u="none" strike="noStrike" dirty="0">
                          <a:effectLst/>
                        </a:rPr>
                        <a:t> bra.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datterselskap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3973358"/>
                  </a:ext>
                </a:extLst>
              </a:tr>
              <a:tr h="22606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 </a:t>
                      </a:r>
                      <a:r>
                        <a:rPr lang="en-GB" sz="1200" u="none" strike="noStrike" dirty="0" err="1">
                          <a:effectLst/>
                        </a:rPr>
                        <a:t>kjørte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motorsykkel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veien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dag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motorsykkel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3451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7928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L3 Norwegian &lt;kj&gt;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548516-EE14-F716-31D7-DD464A214F87}"/>
              </a:ext>
            </a:extLst>
          </p:cNvPr>
          <p:cNvGraphicFramePr>
            <a:graphicFrameLocks noGrp="1"/>
          </p:cNvGraphicFramePr>
          <p:nvPr/>
        </p:nvGraphicFramePr>
        <p:xfrm>
          <a:off x="1904105" y="1690688"/>
          <a:ext cx="6705601" cy="4783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2427608393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435243339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1880592561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573148512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28546724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47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leser nyheter i sosiale medier.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48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holder en presentasjon om klimaendringer.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presentasjon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4589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 burde se den vakre solnedgangen i kveld.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3635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Hun ble rasende da hun mistet mobilen.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rasende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57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bøkene er veldig interessante å lese.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interessante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7842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har en følsom nese som reagerer på sterk lukt.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911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bor i det gamle huset i enden av gaten.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17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fant passet mitt i jakkelommen.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66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Barna leker og svømmer i bassenget på hotellet.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bassenget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33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spiser middag med familien min nå.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401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Denne databasen inneholder informasjon om kundene.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databasen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15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snyter nesen min når jeg er forkjølet.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928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skal besøke bestefaren vår i helgen.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skjortene passer i hverdagen.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394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to brødrene slåss ofte om lekene sine.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slåss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5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Kua sover og drømmer i båsen sin.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båsen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091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Betalingen kan gjøres ved kassen på butikken.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80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lærer nye ting i klassen og hjemme.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0345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Vår professor har dyp kunnskap om historie.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professor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782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Den nye presidenten taler om nasjonale spørsmål.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18014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A60C419-CE28-17B8-FB8A-64F31252C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5610020"/>
              </p:ext>
            </p:extLst>
          </p:nvPr>
        </p:nvGraphicFramePr>
        <p:xfrm>
          <a:off x="1904105" y="2071346"/>
          <a:ext cx="6705601" cy="4459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1394009404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4241306557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1250347805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4217918839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1819068400"/>
                    </a:ext>
                  </a:extLst>
                </a:gridCol>
              </a:tblGrid>
              <a:tr h="222998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Moren</a:t>
                      </a:r>
                      <a:r>
                        <a:rPr lang="en-GB" sz="1200" u="none" strike="noStrike" dirty="0">
                          <a:effectLst/>
                        </a:rPr>
                        <a:t> lager mat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kjøkkenet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kjøkkenet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3041051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kjøpe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melk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brød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kjøpe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715197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 er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ukjent</a:t>
                      </a:r>
                      <a:r>
                        <a:rPr lang="en-GB" sz="1200" u="none" strike="noStrike" dirty="0">
                          <a:effectLst/>
                        </a:rPr>
                        <a:t> person </a:t>
                      </a:r>
                      <a:r>
                        <a:rPr lang="en-GB" sz="1200" u="none" strike="noStrike" dirty="0" err="1">
                          <a:effectLst/>
                        </a:rPr>
                        <a:t>som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står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ved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døren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ukjent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820566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spiser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ikke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kjøtt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fordi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vegetarianer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kjøtt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578941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så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kjeppen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skogen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kjeppen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3294553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traff</a:t>
                      </a:r>
                      <a:r>
                        <a:rPr lang="en-GB" sz="1200" u="none" strike="noStrike" dirty="0">
                          <a:effectLst/>
                        </a:rPr>
                        <a:t> min </a:t>
                      </a:r>
                      <a:r>
                        <a:rPr lang="en-GB" sz="1200" u="none" strike="noStrike" dirty="0" err="1">
                          <a:effectLst/>
                        </a:rPr>
                        <a:t>gamle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bekjente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gaten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bekjente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404880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kjøpte</a:t>
                      </a:r>
                      <a:r>
                        <a:rPr lang="en-GB" sz="1200" u="none" strike="noStrike" dirty="0">
                          <a:effectLst/>
                        </a:rPr>
                        <a:t> nye </a:t>
                      </a:r>
                      <a:r>
                        <a:rPr lang="en-GB" sz="1200" u="none" strike="noStrike" dirty="0" err="1">
                          <a:effectLst/>
                        </a:rPr>
                        <a:t>klær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kjøpesenteret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dag</a:t>
                      </a:r>
                      <a:r>
                        <a:rPr lang="en-GB" sz="1200" u="none" strike="noStrike" dirty="0">
                          <a:effectLst/>
                        </a:rPr>
                        <a:t>. 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kjøpesenteret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0880062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 liker </a:t>
                      </a:r>
                      <a:r>
                        <a:rPr lang="en-GB" sz="1200" u="none" strike="noStrike" dirty="0" err="1">
                          <a:effectLst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kjører</a:t>
                      </a:r>
                      <a:r>
                        <a:rPr lang="en-GB" sz="1200" u="none" strike="noStrike" dirty="0">
                          <a:effectLst/>
                        </a:rPr>
                        <a:t> for fort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motorveien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kjører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9431892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kjenner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ikke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henne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godt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kjenner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08399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ekstra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stue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kjelleren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vår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kjelleren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275564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så</a:t>
                      </a:r>
                      <a:r>
                        <a:rPr lang="en-GB" sz="1200" u="none" strike="noStrike" dirty="0">
                          <a:effectLst/>
                        </a:rPr>
                        <a:t> to </a:t>
                      </a:r>
                      <a:r>
                        <a:rPr lang="en-GB" sz="1200" u="none" strike="noStrike" dirty="0" err="1">
                          <a:effectLst/>
                        </a:rPr>
                        <a:t>kjekke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menn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kino.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kjekke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36713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Denne </a:t>
                      </a:r>
                      <a:r>
                        <a:rPr lang="en-GB" sz="1200" u="none" strike="noStrike" dirty="0" err="1">
                          <a:effectLst/>
                        </a:rPr>
                        <a:t>kjære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vennen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pengene</a:t>
                      </a:r>
                      <a:r>
                        <a:rPr lang="en-GB" sz="1200" u="none" strike="noStrike" dirty="0">
                          <a:effectLst/>
                        </a:rPr>
                        <a:t> mine.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kjære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239180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seg </a:t>
                      </a:r>
                      <a:r>
                        <a:rPr lang="en-GB" sz="1200" u="none" strike="noStrike" dirty="0" err="1">
                          <a:effectLst/>
                        </a:rPr>
                        <a:t>kjolen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festen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kjolen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567234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bekjempe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kapitalismen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bekjempe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3518545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trodde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kjennelsen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ble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opphevet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kjennelsen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061109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</a:rPr>
                        <a:t>vil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kaste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disse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kjedelige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bøkene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kjedelige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290050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Moren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hans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spiser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eplekjerner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av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eplekjerner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51803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Byen</a:t>
                      </a:r>
                      <a:r>
                        <a:rPr lang="en-GB" sz="1200" u="none" strike="noStrike" dirty="0">
                          <a:effectLst/>
                        </a:rPr>
                        <a:t> mase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kjase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dagen</a:t>
                      </a:r>
                      <a:r>
                        <a:rPr lang="en-GB" sz="1200" u="none" strike="noStrike" dirty="0">
                          <a:effectLst/>
                        </a:rPr>
                        <a:t> lang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kjase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4007413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kjøle</a:t>
                      </a:r>
                      <a:r>
                        <a:rPr lang="en-GB" sz="1200" u="none" strike="noStrike" dirty="0">
                          <a:effectLst/>
                        </a:rPr>
                        <a:t> ned </a:t>
                      </a:r>
                      <a:r>
                        <a:rPr lang="en-GB" sz="1200" u="none" strike="noStrike" dirty="0" err="1">
                          <a:effectLst/>
                        </a:rPr>
                        <a:t>maten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kjøle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0212758"/>
                  </a:ext>
                </a:extLst>
              </a:tr>
              <a:tr h="222998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 </a:t>
                      </a:r>
                      <a:r>
                        <a:rPr lang="en-GB" sz="1200" u="none" strike="noStrike" dirty="0" err="1">
                          <a:effectLst/>
                        </a:rPr>
                        <a:t>drog</a:t>
                      </a:r>
                      <a:r>
                        <a:rPr lang="en-GB" sz="1200" u="none" strike="noStrike" dirty="0">
                          <a:effectLst/>
                        </a:rPr>
                        <a:t> den </a:t>
                      </a:r>
                      <a:r>
                        <a:rPr lang="en-GB" sz="1200" u="none" strike="noStrike" dirty="0" err="1">
                          <a:effectLst/>
                        </a:rPr>
                        <a:t>gyldne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kjede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frem</a:t>
                      </a:r>
                      <a:r>
                        <a:rPr lang="en-GB" sz="1200" u="none" strike="noStrike" dirty="0">
                          <a:effectLst/>
                        </a:rPr>
                        <a:t> under </a:t>
                      </a:r>
                      <a:r>
                        <a:rPr lang="en-GB" sz="1200" u="none" strike="noStrike" dirty="0" err="1">
                          <a:effectLst/>
                        </a:rPr>
                        <a:t>skjorten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kjede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26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7939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L3 Norwegian &lt;sj&gt;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548516-EE14-F716-31D7-DD464A214F87}"/>
              </a:ext>
            </a:extLst>
          </p:cNvPr>
          <p:cNvGraphicFramePr>
            <a:graphicFrameLocks noGrp="1"/>
          </p:cNvGraphicFramePr>
          <p:nvPr/>
        </p:nvGraphicFramePr>
        <p:xfrm>
          <a:off x="1904105" y="1690688"/>
          <a:ext cx="6705601" cy="4783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2427608393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435243339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1880592561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573148512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28546724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47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leser nyheter i sosiale medier.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48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holder en presentasjon om klimaendringer.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presentasjon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4589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 burde se den vakre solnedgangen i kveld.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3635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Hun ble rasende da hun mistet mobilen.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rasende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57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bøkene er veldig interessante å lese.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interessante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7842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har en følsom nese som reagerer på sterk lukt.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911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bor i det gamle huset i enden av gaten.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17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fant passet mitt i jakkelommen.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66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Barna leker og svømmer i bassenget på hotellet.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bassenget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33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spiser middag med familien min nå.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401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Denne databasen inneholder informasjon om kundene.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databasen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15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snyter nesen min når jeg er forkjølet.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928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skal besøke bestefaren vår i helgen.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skjortene passer i hverdagen.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394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to brødrene slåss ofte om lekene sine.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slåss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5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Kua sover og drømmer i båsen sin.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båsen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091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Betalingen kan gjøres ved kassen på butikken.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80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lærer nye ting i klassen og hjemme.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0345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Vår professor har dyp kunnskap om historie.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professor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782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 nye </a:t>
                      </a:r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r>
                        <a:rPr lang="en-GB" sz="1200" u="none" strike="noStrike" dirty="0">
                          <a:effectLst/>
                        </a:rPr>
                        <a:t> taler om </a:t>
                      </a:r>
                      <a:r>
                        <a:rPr lang="en-GB" sz="1200" u="none" strike="noStrike" dirty="0" err="1">
                          <a:effectLst/>
                        </a:rPr>
                        <a:t>nasjonale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spørsmål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18014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92C78DF-A615-0437-937C-7C63A66340CB}"/>
              </a:ext>
            </a:extLst>
          </p:cNvPr>
          <p:cNvGraphicFramePr>
            <a:graphicFrameLocks noGrp="1"/>
          </p:cNvGraphicFramePr>
          <p:nvPr/>
        </p:nvGraphicFramePr>
        <p:xfrm>
          <a:off x="1904104" y="1893888"/>
          <a:ext cx="6705601" cy="4236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1873945748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3581277093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2198329426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2246120298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352906036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Livet bringer mange </a:t>
                      </a:r>
                      <a:r>
                        <a:rPr lang="en-GB" sz="1200" u="none" strike="noStrike" dirty="0" err="1">
                          <a:effectLst/>
                        </a:rPr>
                        <a:t>situasjoner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valg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situasjoner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17496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møtte</a:t>
                      </a:r>
                      <a:r>
                        <a:rPr lang="en-GB" sz="1200" u="none" strike="noStrike" dirty="0">
                          <a:effectLst/>
                        </a:rPr>
                        <a:t> ham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stasjonen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går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stasjonen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78835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tok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drosje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flyplassen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drosje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5238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</a:rPr>
                        <a:t>bor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første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etasje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også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etasje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66979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Dette </a:t>
                      </a:r>
                      <a:r>
                        <a:rPr lang="en-GB" sz="1200" u="none" strike="noStrike" dirty="0" err="1">
                          <a:effectLst/>
                        </a:rPr>
                        <a:t>prosjektet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viktig</a:t>
                      </a:r>
                      <a:r>
                        <a:rPr lang="en-GB" sz="1200" u="none" strike="noStrike" dirty="0">
                          <a:effectLst/>
                        </a:rPr>
                        <a:t> for </a:t>
                      </a:r>
                      <a:r>
                        <a:rPr lang="en-GB" sz="1200" u="none" strike="noStrike" dirty="0" err="1">
                          <a:effectLst/>
                        </a:rPr>
                        <a:t>vår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bedrift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prosjektet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74795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 </a:t>
                      </a:r>
                      <a:r>
                        <a:rPr lang="en-GB" sz="1200" u="none" strike="noStrike" dirty="0" err="1">
                          <a:effectLst/>
                        </a:rPr>
                        <a:t>internasjonale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konferansen</a:t>
                      </a:r>
                      <a:r>
                        <a:rPr lang="en-GB" sz="1200" u="none" strike="noStrike" dirty="0">
                          <a:effectLst/>
                        </a:rPr>
                        <a:t> var </a:t>
                      </a:r>
                      <a:r>
                        <a:rPr lang="en-GB" sz="1200" u="none" strike="noStrike" dirty="0" err="1">
                          <a:effectLst/>
                        </a:rPr>
                        <a:t>vellykket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internasjonale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4163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ta </a:t>
                      </a:r>
                      <a:r>
                        <a:rPr lang="en-GB" sz="1200" u="none" strike="noStrike" dirty="0" err="1">
                          <a:effectLst/>
                        </a:rPr>
                        <a:t>sjanser</a:t>
                      </a:r>
                      <a:r>
                        <a:rPr lang="en-GB" sz="1200" u="none" strike="noStrike" dirty="0">
                          <a:effectLst/>
                        </a:rPr>
                        <a:t> for </a:t>
                      </a:r>
                      <a:r>
                        <a:rPr lang="en-GB" sz="1200" u="none" strike="noStrike" dirty="0" err="1">
                          <a:effectLst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oppnå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suksess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sjanser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72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Dagens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diskusjon</a:t>
                      </a:r>
                      <a:r>
                        <a:rPr lang="en-GB" sz="1200" u="none" strike="noStrike" dirty="0">
                          <a:effectLst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</a:rPr>
                        <a:t>dette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temaet</a:t>
                      </a:r>
                      <a:r>
                        <a:rPr lang="en-GB" sz="1200" u="none" strike="noStrike" dirty="0">
                          <a:effectLst/>
                        </a:rPr>
                        <a:t> var </a:t>
                      </a:r>
                      <a:r>
                        <a:rPr lang="en-GB" sz="1200" u="none" strike="noStrike" dirty="0" err="1">
                          <a:effectLst/>
                        </a:rPr>
                        <a:t>interessant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diskusjon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1195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Hans </a:t>
                      </a:r>
                      <a:r>
                        <a:rPr lang="en-GB" sz="1200" u="none" strike="noStrike" dirty="0" err="1">
                          <a:effectLst/>
                        </a:rPr>
                        <a:t>imitasjon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av</a:t>
                      </a:r>
                      <a:r>
                        <a:rPr lang="en-GB" sz="1200" u="none" strike="noStrike" dirty="0">
                          <a:effectLst/>
                        </a:rPr>
                        <a:t> Elvis var </a:t>
                      </a:r>
                      <a:r>
                        <a:rPr lang="en-GB" sz="1200" u="none" strike="noStrike" dirty="0" err="1">
                          <a:effectLst/>
                        </a:rPr>
                        <a:t>fantastisk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imitasjon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5567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</a:rPr>
                        <a:t>lider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av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depresjon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trenger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hjelp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depresjon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871678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Mat er </a:t>
                      </a:r>
                      <a:r>
                        <a:rPr lang="en-GB" sz="1200" u="none" strike="noStrike" dirty="0" err="1">
                          <a:effectLst/>
                        </a:rPr>
                        <a:t>viktig</a:t>
                      </a:r>
                      <a:r>
                        <a:rPr lang="en-GB" sz="1200" u="none" strike="noStrike" dirty="0">
                          <a:effectLst/>
                        </a:rPr>
                        <a:t> for </a:t>
                      </a:r>
                      <a:r>
                        <a:rPr lang="en-GB" sz="1200" u="none" strike="noStrike" dirty="0" err="1">
                          <a:effectLst/>
                        </a:rPr>
                        <a:t>kognisjon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kreativitet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kognisjon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1478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Denne </a:t>
                      </a:r>
                      <a:r>
                        <a:rPr lang="en-GB" sz="1200" u="none" strike="noStrike" dirty="0" err="1">
                          <a:effectLst/>
                        </a:rPr>
                        <a:t>garasjen</a:t>
                      </a:r>
                      <a:r>
                        <a:rPr lang="en-GB" sz="1200" u="none" strike="noStrike" dirty="0">
                          <a:effectLst/>
                        </a:rPr>
                        <a:t> er full </a:t>
                      </a:r>
                      <a:r>
                        <a:rPr lang="en-GB" sz="1200" u="none" strike="noStrike" dirty="0" err="1">
                          <a:effectLst/>
                        </a:rPr>
                        <a:t>av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gamle</a:t>
                      </a:r>
                      <a:r>
                        <a:rPr lang="en-GB" sz="1200" u="none" strike="noStrike" dirty="0">
                          <a:effectLst/>
                        </a:rPr>
                        <a:t> ting.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garasjen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91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 er mange </a:t>
                      </a:r>
                      <a:r>
                        <a:rPr lang="en-GB" sz="1200" u="none" strike="noStrike" dirty="0" err="1">
                          <a:effectLst/>
                        </a:rPr>
                        <a:t>passasjerer</a:t>
                      </a:r>
                      <a:r>
                        <a:rPr lang="en-GB" sz="1200" u="none" strike="noStrike" dirty="0">
                          <a:effectLst/>
                        </a:rPr>
                        <a:t> om bord i </a:t>
                      </a:r>
                      <a:r>
                        <a:rPr lang="en-GB" sz="1200" u="none" strike="noStrike" dirty="0" err="1">
                          <a:effectLst/>
                        </a:rPr>
                        <a:t>flyet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passasjerer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42956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Dette er din </a:t>
                      </a:r>
                      <a:r>
                        <a:rPr lang="en-GB" sz="1200" u="none" strike="noStrike" dirty="0" err="1">
                          <a:effectLst/>
                        </a:rPr>
                        <a:t>siste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sjanse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være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lykkelig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sjanse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1267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Den nye </a:t>
                      </a:r>
                      <a:r>
                        <a:rPr lang="en-GB" sz="1200" u="none" strike="noStrike" dirty="0" err="1">
                          <a:effectLst/>
                        </a:rPr>
                        <a:t>sjefen</a:t>
                      </a:r>
                      <a:r>
                        <a:rPr lang="en-GB" sz="1200" u="none" strike="noStrike" dirty="0">
                          <a:effectLst/>
                        </a:rPr>
                        <a:t> er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god </a:t>
                      </a:r>
                      <a:r>
                        <a:rPr lang="en-GB" sz="1200" u="none" strike="noStrike" dirty="0" err="1">
                          <a:effectLst/>
                        </a:rPr>
                        <a:t>leder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sjefen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189783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I </a:t>
                      </a:r>
                      <a:r>
                        <a:rPr lang="en-GB" sz="1200" u="none" strike="noStrike" dirty="0" err="1">
                          <a:effectLst/>
                        </a:rPr>
                        <a:t>dag</a:t>
                      </a:r>
                      <a:r>
                        <a:rPr lang="en-GB" sz="1200" u="none" strike="noStrike" dirty="0">
                          <a:effectLst/>
                        </a:rPr>
                        <a:t> er det alle </a:t>
                      </a:r>
                      <a:r>
                        <a:rPr lang="en-GB" sz="1200" u="none" strike="noStrike" dirty="0" err="1">
                          <a:effectLst/>
                        </a:rPr>
                        <a:t>sjelers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dag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Polen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sjelers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733391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er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sjøen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akkurat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nå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sjøen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4312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valgte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sjokoladeisen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fremfor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jordbærisen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sjokoladeisen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647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ga </a:t>
                      </a:r>
                      <a:r>
                        <a:rPr lang="en-GB" sz="1200" u="none" strike="noStrike" dirty="0" err="1">
                          <a:effectLst/>
                        </a:rPr>
                        <a:t>sjåføren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pengene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flyplassen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sjåføren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59851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vil</a:t>
                      </a:r>
                      <a:r>
                        <a:rPr lang="en-GB" sz="1200" u="none" strike="noStrike" dirty="0">
                          <a:effectLst/>
                        </a:rPr>
                        <a:t> ha </a:t>
                      </a:r>
                      <a:r>
                        <a:rPr lang="en-GB" sz="1200" u="none" strike="noStrike" dirty="0" err="1">
                          <a:effectLst/>
                        </a:rPr>
                        <a:t>sjekken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snart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sjekken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389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682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EB68-A5F4-CD8A-55CB-18DDCF6E5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Places (of Articulation) of interest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F5167-8974-C716-3913-0C50CA799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4</a:t>
            </a:fld>
            <a:endParaRPr lang="en-PL"/>
          </a:p>
        </p:txBody>
      </p:sp>
      <p:pic>
        <p:nvPicPr>
          <p:cNvPr id="3074" name="Picture 2" descr="enter image description here">
            <a:extLst>
              <a:ext uri="{FF2B5EF4-FFF2-40B4-BE49-F238E27FC236}">
                <a16:creationId xmlns:a16="http://schemas.microsoft.com/office/drawing/2014/main" id="{9AB35CDB-7880-CB7E-D501-7071C17C0A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910" b="23235"/>
          <a:stretch/>
        </p:blipFill>
        <p:spPr bwMode="auto">
          <a:xfrm>
            <a:off x="4928615" y="2014193"/>
            <a:ext cx="4549922" cy="429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91D02A-CFD0-C9CF-90BA-9E2B83AC7A7A}"/>
              </a:ext>
            </a:extLst>
          </p:cNvPr>
          <p:cNvSpPr txBox="1"/>
          <p:nvPr/>
        </p:nvSpPr>
        <p:spPr>
          <a:xfrm>
            <a:off x="543004" y="2786787"/>
            <a:ext cx="31206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strike="noStrike" dirty="0">
                <a:effectLst/>
              </a:rPr>
              <a:t>Modified from Clark &amp; </a:t>
            </a:r>
            <a:r>
              <a:rPr lang="en-GB" b="0" strike="noStrike" dirty="0" err="1">
                <a:effectLst/>
              </a:rPr>
              <a:t>Yallop</a:t>
            </a:r>
            <a:r>
              <a:rPr lang="en-GB" b="0" strike="noStrike" dirty="0">
                <a:effectLst/>
              </a:rPr>
              <a:t> (1994)</a:t>
            </a:r>
            <a:endParaRPr lang="en-PL" dirty="0"/>
          </a:p>
        </p:txBody>
      </p:sp>
      <p:sp>
        <p:nvSpPr>
          <p:cNvPr id="6" name="Doughnut 5">
            <a:extLst>
              <a:ext uri="{FF2B5EF4-FFF2-40B4-BE49-F238E27FC236}">
                <a16:creationId xmlns:a16="http://schemas.microsoft.com/office/drawing/2014/main" id="{56F97307-1884-FDDE-77F6-4794B0C46FF7}"/>
              </a:ext>
            </a:extLst>
          </p:cNvPr>
          <p:cNvSpPr/>
          <p:nvPr/>
        </p:nvSpPr>
        <p:spPr>
          <a:xfrm rot="19866272">
            <a:off x="6927958" y="3550334"/>
            <a:ext cx="1433534" cy="554405"/>
          </a:xfrm>
          <a:prstGeom prst="donut">
            <a:avLst>
              <a:gd name="adj" fmla="val 947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A4BF48-AE71-50D6-FD8E-8D59181237B3}"/>
              </a:ext>
            </a:extLst>
          </p:cNvPr>
          <p:cNvSpPr txBox="1"/>
          <p:nvPr/>
        </p:nvSpPr>
        <p:spPr>
          <a:xfrm>
            <a:off x="6220691" y="2194460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PL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s̪</a:t>
            </a:r>
            <a:r>
              <a:rPr lang="en-PL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  <a:p>
            <a:r>
              <a:rPr lang="en-PL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[s]</a:t>
            </a:r>
          </a:p>
          <a:p>
            <a:r>
              <a:rPr lang="en-PL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ʃ] ([</a:t>
            </a:r>
            <a:r>
              <a:rPr lang="en-GB" sz="10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ʂ</a:t>
            </a:r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])</a:t>
            </a:r>
          </a:p>
          <a:p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GB" sz="10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ɕ</a:t>
            </a:r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 [</a:t>
            </a:r>
            <a:r>
              <a:rPr lang="en-GB" sz="1000" b="1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GB" sz="1000" b="1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endParaRPr lang="en-PL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0FA196-5D13-6447-1841-F3E4D3A9C35A}"/>
              </a:ext>
            </a:extLst>
          </p:cNvPr>
          <p:cNvSpPr/>
          <p:nvPr/>
        </p:nvSpPr>
        <p:spPr>
          <a:xfrm>
            <a:off x="5598278" y="5607993"/>
            <a:ext cx="1522959" cy="6074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1DC211-EC78-A26A-BC8C-C77631CF9041}"/>
              </a:ext>
            </a:extLst>
          </p:cNvPr>
          <p:cNvSpPr/>
          <p:nvPr/>
        </p:nvSpPr>
        <p:spPr>
          <a:xfrm>
            <a:off x="5075582" y="2097074"/>
            <a:ext cx="1025237" cy="152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897CDC-1DCA-DB03-2D1C-75DB624424D9}"/>
              </a:ext>
            </a:extLst>
          </p:cNvPr>
          <p:cNvSpPr/>
          <p:nvPr/>
        </p:nvSpPr>
        <p:spPr>
          <a:xfrm>
            <a:off x="5486399" y="5130306"/>
            <a:ext cx="1025237" cy="879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831CF0-CE6B-B905-C568-C6D4A2B7E4AC}"/>
              </a:ext>
            </a:extLst>
          </p:cNvPr>
          <p:cNvSpPr/>
          <p:nvPr/>
        </p:nvSpPr>
        <p:spPr>
          <a:xfrm>
            <a:off x="7897091" y="6010251"/>
            <a:ext cx="1219200" cy="2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A7AFE6-8196-85EE-6C9E-4728970EF3D2}"/>
              </a:ext>
            </a:extLst>
          </p:cNvPr>
          <p:cNvSpPr/>
          <p:nvPr/>
        </p:nvSpPr>
        <p:spPr>
          <a:xfrm>
            <a:off x="8156823" y="3173388"/>
            <a:ext cx="1025237" cy="1579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0DD48B5-6EE4-FD81-5A3D-1FEA3110097E}"/>
              </a:ext>
            </a:extLst>
          </p:cNvPr>
          <p:cNvSpPr/>
          <p:nvPr/>
        </p:nvSpPr>
        <p:spPr>
          <a:xfrm>
            <a:off x="7121237" y="2581253"/>
            <a:ext cx="1360370" cy="707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88886E-4258-5564-FA69-A323FA9BA9C8}"/>
              </a:ext>
            </a:extLst>
          </p:cNvPr>
          <p:cNvSpPr/>
          <p:nvPr/>
        </p:nvSpPr>
        <p:spPr>
          <a:xfrm>
            <a:off x="8263282" y="2907486"/>
            <a:ext cx="348989" cy="203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157C48-E888-B190-742D-291CBE1866BD}"/>
              </a:ext>
            </a:extLst>
          </p:cNvPr>
          <p:cNvSpPr/>
          <p:nvPr/>
        </p:nvSpPr>
        <p:spPr>
          <a:xfrm>
            <a:off x="7877107" y="5076520"/>
            <a:ext cx="772350" cy="504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037BEFE-A28C-0029-8AF2-052A1E4551F4}"/>
              </a:ext>
            </a:extLst>
          </p:cNvPr>
          <p:cNvSpPr/>
          <p:nvPr/>
        </p:nvSpPr>
        <p:spPr>
          <a:xfrm>
            <a:off x="8857059" y="4500157"/>
            <a:ext cx="621478" cy="192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537315E-CFA8-C7FB-29D1-F958B59DF57C}"/>
              </a:ext>
            </a:extLst>
          </p:cNvPr>
          <p:cNvSpPr/>
          <p:nvPr/>
        </p:nvSpPr>
        <p:spPr>
          <a:xfrm>
            <a:off x="9149389" y="4980028"/>
            <a:ext cx="310739" cy="192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4EFADB-A576-B6EF-F1F2-37C648619E8D}"/>
              </a:ext>
            </a:extLst>
          </p:cNvPr>
          <p:cNvSpPr/>
          <p:nvPr/>
        </p:nvSpPr>
        <p:spPr>
          <a:xfrm>
            <a:off x="9182060" y="5307422"/>
            <a:ext cx="296477" cy="192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CF1CBDA-C217-EFD3-2470-96B30D8422D2}"/>
              </a:ext>
            </a:extLst>
          </p:cNvPr>
          <p:cNvSpPr/>
          <p:nvPr/>
        </p:nvSpPr>
        <p:spPr>
          <a:xfrm>
            <a:off x="8275026" y="5956906"/>
            <a:ext cx="772350" cy="2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851687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L3 Norwegian &lt;skj&gt;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D548516-EE14-F716-31D7-DD464A214F87}"/>
              </a:ext>
            </a:extLst>
          </p:cNvPr>
          <p:cNvGraphicFramePr>
            <a:graphicFrameLocks noGrp="1"/>
          </p:cNvGraphicFramePr>
          <p:nvPr/>
        </p:nvGraphicFramePr>
        <p:xfrm>
          <a:off x="1904105" y="1690688"/>
          <a:ext cx="6705601" cy="4783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2427608393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1435243339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1880592561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573148512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285467246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b="1" u="none" strike="noStrike" dirty="0">
                          <a:effectLst/>
                        </a:rPr>
                        <a:t>#</a:t>
                      </a:r>
                      <a:endParaRPr lang="en-PL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IPA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Orthography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Sentence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85476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leser nyheter i sosiale medier.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848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holder en presentasjon om klimaendringer.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presentasjon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4589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 burde se den vakre solnedgangen i kveld.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23635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Hun ble rasende da hun mistet mobilen.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rasende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557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bøkene er veldig interessante å lese.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interessante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7842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Han har en følsom nese som reagerer på sterk lukt.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9911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bor i det gamle huset i enden av gaten.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517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fant passet mitt i jakkelommen.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99667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Barna leker og svømmer i bassenget på hotellet.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bassenget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81335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spiser middag med familien min nå.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93401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Denne databasen inneholder informasjon om kundene.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databasen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8415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snyter nesen min når jeg er forkjølet.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29286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Vi skal besøke bestefaren vår i helgen.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274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Disse skjortene passer i hverdagen.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1394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 to brødrene slåss ofte om lekene sine.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slåss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654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Kua sover og drømmer i båsen sin.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båsen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091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Betalingen kan gjøres ved kassen på butikken.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480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Jeg lærer nye ting i klassen og hjemme.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40345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Vår professor har dyp kunnskap om historie.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professor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927821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Den nye presidenten taler om nasjonale spørsmål.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180140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B425609-61A0-F1AB-E979-F59882A62F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393987"/>
              </p:ext>
            </p:extLst>
          </p:nvPr>
        </p:nvGraphicFramePr>
        <p:xfrm>
          <a:off x="1904105" y="2071685"/>
          <a:ext cx="6705601" cy="44024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5066">
                  <a:extLst>
                    <a:ext uri="{9D8B030D-6E8A-4147-A177-3AD203B41FA5}">
                      <a16:colId xmlns:a16="http://schemas.microsoft.com/office/drawing/2014/main" val="3611563729"/>
                    </a:ext>
                  </a:extLst>
                </a:gridCol>
                <a:gridCol w="456984">
                  <a:extLst>
                    <a:ext uri="{9D8B030D-6E8A-4147-A177-3AD203B41FA5}">
                      <a16:colId xmlns:a16="http://schemas.microsoft.com/office/drawing/2014/main" val="902616459"/>
                    </a:ext>
                  </a:extLst>
                </a:gridCol>
                <a:gridCol w="904447">
                  <a:extLst>
                    <a:ext uri="{9D8B030D-6E8A-4147-A177-3AD203B41FA5}">
                      <a16:colId xmlns:a16="http://schemas.microsoft.com/office/drawing/2014/main" val="3369589011"/>
                    </a:ext>
                  </a:extLst>
                </a:gridCol>
                <a:gridCol w="3744727">
                  <a:extLst>
                    <a:ext uri="{9D8B030D-6E8A-4147-A177-3AD203B41FA5}">
                      <a16:colId xmlns:a16="http://schemas.microsoft.com/office/drawing/2014/main" val="2504835971"/>
                    </a:ext>
                  </a:extLst>
                </a:gridCol>
                <a:gridCol w="1104377">
                  <a:extLst>
                    <a:ext uri="{9D8B030D-6E8A-4147-A177-3AD203B41FA5}">
                      <a16:colId xmlns:a16="http://schemas.microsoft.com/office/drawing/2014/main" val="998675146"/>
                    </a:ext>
                  </a:extLst>
                </a:gridCol>
              </a:tblGrid>
              <a:tr h="220123">
                <a:tc>
                  <a:txBody>
                    <a:bodyPr/>
                    <a:lstStyle/>
                    <a:p>
                      <a:pPr algn="r" fontAlgn="b"/>
                      <a:r>
                        <a:rPr lang="en-PL" sz="1200" u="none" strike="noStrike">
                          <a:effectLst/>
                        </a:rPr>
                        <a:t>20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fikk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beskjed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fra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sjefen</a:t>
                      </a:r>
                      <a:r>
                        <a:rPr lang="en-GB" sz="1200" u="none" strike="noStrike" dirty="0">
                          <a:effectLst/>
                        </a:rPr>
                        <a:t> min.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beskjed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014648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Jenta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kjøpte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skjørtet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fest.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skjørtet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666336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 </a:t>
                      </a:r>
                      <a:r>
                        <a:rPr lang="en-GB" sz="1200" u="none" strike="noStrike" dirty="0" err="1">
                          <a:effectLst/>
                        </a:rPr>
                        <a:t>uskyldige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ble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feilaktig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arrestert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uskyldige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0277992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forskjellige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meninger</a:t>
                      </a:r>
                      <a:r>
                        <a:rPr lang="en-GB" sz="1200" u="none" strike="noStrike" dirty="0">
                          <a:effectLst/>
                        </a:rPr>
                        <a:t> om </a:t>
                      </a:r>
                      <a:r>
                        <a:rPr lang="en-GB" sz="1200" u="none" strike="noStrike" dirty="0" err="1">
                          <a:effectLst/>
                        </a:rPr>
                        <a:t>dette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forskjellige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3512770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 </a:t>
                      </a:r>
                      <a:r>
                        <a:rPr lang="en-GB" sz="1200" u="none" strike="noStrike" dirty="0" err="1">
                          <a:effectLst/>
                        </a:rPr>
                        <a:t>skjedde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ulykke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går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skjedde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172455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skjønner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ikke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hva</a:t>
                      </a:r>
                      <a:r>
                        <a:rPr lang="en-GB" sz="1200" u="none" strike="noStrike" dirty="0">
                          <a:effectLst/>
                        </a:rPr>
                        <a:t> du </a:t>
                      </a:r>
                      <a:r>
                        <a:rPr lang="en-GB" sz="1200" u="none" strike="noStrike" dirty="0" err="1">
                          <a:effectLst/>
                        </a:rPr>
                        <a:t>mener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skjønner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331025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vil</a:t>
                      </a:r>
                      <a:r>
                        <a:rPr lang="en-GB" sz="1200" u="none" strike="noStrike" dirty="0">
                          <a:effectLst/>
                        </a:rPr>
                        <a:t> ha </a:t>
                      </a:r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teskje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sukker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kaffen</a:t>
                      </a:r>
                      <a:r>
                        <a:rPr lang="en-GB" sz="1200" u="none" strike="noStrike" dirty="0">
                          <a:effectLst/>
                        </a:rPr>
                        <a:t> min.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teskje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30730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skjøte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sammen</a:t>
                      </a:r>
                      <a:r>
                        <a:rPr lang="en-GB" sz="1200" u="none" strike="noStrike" dirty="0">
                          <a:effectLst/>
                        </a:rPr>
                        <a:t> de to </a:t>
                      </a:r>
                      <a:r>
                        <a:rPr lang="en-GB" sz="1200" u="none" strike="noStrike" dirty="0" err="1">
                          <a:effectLst/>
                        </a:rPr>
                        <a:t>delene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skjøte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335997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tror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skjebne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fri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vilje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skjebne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206277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burde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begrave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skjelettet</a:t>
                      </a:r>
                      <a:r>
                        <a:rPr lang="en-GB" sz="1200" u="none" strike="noStrike" dirty="0">
                          <a:effectLst/>
                        </a:rPr>
                        <a:t> i morgen.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skjelettet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9160213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tenker</a:t>
                      </a:r>
                      <a:r>
                        <a:rPr lang="en-GB" sz="1200" u="none" strike="noStrike" dirty="0">
                          <a:effectLst/>
                        </a:rPr>
                        <a:t> at du </a:t>
                      </a:r>
                      <a:r>
                        <a:rPr lang="en-GB" sz="1200" u="none" strike="noStrike" dirty="0" err="1">
                          <a:effectLst/>
                        </a:rPr>
                        <a:t>kanskje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burde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prøve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noe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annet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kanskje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037581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Jeg</a:t>
                      </a:r>
                      <a:r>
                        <a:rPr lang="en-GB" sz="1200" u="none" strike="noStrike" dirty="0">
                          <a:effectLst/>
                        </a:rPr>
                        <a:t> ser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skjermen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leser</a:t>
                      </a:r>
                      <a:r>
                        <a:rPr lang="en-GB" sz="1200" u="none" strike="noStrike" dirty="0">
                          <a:effectLst/>
                        </a:rPr>
                        <a:t> e-</a:t>
                      </a:r>
                      <a:r>
                        <a:rPr lang="en-GB" sz="1200" u="none" strike="noStrike" dirty="0" err="1">
                          <a:effectLst/>
                        </a:rPr>
                        <a:t>posten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skjermen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4804982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 </a:t>
                      </a:r>
                      <a:r>
                        <a:rPr lang="en-GB" sz="1200" u="none" strike="noStrike" dirty="0" err="1">
                          <a:effectLst/>
                        </a:rPr>
                        <a:t>har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seg </a:t>
                      </a:r>
                      <a:r>
                        <a:rPr lang="en-GB" sz="1200" u="none" strike="noStrike" dirty="0" err="1">
                          <a:effectLst/>
                        </a:rPr>
                        <a:t>skjorten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til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bryllupet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skjorten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124323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Hun </a:t>
                      </a:r>
                      <a:r>
                        <a:rPr lang="en-GB" sz="1200" u="none" strike="noStrike" dirty="0" err="1">
                          <a:effectLst/>
                        </a:rPr>
                        <a:t>så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bordet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6997476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Kokken trenger å skjære fisken.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skjære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7156193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Forsteren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beskjærer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trær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skogen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beskjærer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2367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Det er </a:t>
                      </a:r>
                      <a:r>
                        <a:rPr lang="en-GB" sz="1200" u="none" strike="noStrike" dirty="0" err="1">
                          <a:effectLst/>
                        </a:rPr>
                        <a:t>ikke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skjellig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tro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på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spøkelser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skjellig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581940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Han var den </a:t>
                      </a:r>
                      <a:r>
                        <a:rPr lang="en-GB" sz="1200" u="none" strike="noStrike" dirty="0" err="1">
                          <a:effectLst/>
                        </a:rPr>
                        <a:t>største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skjensel</a:t>
                      </a:r>
                      <a:r>
                        <a:rPr lang="en-GB" sz="1200" u="none" strike="noStrike" dirty="0">
                          <a:effectLst/>
                        </a:rPr>
                        <a:t> i </a:t>
                      </a:r>
                      <a:r>
                        <a:rPr lang="en-GB" sz="1200" u="none" strike="noStrike" dirty="0" err="1">
                          <a:effectLst/>
                        </a:rPr>
                        <a:t>landsbye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skjensel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0398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Vi </a:t>
                      </a:r>
                      <a:r>
                        <a:rPr lang="en-GB" sz="1200" u="none" strike="noStrike" dirty="0" err="1">
                          <a:effectLst/>
                        </a:rPr>
                        <a:t>skjøv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sofaen</a:t>
                      </a:r>
                      <a:r>
                        <a:rPr lang="en-GB" sz="1200" u="none" strike="noStrike" dirty="0">
                          <a:effectLst/>
                        </a:rPr>
                        <a:t> inn i </a:t>
                      </a:r>
                      <a:r>
                        <a:rPr lang="en-GB" sz="1200" u="none" strike="noStrike" dirty="0" err="1">
                          <a:effectLst/>
                        </a:rPr>
                        <a:t>rommet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skjøv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38176"/>
                  </a:ext>
                </a:extLst>
              </a:tr>
              <a:tr h="220123">
                <a:tc>
                  <a:txBody>
                    <a:bodyPr/>
                    <a:lstStyle/>
                    <a:p>
                      <a:pPr algn="l" fontAlgn="b"/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PL" sz="1200" u="none" strike="noStrike">
                          <a:effectLst/>
                        </a:rPr>
                        <a:t>????</a:t>
                      </a:r>
                      <a:endParaRPr lang="en-PL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En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helt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må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skjelne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mellom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rett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og</a:t>
                      </a:r>
                      <a:r>
                        <a:rPr lang="en-GB" sz="1200" u="none" strike="noStrike" dirty="0">
                          <a:effectLst/>
                        </a:rPr>
                        <a:t> </a:t>
                      </a:r>
                      <a:r>
                        <a:rPr lang="en-GB" sz="1200" u="none" strike="noStrike" dirty="0" err="1">
                          <a:effectLst/>
                        </a:rPr>
                        <a:t>galt</a:t>
                      </a:r>
                      <a:r>
                        <a:rPr lang="en-GB" sz="1200" u="none" strike="noStrike" dirty="0">
                          <a:effectLst/>
                        </a:rPr>
                        <a:t>.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skjelne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995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252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Dental/Alveolar /s/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A651B64A-1BCA-6ED2-2681-C73EAB7949D8}"/>
              </a:ext>
            </a:extLst>
          </p:cNvPr>
          <p:cNvGraphicFramePr>
            <a:graphicFrameLocks noGrp="1"/>
          </p:cNvGraphicFramePr>
          <p:nvPr/>
        </p:nvGraphicFramePr>
        <p:xfrm>
          <a:off x="2146077" y="2080710"/>
          <a:ext cx="10795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9500">
                  <a:extLst>
                    <a:ext uri="{9D8B030D-6E8A-4147-A177-3AD203B41FA5}">
                      <a16:colId xmlns:a16="http://schemas.microsoft.com/office/drawing/2014/main" val="135164278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83601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rysuje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95556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pląsa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71711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94674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zasady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080907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kiełbasę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51854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maseczki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36611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czasu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883355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174185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osoby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3706995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niesamowite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481171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pisać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943137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wysyła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775736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890202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nosek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461530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mięso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14496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9586476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posypany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061067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napisami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832801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prasuje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748174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zasysa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56915051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1474EAF-9A92-E8E6-43A8-1CC482FEAC41}"/>
              </a:ext>
            </a:extLst>
          </p:cNvPr>
          <p:cNvGraphicFramePr>
            <a:graphicFrameLocks noGrp="1"/>
          </p:cNvGraphicFramePr>
          <p:nvPr/>
        </p:nvGraphicFramePr>
        <p:xfrm>
          <a:off x="3569823" y="2080710"/>
          <a:ext cx="948389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389">
                  <a:extLst>
                    <a:ext uri="{9D8B030D-6E8A-4147-A177-3AD203B41FA5}">
                      <a16:colId xmlns:a16="http://schemas.microsoft.com/office/drawing/2014/main" val="329040269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370085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gases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166665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faces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89225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chases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8121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104442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places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179399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produces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8124594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price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3361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choices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10514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services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6899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fireplaces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329602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pieces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83024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practices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572928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juices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44537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cactuses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809185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process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14411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crisis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8901427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bosses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60693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losses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98096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cases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668920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shoelaces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4529168"/>
                  </a:ext>
                </a:extLst>
              </a:tr>
            </a:tbl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1B4307-D2AB-28FC-03BE-B6FFD089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77" y="1595723"/>
            <a:ext cx="941369" cy="579952"/>
          </a:xfrm>
        </p:spPr>
        <p:txBody>
          <a:bodyPr/>
          <a:lstStyle/>
          <a:p>
            <a:pPr marL="0" indent="0">
              <a:buNone/>
            </a:pPr>
            <a:r>
              <a:rPr lang="en-PL" dirty="0"/>
              <a:t>L1PL</a:t>
            </a:r>
          </a:p>
          <a:p>
            <a:endParaRPr lang="en-P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B55F00-B38D-8D69-E64A-50B248B537D5}"/>
              </a:ext>
            </a:extLst>
          </p:cNvPr>
          <p:cNvSpPr txBox="1">
            <a:spLocks/>
          </p:cNvSpPr>
          <p:nvPr/>
        </p:nvSpPr>
        <p:spPr>
          <a:xfrm>
            <a:off x="3547339" y="1595723"/>
            <a:ext cx="1079500" cy="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dirty="0"/>
              <a:t>L2EN</a:t>
            </a:r>
          </a:p>
          <a:p>
            <a:endParaRPr lang="en-PL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99A9F6F-D758-0BB0-BE12-3D2742BB6AB0}"/>
              </a:ext>
            </a:extLst>
          </p:cNvPr>
          <p:cNvGraphicFramePr>
            <a:graphicFrameLocks noGrp="1"/>
          </p:cNvGraphicFramePr>
          <p:nvPr/>
        </p:nvGraphicFramePr>
        <p:xfrm>
          <a:off x="5000773" y="2080710"/>
          <a:ext cx="1104900" cy="426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327647889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effectLst/>
                        </a:rPr>
                        <a:t>Word</a:t>
                      </a:r>
                      <a:endParaRPr lang="en-GB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107063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603912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presentasjon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2183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264094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rasende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3984742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interessante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602778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28359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huset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971688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57076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bassenget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155437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60871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databasen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39550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nesen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688921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470833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22704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slåss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337729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båsen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82365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391740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klassen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07377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professor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3727446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presidenten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6628722"/>
                  </a:ext>
                </a:extLst>
              </a:tr>
            </a:tbl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01525F-32F8-CEAE-D48A-C4340C7F9DC9}"/>
              </a:ext>
            </a:extLst>
          </p:cNvPr>
          <p:cNvSpPr txBox="1">
            <a:spLocks/>
          </p:cNvSpPr>
          <p:nvPr/>
        </p:nvSpPr>
        <p:spPr>
          <a:xfrm>
            <a:off x="4944046" y="1595723"/>
            <a:ext cx="1104900" cy="579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dirty="0"/>
              <a:t>L3NO</a:t>
            </a:r>
          </a:p>
          <a:p>
            <a:endParaRPr lang="en-PL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45E39CD-C3D8-2C42-3424-74EAD8B3274B}"/>
              </a:ext>
            </a:extLst>
          </p:cNvPr>
          <p:cNvSpPr txBox="1">
            <a:spLocks/>
          </p:cNvSpPr>
          <p:nvPr/>
        </p:nvSpPr>
        <p:spPr>
          <a:xfrm>
            <a:off x="6588234" y="2315879"/>
            <a:ext cx="6061075" cy="1201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L" sz="2200" dirty="0">
                <a:latin typeface="Times" pitchFamily="2" charset="0"/>
              </a:rPr>
              <a:t>42 participants*20 words per phoneme =</a:t>
            </a:r>
          </a:p>
          <a:p>
            <a:r>
              <a:rPr lang="en-PL" sz="2200" b="1" dirty="0">
                <a:latin typeface="Times" pitchFamily="2" charset="0"/>
              </a:rPr>
              <a:t>840 tokens per language phoneme </a:t>
            </a:r>
            <a:r>
              <a:rPr lang="en-PL" sz="2200" dirty="0">
                <a:latin typeface="Times" pitchFamily="2" charset="0"/>
              </a:rPr>
              <a:t>(/s/)</a:t>
            </a:r>
          </a:p>
        </p:txBody>
      </p:sp>
    </p:spTree>
    <p:extLst>
      <p:ext uri="{BB962C8B-B14F-4D97-AF65-F5344CB8AC3E}">
        <p14:creationId xmlns:p14="http://schemas.microsoft.com/office/powerpoint/2010/main" val="2716348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Postalveolar: /sz~</a:t>
            </a:r>
            <a:r>
              <a:rPr lang="en-GB" sz="4400" b="1" u="none" strike="noStrike" dirty="0">
                <a:effectLst/>
                <a:latin typeface="Times" pitchFamily="2" charset="0"/>
              </a:rPr>
              <a:t>ʃ~</a:t>
            </a:r>
            <a:r>
              <a:rPr lang="en-PL" b="1" dirty="0">
                <a:latin typeface="Times" pitchFamily="2" charset="0"/>
              </a:rPr>
              <a:t> rs/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1B4307-D2AB-28FC-03BE-B6FFD089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77" y="1595723"/>
            <a:ext cx="941369" cy="579952"/>
          </a:xfrm>
        </p:spPr>
        <p:txBody>
          <a:bodyPr/>
          <a:lstStyle/>
          <a:p>
            <a:pPr marL="0" indent="0">
              <a:buNone/>
            </a:pPr>
            <a:r>
              <a:rPr lang="en-PL" dirty="0"/>
              <a:t>L1PL</a:t>
            </a:r>
          </a:p>
          <a:p>
            <a:endParaRPr lang="en-P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B55F00-B38D-8D69-E64A-50B248B537D5}"/>
              </a:ext>
            </a:extLst>
          </p:cNvPr>
          <p:cNvSpPr txBox="1">
            <a:spLocks/>
          </p:cNvSpPr>
          <p:nvPr/>
        </p:nvSpPr>
        <p:spPr>
          <a:xfrm>
            <a:off x="3547339" y="1595723"/>
            <a:ext cx="1079500" cy="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dirty="0"/>
              <a:t>L2EN</a:t>
            </a:r>
          </a:p>
          <a:p>
            <a:endParaRPr lang="en-P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01525F-32F8-CEAE-D48A-C4340C7F9DC9}"/>
              </a:ext>
            </a:extLst>
          </p:cNvPr>
          <p:cNvSpPr txBox="1">
            <a:spLocks/>
          </p:cNvSpPr>
          <p:nvPr/>
        </p:nvSpPr>
        <p:spPr>
          <a:xfrm>
            <a:off x="4944046" y="1595723"/>
            <a:ext cx="1104900" cy="579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dirty="0"/>
              <a:t>L3NO</a:t>
            </a:r>
          </a:p>
          <a:p>
            <a:endParaRPr lang="en-PL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3D8671-8E8D-90E5-A1BC-33D92FC25ADE}"/>
              </a:ext>
            </a:extLst>
          </p:cNvPr>
          <p:cNvGraphicFramePr>
            <a:graphicFrameLocks noGrp="1"/>
          </p:cNvGraphicFramePr>
          <p:nvPr/>
        </p:nvGraphicFramePr>
        <p:xfrm>
          <a:off x="2227135" y="2085490"/>
          <a:ext cx="912746" cy="40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2746">
                  <a:extLst>
                    <a:ext uri="{9D8B030D-6E8A-4147-A177-3AD203B41FA5}">
                      <a16:colId xmlns:a16="http://schemas.microsoft.com/office/drawing/2014/main" val="3181204537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myszy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2281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poszukuje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06621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przeprasza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1620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24237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maszyny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9474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kapelusze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794974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ciszy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06211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kieszeni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3838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nasze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164488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waszych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74957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wyszedł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28793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fiszek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6697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kieliszek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0778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faszystów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45350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duszę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10258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kaszę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829532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naszyjnik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06129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przestraszył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9530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spieszy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4331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gruszę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4064678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4786317-3D8D-059E-EEC3-7E05CC954CEB}"/>
              </a:ext>
            </a:extLst>
          </p:cNvPr>
          <p:cNvGraphicFramePr>
            <a:graphicFrameLocks noGrp="1"/>
          </p:cNvGraphicFramePr>
          <p:nvPr/>
        </p:nvGraphicFramePr>
        <p:xfrm>
          <a:off x="3661487" y="2096248"/>
          <a:ext cx="825500" cy="40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39055315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cashier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80377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0196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ashamed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03796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86092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precious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0000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special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27244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clashes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47734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fashion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2464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61088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539979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vacation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88781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2457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brushes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352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99465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eyelashes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330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39508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crashes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0530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bushes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0729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fishing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65030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>
                          <a:effectLst/>
                        </a:rPr>
                        <a:t>radishes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309641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71002B2-DF9C-EB9E-4351-A28C75E1080F}"/>
              </a:ext>
            </a:extLst>
          </p:cNvPr>
          <p:cNvGraphicFramePr>
            <a:graphicFrameLocks noGrp="1"/>
          </p:cNvGraphicFramePr>
          <p:nvPr/>
        </p:nvGraphicFramePr>
        <p:xfrm>
          <a:off x="4997835" y="2096248"/>
          <a:ext cx="972659" cy="4236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2659">
                  <a:extLst>
                    <a:ext uri="{9D8B030D-6E8A-4147-A177-3AD203B41FA5}">
                      <a16:colId xmlns:a16="http://schemas.microsoft.com/office/drawing/2014/main" val="1848615414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forsøkte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15606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morsom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2763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årsaken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1932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advarsel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357273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person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156697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personlig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55123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undersøker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7058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forsøke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28436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forsiden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773419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oversett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4262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advarselen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12880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universell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664290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diverse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2358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oppførsel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93413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forespørsel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918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forsamling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04610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kontroversiell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09057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forsoning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15002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datterselskap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8647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motorsykkel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3347867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F98904C1-E432-AEEE-D223-9D3752983AEA}"/>
              </a:ext>
            </a:extLst>
          </p:cNvPr>
          <p:cNvSpPr txBox="1">
            <a:spLocks/>
          </p:cNvSpPr>
          <p:nvPr/>
        </p:nvSpPr>
        <p:spPr>
          <a:xfrm>
            <a:off x="6588234" y="2315880"/>
            <a:ext cx="6061075" cy="11131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L" sz="2200" dirty="0">
                <a:latin typeface="Times" pitchFamily="2" charset="0"/>
              </a:rPr>
              <a:t>42 participants*20 words per phoneme =</a:t>
            </a:r>
          </a:p>
          <a:p>
            <a:r>
              <a:rPr lang="en-PL" sz="2200" b="1" dirty="0">
                <a:latin typeface="Times" pitchFamily="2" charset="0"/>
              </a:rPr>
              <a:t>840 tokens per language phoneme </a:t>
            </a:r>
            <a:r>
              <a:rPr lang="en-PL" sz="2200" dirty="0">
                <a:latin typeface="Times" pitchFamily="2" charset="0"/>
              </a:rPr>
              <a:t>(</a:t>
            </a:r>
            <a:r>
              <a:rPr lang="en-PL" sz="2000" dirty="0">
                <a:latin typeface="Times" pitchFamily="2" charset="0"/>
              </a:rPr>
              <a:t>/sz</a:t>
            </a:r>
            <a:r>
              <a:rPr lang="en-GB" sz="2000" dirty="0">
                <a:latin typeface="Times" pitchFamily="2" charset="0"/>
              </a:rPr>
              <a:t>/,/</a:t>
            </a:r>
            <a:r>
              <a:rPr lang="en-GB" sz="2000" u="none" strike="noStrike" dirty="0">
                <a:effectLst/>
                <a:latin typeface="Times" pitchFamily="2" charset="0"/>
              </a:rPr>
              <a:t>ʃ/,/</a:t>
            </a:r>
            <a:r>
              <a:rPr lang="en-GB" sz="2000" u="none" strike="noStrike" dirty="0" err="1">
                <a:effectLst/>
                <a:latin typeface="Times" pitchFamily="2" charset="0"/>
              </a:rPr>
              <a:t>rs</a:t>
            </a:r>
            <a:r>
              <a:rPr lang="en-PL" sz="2000" dirty="0">
                <a:latin typeface="Times" pitchFamily="2" charset="0"/>
              </a:rPr>
              <a:t>/)</a:t>
            </a:r>
            <a:endParaRPr lang="en-PL" sz="22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48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B4D7-0C84-A0A6-5D1A-16328AA30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latin typeface="Times" pitchFamily="2" charset="0"/>
              </a:rPr>
              <a:t>A</a:t>
            </a:r>
            <a:r>
              <a:rPr lang="en-PL" b="1" dirty="0">
                <a:latin typeface="Times" pitchFamily="2" charset="0"/>
              </a:rPr>
              <a:t>lveopalatal/palatal: /</a:t>
            </a:r>
            <a:r>
              <a:rPr lang="en-GB" b="1" dirty="0">
                <a:latin typeface="Times" pitchFamily="2" charset="0"/>
              </a:rPr>
              <a:t> </a:t>
            </a:r>
            <a:r>
              <a:rPr lang="en-GB" b="1" dirty="0" err="1">
                <a:latin typeface="Times" pitchFamily="2" charset="0"/>
              </a:rPr>
              <a:t>ɕ</a:t>
            </a:r>
            <a:r>
              <a:rPr lang="en-GB" sz="4400" b="1" u="none" strike="noStrike" dirty="0" err="1">
                <a:effectLst/>
                <a:latin typeface="Times" pitchFamily="2" charset="0"/>
              </a:rPr>
              <a:t>~sj~skj~kj</a:t>
            </a:r>
            <a:r>
              <a:rPr lang="en-PL" b="1" dirty="0">
                <a:latin typeface="Times" pitchFamily="2" charset="0"/>
              </a:rPr>
              <a:t> /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61B4307-D2AB-28FC-03BE-B6FFD0893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6077" y="1595723"/>
            <a:ext cx="941369" cy="579952"/>
          </a:xfrm>
        </p:spPr>
        <p:txBody>
          <a:bodyPr/>
          <a:lstStyle/>
          <a:p>
            <a:pPr marL="0" indent="0">
              <a:buNone/>
            </a:pPr>
            <a:r>
              <a:rPr lang="en-PL" dirty="0"/>
              <a:t>L1PL</a:t>
            </a:r>
          </a:p>
          <a:p>
            <a:endParaRPr lang="en-PL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3B55F00-B38D-8D69-E64A-50B248B537D5}"/>
              </a:ext>
            </a:extLst>
          </p:cNvPr>
          <p:cNvSpPr txBox="1">
            <a:spLocks/>
          </p:cNvSpPr>
          <p:nvPr/>
        </p:nvSpPr>
        <p:spPr>
          <a:xfrm>
            <a:off x="3547339" y="1595723"/>
            <a:ext cx="1079500" cy="5799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dirty="0"/>
              <a:t>L2EN</a:t>
            </a:r>
          </a:p>
          <a:p>
            <a:endParaRPr lang="en-PL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501525F-32F8-CEAE-D48A-C4340C7F9DC9}"/>
              </a:ext>
            </a:extLst>
          </p:cNvPr>
          <p:cNvSpPr txBox="1">
            <a:spLocks/>
          </p:cNvSpPr>
          <p:nvPr/>
        </p:nvSpPr>
        <p:spPr>
          <a:xfrm>
            <a:off x="4944046" y="1595723"/>
            <a:ext cx="1104900" cy="57995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dirty="0"/>
              <a:t>L3NO</a:t>
            </a:r>
          </a:p>
          <a:p>
            <a:endParaRPr lang="en-PL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029E2F0-9CFC-B8F4-6106-E205E593C158}"/>
              </a:ext>
            </a:extLst>
          </p:cNvPr>
          <p:cNvGraphicFramePr>
            <a:graphicFrameLocks noGrp="1"/>
          </p:cNvGraphicFramePr>
          <p:nvPr/>
        </p:nvGraphicFramePr>
        <p:xfrm>
          <a:off x="2166550" y="2096247"/>
          <a:ext cx="1079500" cy="42360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79500">
                  <a:extLst>
                    <a:ext uri="{9D8B030D-6E8A-4147-A177-3AD203B41FA5}">
                      <a16:colId xmlns:a16="http://schemas.microsoft.com/office/drawing/2014/main" val="3466292492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prosi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49240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musi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1768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niesie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0774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misia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33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dzisiaj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36204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lesie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590973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wisi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28295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miesiącu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05575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tysiące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3671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przysięga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97348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posiada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68246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siedemdziesiąt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91324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osiem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83808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zasiada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56226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kasie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4020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zasięg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726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zasilacz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1520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tatusia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1212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wysiada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11905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ogłosił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857997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7C44B15E-5D95-E019-DFF0-218C8F40C3B2}"/>
              </a:ext>
            </a:extLst>
          </p:cNvPr>
          <p:cNvGraphicFramePr>
            <a:graphicFrameLocks noGrp="1"/>
          </p:cNvGraphicFramePr>
          <p:nvPr/>
        </p:nvGraphicFramePr>
        <p:xfrm>
          <a:off x="7545379" y="2096247"/>
          <a:ext cx="1104900" cy="40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1072872586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kjøkkenet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84711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kjøpe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75408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ukjent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11111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kjøtt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389438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kjeppen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388323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bekjente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65903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kjøpesenteret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28152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kjører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87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kjenner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260246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kjelleren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165982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kjekke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57544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kjære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194930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kjolen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8216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bekjempe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50857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kjennelsen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30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kjedelige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65293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eplekjerner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2253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kjase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14515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kjøle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58068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kjede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07206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082BB947-C4C7-83BA-0C09-D32D72AC6114}"/>
              </a:ext>
            </a:extLst>
          </p:cNvPr>
          <p:cNvGraphicFramePr>
            <a:graphicFrameLocks noGrp="1"/>
          </p:cNvGraphicFramePr>
          <p:nvPr/>
        </p:nvGraphicFramePr>
        <p:xfrm>
          <a:off x="5086732" y="2096247"/>
          <a:ext cx="1104900" cy="40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3890487448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situasjoner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38707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stasjonen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02195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drosje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90737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etasje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49639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prosjektet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960427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internasjonale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400360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sjanser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945265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diskusjon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0882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imitasjon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1683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depresjon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69525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kognisjon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550399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garasjen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777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passasjerer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39300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sjanse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134107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sjefen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1363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sjelers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4088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sjøen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292436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sjokoladeisen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99129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sjåføren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185721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sjekken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877042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DD85FC15-D77B-FC7E-4AEF-F2142DF6C2FA}"/>
              </a:ext>
            </a:extLst>
          </p:cNvPr>
          <p:cNvGraphicFramePr>
            <a:graphicFrameLocks noGrp="1"/>
          </p:cNvGraphicFramePr>
          <p:nvPr/>
        </p:nvGraphicFramePr>
        <p:xfrm>
          <a:off x="6310394" y="2096247"/>
          <a:ext cx="1104900" cy="4064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04900">
                  <a:extLst>
                    <a:ext uri="{9D8B030D-6E8A-4147-A177-3AD203B41FA5}">
                      <a16:colId xmlns:a16="http://schemas.microsoft.com/office/drawing/2014/main" val="89582013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beskjed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649075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skjørtet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374691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uskyldige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5832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forskjellige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71140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skjedde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88318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skjønner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2128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teskje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1614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skjøte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2292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skjebne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44934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skjelettet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75191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kanskje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691717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skjermen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936416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skjorten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810039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skjeen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86867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skjære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4301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beskjærer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83970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skjellig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625727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skjensel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997179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>
                          <a:effectLst/>
                        </a:rPr>
                        <a:t>skjøv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839479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u="none" strike="noStrike" dirty="0" err="1">
                          <a:effectLst/>
                        </a:rPr>
                        <a:t>skjelne</a:t>
                      </a:r>
                      <a:endParaRPr lang="en-GB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41241"/>
                  </a:ext>
                </a:extLst>
              </a:tr>
            </a:tbl>
          </a:graphicData>
        </a:graphic>
      </p:graphicFrame>
      <p:sp>
        <p:nvSpPr>
          <p:cNvPr id="14" name="&quot;No&quot; Symbol 13">
            <a:extLst>
              <a:ext uri="{FF2B5EF4-FFF2-40B4-BE49-F238E27FC236}">
                <a16:creationId xmlns:a16="http://schemas.microsoft.com/office/drawing/2014/main" id="{D5CAC394-930E-51B8-D229-0AC9739C965E}"/>
              </a:ext>
            </a:extLst>
          </p:cNvPr>
          <p:cNvSpPr/>
          <p:nvPr/>
        </p:nvSpPr>
        <p:spPr>
          <a:xfrm>
            <a:off x="3636583" y="2175675"/>
            <a:ext cx="901012" cy="901012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>
              <a:solidFill>
                <a:schemeClr val="tx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C9F2CF-F267-0ECB-28E8-B72CCD8CA5CD}"/>
              </a:ext>
            </a:extLst>
          </p:cNvPr>
          <p:cNvSpPr txBox="1">
            <a:spLocks/>
          </p:cNvSpPr>
          <p:nvPr/>
        </p:nvSpPr>
        <p:spPr>
          <a:xfrm>
            <a:off x="8780364" y="2315880"/>
            <a:ext cx="3411637" cy="2083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PL" sz="2200" dirty="0">
                <a:latin typeface="Times" pitchFamily="2" charset="0"/>
              </a:rPr>
              <a:t>42 participants*20 words = </a:t>
            </a:r>
            <a:r>
              <a:rPr lang="en-PL" sz="2200" b="1" dirty="0">
                <a:latin typeface="Times" pitchFamily="2" charset="0"/>
              </a:rPr>
              <a:t>840 tokens per phoneme </a:t>
            </a:r>
            <a:r>
              <a:rPr lang="en-PL" sz="2200" dirty="0">
                <a:latin typeface="Times" pitchFamily="2" charset="0"/>
              </a:rPr>
              <a:t>(/</a:t>
            </a:r>
            <a:r>
              <a:rPr lang="en-GB" sz="2400" dirty="0" err="1">
                <a:latin typeface="Times" pitchFamily="2" charset="0"/>
              </a:rPr>
              <a:t>ɕ</a:t>
            </a:r>
            <a:r>
              <a:rPr lang="en-PL" sz="2400" dirty="0">
                <a:latin typeface="Times" pitchFamily="2" charset="0"/>
              </a:rPr>
              <a:t>/, </a:t>
            </a:r>
            <a:r>
              <a:rPr lang="en-GB" sz="2400" dirty="0">
                <a:latin typeface="Times" pitchFamily="2" charset="0"/>
              </a:rPr>
              <a:t>/</a:t>
            </a:r>
            <a:r>
              <a:rPr lang="en-GB" sz="2400" u="none" strike="noStrike" dirty="0" err="1">
                <a:effectLst/>
                <a:latin typeface="Times" pitchFamily="2" charset="0"/>
              </a:rPr>
              <a:t>sj</a:t>
            </a:r>
            <a:r>
              <a:rPr lang="en-GB" sz="2400" u="none" strike="noStrike" dirty="0">
                <a:effectLst/>
                <a:latin typeface="Times" pitchFamily="2" charset="0"/>
              </a:rPr>
              <a:t>/, /</a:t>
            </a:r>
            <a:r>
              <a:rPr lang="en-GB" sz="2400" u="none" strike="noStrike" dirty="0" err="1">
                <a:effectLst/>
                <a:latin typeface="Times" pitchFamily="2" charset="0"/>
              </a:rPr>
              <a:t>skj</a:t>
            </a:r>
            <a:r>
              <a:rPr lang="en-GB" sz="2400" u="none" strike="noStrike" dirty="0">
                <a:effectLst/>
                <a:latin typeface="Times" pitchFamily="2" charset="0"/>
              </a:rPr>
              <a:t>/, /</a:t>
            </a:r>
            <a:r>
              <a:rPr lang="en-GB" sz="2400" u="none" strike="noStrike" dirty="0" err="1">
                <a:effectLst/>
                <a:latin typeface="Times" pitchFamily="2" charset="0"/>
              </a:rPr>
              <a:t>kj</a:t>
            </a:r>
            <a:r>
              <a:rPr lang="en-GB" sz="2400" u="none" strike="noStrike" dirty="0">
                <a:effectLst/>
                <a:latin typeface="Times" pitchFamily="2" charset="0"/>
              </a:rPr>
              <a:t>/</a:t>
            </a:r>
            <a:r>
              <a:rPr lang="en-PL" sz="2200" dirty="0">
                <a:latin typeface="Times" pitchFamily="2" charset="0"/>
              </a:rPr>
              <a:t>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2ACA40-F130-FAF1-695A-E50B620356F0}"/>
              </a:ext>
            </a:extLst>
          </p:cNvPr>
          <p:cNvSpPr txBox="1"/>
          <p:nvPr/>
        </p:nvSpPr>
        <p:spPr>
          <a:xfrm>
            <a:off x="10079915" y="264638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85709434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9D625-3F27-C6C5-F766-4A5BF8C77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Experimental Stimuli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33500-3FED-E60F-6DB0-A1308F36F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PL" b="1" dirty="0">
                <a:latin typeface="Times" pitchFamily="2" charset="0"/>
              </a:rPr>
              <a:t>42 randomized lists containing:</a:t>
            </a:r>
          </a:p>
          <a:p>
            <a:pPr marL="0" indent="0">
              <a:buNone/>
            </a:pPr>
            <a:r>
              <a:rPr lang="en-PL" dirty="0">
                <a:latin typeface="Times" pitchFamily="2" charset="0"/>
              </a:rPr>
              <a:t>		(stimuli for the sibilant production experiment)</a:t>
            </a:r>
          </a:p>
          <a:p>
            <a:pPr lvl="1"/>
            <a:r>
              <a:rPr lang="en-PL" dirty="0">
                <a:latin typeface="Times" pitchFamily="2" charset="0"/>
              </a:rPr>
              <a:t>L3NO: 260 sentences (</a:t>
            </a:r>
            <a:r>
              <a:rPr lang="en-PL" b="1" dirty="0">
                <a:latin typeface="Times" pitchFamily="2" charset="0"/>
              </a:rPr>
              <a:t>S = 100</a:t>
            </a:r>
            <a:r>
              <a:rPr lang="en-PL" dirty="0">
                <a:latin typeface="Times" pitchFamily="2" charset="0"/>
              </a:rPr>
              <a:t>)</a:t>
            </a:r>
          </a:p>
          <a:p>
            <a:pPr lvl="1"/>
            <a:r>
              <a:rPr lang="en-PL" dirty="0">
                <a:latin typeface="Times" pitchFamily="2" charset="0"/>
              </a:rPr>
              <a:t>L2EN: 160 sentences (</a:t>
            </a:r>
            <a:r>
              <a:rPr lang="en-PL" b="1" dirty="0">
                <a:latin typeface="Times" pitchFamily="2" charset="0"/>
              </a:rPr>
              <a:t>S = 40</a:t>
            </a:r>
            <a:r>
              <a:rPr lang="en-PL" dirty="0">
                <a:latin typeface="Times" pitchFamily="2" charset="0"/>
              </a:rPr>
              <a:t>)</a:t>
            </a:r>
          </a:p>
          <a:p>
            <a:pPr lvl="1"/>
            <a:r>
              <a:rPr lang="en-PL" dirty="0">
                <a:latin typeface="Times" pitchFamily="2" charset="0"/>
              </a:rPr>
              <a:t>L1PL: 180 sentences  (</a:t>
            </a:r>
            <a:r>
              <a:rPr lang="en-PL" b="1" dirty="0">
                <a:latin typeface="Times" pitchFamily="2" charset="0"/>
              </a:rPr>
              <a:t>S = 60</a:t>
            </a:r>
            <a:r>
              <a:rPr lang="en-PL" dirty="0">
                <a:latin typeface="Times" pitchFamily="2" charset="0"/>
              </a:rPr>
              <a:t>)</a:t>
            </a:r>
          </a:p>
          <a:p>
            <a:pPr lvl="1"/>
            <a:endParaRPr lang="en-PL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4678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FC954A-EB4D-EF46-4502-3F2D2ABB5DD0}"/>
              </a:ext>
            </a:extLst>
          </p:cNvPr>
          <p:cNvSpPr/>
          <p:nvPr/>
        </p:nvSpPr>
        <p:spPr>
          <a:xfrm>
            <a:off x="1069437" y="1855782"/>
            <a:ext cx="8246017" cy="4559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AFCE29-B8DE-5E2C-72A1-C32693D68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 of randomized stimuli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919463-FB38-F0A4-DBBE-FA6A0C66D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2628" y="2012946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 err="1">
                <a:latin typeface="Times" pitchFamily="2" charset="0"/>
              </a:rPr>
              <a:t>Prezydent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ogłosił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swoją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rezygnację</a:t>
            </a:r>
            <a:r>
              <a:rPr lang="en-GB" sz="1600" b="1" dirty="0">
                <a:latin typeface="Times" pitchFamily="2" charset="0"/>
              </a:rPr>
              <a:t>.			Sibilant study</a:t>
            </a: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Szef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idzie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na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galę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wieczorem</a:t>
            </a:r>
            <a:r>
              <a:rPr lang="en-GB" sz="1600" dirty="0">
                <a:latin typeface="Times" pitchFamily="2" charset="0"/>
              </a:rPr>
              <a:t>.				</a:t>
            </a:r>
            <a:r>
              <a:rPr lang="en-GB" sz="1600" b="1" dirty="0">
                <a:latin typeface="Times" pitchFamily="2" charset="0"/>
              </a:rPr>
              <a:t>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Zatopiony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wrak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ekscytuje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nurków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głębinowych</a:t>
            </a:r>
            <a:r>
              <a:rPr lang="en-GB" sz="1600" dirty="0">
                <a:latin typeface="Times" pitchFamily="2" charset="0"/>
              </a:rPr>
              <a:t>		</a:t>
            </a:r>
            <a:r>
              <a:rPr lang="en-GB" sz="1600" b="1" dirty="0">
                <a:latin typeface="Times" pitchFamily="2" charset="0"/>
              </a:rPr>
              <a:t>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dirty="0">
                <a:latin typeface="Times" pitchFamily="2" charset="0"/>
              </a:rPr>
              <a:t>Tam jest </a:t>
            </a:r>
            <a:r>
              <a:rPr lang="en-GB" sz="1600" dirty="0" err="1">
                <a:latin typeface="Times" pitchFamily="2" charset="0"/>
              </a:rPr>
              <a:t>zasilacz</a:t>
            </a:r>
            <a:r>
              <a:rPr lang="en-GB" sz="1600" dirty="0">
                <a:latin typeface="Times" pitchFamily="2" charset="0"/>
              </a:rPr>
              <a:t> do </a:t>
            </a:r>
            <a:r>
              <a:rPr lang="en-GB" sz="1600" dirty="0" err="1">
                <a:latin typeface="Times" pitchFamily="2" charset="0"/>
              </a:rPr>
              <a:t>komputera</a:t>
            </a:r>
            <a:r>
              <a:rPr lang="en-GB" sz="1600" dirty="0">
                <a:latin typeface="Times" pitchFamily="2" charset="0"/>
              </a:rPr>
              <a:t>.				</a:t>
            </a:r>
            <a:r>
              <a:rPr lang="en-GB" sz="1600" b="1" dirty="0">
                <a:latin typeface="Times" pitchFamily="2" charset="0"/>
              </a:rPr>
              <a:t> 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b="1" dirty="0" err="1">
                <a:latin typeface="Times" pitchFamily="2" charset="0"/>
              </a:rPr>
              <a:t>Zepsuty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odkurzacz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nie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zasysa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brudu</a:t>
            </a:r>
            <a:r>
              <a:rPr lang="en-GB" sz="1600" b="1" dirty="0">
                <a:latin typeface="Times" pitchFamily="2" charset="0"/>
              </a:rPr>
              <a:t>.			Sibilant study</a:t>
            </a: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Topniejący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śnieg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arktyczny</a:t>
            </a:r>
            <a:r>
              <a:rPr lang="en-GB" sz="1600" dirty="0">
                <a:latin typeface="Times" pitchFamily="2" charset="0"/>
              </a:rPr>
              <a:t> to </a:t>
            </a:r>
            <a:r>
              <a:rPr lang="en-GB" sz="1600" dirty="0" err="1">
                <a:latin typeface="Times" pitchFamily="2" charset="0"/>
              </a:rPr>
              <a:t>następstwo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zmian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klimatu</a:t>
            </a:r>
            <a:r>
              <a:rPr lang="en-GB" sz="1600" dirty="0">
                <a:latin typeface="Times" pitchFamily="2" charset="0"/>
              </a:rPr>
              <a:t>.	</a:t>
            </a:r>
            <a:r>
              <a:rPr lang="en-GB" sz="1600" b="1" dirty="0">
                <a:latin typeface="Times" pitchFamily="2" charset="0"/>
              </a:rPr>
              <a:t> 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Kierowca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pokazuje</a:t>
            </a:r>
            <a:r>
              <a:rPr lang="en-GB" sz="1600" dirty="0">
                <a:latin typeface="Times" pitchFamily="2" charset="0"/>
              </a:rPr>
              <a:t> gest </a:t>
            </a:r>
            <a:r>
              <a:rPr lang="en-GB" sz="1600" dirty="0" err="1">
                <a:latin typeface="Times" pitchFamily="2" charset="0"/>
              </a:rPr>
              <a:t>przez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okno</a:t>
            </a:r>
            <a:r>
              <a:rPr lang="en-GB" sz="1600" dirty="0">
                <a:latin typeface="Times" pitchFamily="2" charset="0"/>
              </a:rPr>
              <a:t>.			</a:t>
            </a:r>
            <a:r>
              <a:rPr lang="en-GB" sz="1600" b="1" dirty="0">
                <a:latin typeface="Times" pitchFamily="2" charset="0"/>
              </a:rPr>
              <a:t> 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Świadek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przysięga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przed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sądem</a:t>
            </a:r>
            <a:r>
              <a:rPr lang="en-GB" sz="1600" dirty="0">
                <a:latin typeface="Times" pitchFamily="2" charset="0"/>
              </a:rPr>
              <a:t>.				</a:t>
            </a:r>
            <a:r>
              <a:rPr lang="en-GB" sz="1600" b="1" dirty="0">
                <a:latin typeface="Times" pitchFamily="2" charset="0"/>
              </a:rPr>
              <a:t> 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Jubiler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wyciąga</a:t>
            </a:r>
            <a:r>
              <a:rPr lang="en-GB" sz="1600" dirty="0">
                <a:latin typeface="Times" pitchFamily="2" charset="0"/>
              </a:rPr>
              <a:t> </a:t>
            </a:r>
            <a:r>
              <a:rPr lang="en-GB" sz="1600" dirty="0" err="1">
                <a:latin typeface="Times" pitchFamily="2" charset="0"/>
              </a:rPr>
              <a:t>perłę</a:t>
            </a:r>
            <a:r>
              <a:rPr lang="en-GB" sz="1600" dirty="0">
                <a:latin typeface="Times" pitchFamily="2" charset="0"/>
              </a:rPr>
              <a:t> z </a:t>
            </a:r>
            <a:r>
              <a:rPr lang="en-GB" sz="1600" dirty="0" err="1">
                <a:latin typeface="Times" pitchFamily="2" charset="0"/>
              </a:rPr>
              <a:t>kieszeni</a:t>
            </a:r>
            <a:r>
              <a:rPr lang="en-GB" sz="1600" dirty="0">
                <a:latin typeface="Times" pitchFamily="2" charset="0"/>
              </a:rPr>
              <a:t>.				</a:t>
            </a:r>
            <a:r>
              <a:rPr lang="en-GB" sz="1600" b="1" dirty="0">
                <a:latin typeface="Times" pitchFamily="2" charset="0"/>
              </a:rPr>
              <a:t> VOT</a:t>
            </a:r>
            <a:endParaRPr lang="en-GB" sz="1600" dirty="0">
              <a:latin typeface="Times" pitchFamily="2" charset="0"/>
            </a:endParaRPr>
          </a:p>
          <a:p>
            <a:pPr marL="0" indent="0">
              <a:buNone/>
            </a:pPr>
            <a:r>
              <a:rPr lang="en-GB" sz="1600" b="1" dirty="0" err="1">
                <a:latin typeface="Times" pitchFamily="2" charset="0"/>
              </a:rPr>
              <a:t>Każdy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pająk</a:t>
            </a:r>
            <a:r>
              <a:rPr lang="en-GB" sz="1600" b="1" dirty="0">
                <a:latin typeface="Times" pitchFamily="2" charset="0"/>
              </a:rPr>
              <a:t> ma </a:t>
            </a:r>
            <a:r>
              <a:rPr lang="en-GB" sz="1600" b="1" dirty="0" err="1">
                <a:latin typeface="Times" pitchFamily="2" charset="0"/>
              </a:rPr>
              <a:t>osiem</a:t>
            </a:r>
            <a:r>
              <a:rPr lang="en-GB" sz="1600" b="1" dirty="0">
                <a:latin typeface="Times" pitchFamily="2" charset="0"/>
              </a:rPr>
              <a:t> </a:t>
            </a:r>
            <a:r>
              <a:rPr lang="en-GB" sz="1600" b="1" dirty="0" err="1">
                <a:latin typeface="Times" pitchFamily="2" charset="0"/>
              </a:rPr>
              <a:t>nóg</a:t>
            </a:r>
            <a:r>
              <a:rPr lang="en-GB" sz="1600" b="1" dirty="0">
                <a:latin typeface="Times" pitchFamily="2" charset="0"/>
              </a:rPr>
              <a:t>.				Sibilant Study</a:t>
            </a:r>
          </a:p>
          <a:p>
            <a:pPr marL="0" indent="0">
              <a:buNone/>
            </a:pPr>
            <a:r>
              <a:rPr lang="en-PL" sz="1600" dirty="0">
                <a:latin typeface="Times" pitchFamily="2" charset="0"/>
              </a:rPr>
              <a:t>….</a:t>
            </a:r>
          </a:p>
          <a:p>
            <a:pPr marL="0" indent="0">
              <a:buNone/>
            </a:pPr>
            <a:r>
              <a:rPr lang="en-GB" sz="1600" dirty="0" err="1">
                <a:latin typeface="Times" pitchFamily="2" charset="0"/>
              </a:rPr>
              <a:t>Prawnik</a:t>
            </a:r>
            <a:r>
              <a:rPr lang="en-GB" sz="1600" dirty="0">
                <a:latin typeface="Times" pitchFamily="2" charset="0"/>
              </a:rPr>
              <a:t> ma </a:t>
            </a:r>
            <a:r>
              <a:rPr lang="en-GB" sz="1600" dirty="0" err="1">
                <a:latin typeface="Times" pitchFamily="2" charset="0"/>
              </a:rPr>
              <a:t>interesy</a:t>
            </a:r>
            <a:r>
              <a:rPr lang="en-GB" sz="1600" dirty="0">
                <a:latin typeface="Times" pitchFamily="2" charset="0"/>
              </a:rPr>
              <a:t> do </a:t>
            </a:r>
            <a:r>
              <a:rPr lang="en-GB" sz="1600" dirty="0" err="1">
                <a:latin typeface="Times" pitchFamily="2" charset="0"/>
              </a:rPr>
              <a:t>załatwienia</a:t>
            </a:r>
            <a:r>
              <a:rPr lang="en-GB" sz="1600" dirty="0">
                <a:latin typeface="Times" pitchFamily="2" charset="0"/>
              </a:rPr>
              <a:t>.			 </a:t>
            </a:r>
            <a:r>
              <a:rPr lang="en-GB" sz="1600" b="1" dirty="0">
                <a:latin typeface="Times" pitchFamily="2" charset="0"/>
              </a:rPr>
              <a:t>VOT</a:t>
            </a:r>
            <a:endParaRPr lang="en-PL" sz="1600" b="1" dirty="0">
              <a:latin typeface="Times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4D3F530-4CB9-C0F0-76F1-3F928037A37C}"/>
              </a:ext>
            </a:extLst>
          </p:cNvPr>
          <p:cNvSpPr txBox="1">
            <a:spLocks/>
          </p:cNvSpPr>
          <p:nvPr/>
        </p:nvSpPr>
        <p:spPr>
          <a:xfrm>
            <a:off x="1255174" y="201294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1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2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3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4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5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6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7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8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9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10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PL" sz="1600" dirty="0">
              <a:latin typeface="Times" pitchFamily="2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PL" sz="1600" dirty="0">
                <a:latin typeface="Times" pitchFamily="2" charset="0"/>
              </a:rPr>
              <a:t>160</a:t>
            </a:r>
          </a:p>
        </p:txBody>
      </p:sp>
    </p:spTree>
    <p:extLst>
      <p:ext uri="{BB962C8B-B14F-4D97-AF65-F5344CB8AC3E}">
        <p14:creationId xmlns:p14="http://schemas.microsoft.com/office/powerpoint/2010/main" val="221977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FFCA1-9735-9FD2-7269-4ECF9E856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540701" cy="1371600"/>
          </a:xfrm>
        </p:spPr>
        <p:txBody>
          <a:bodyPr>
            <a:normAutofit fontScale="90000"/>
          </a:bodyPr>
          <a:lstStyle/>
          <a:p>
            <a:r>
              <a:rPr lang="en-PL" dirty="0"/>
              <a:t>Descriptions of sibilant inventories in Polish, Norwegian and English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FFBFB-AACE-2A49-F165-53EDA8C379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>
                <a:effectLst/>
                <a:latin typeface="TimesNewRomanPSMT"/>
              </a:rPr>
              <a:t>/ʃ ~ </a:t>
            </a:r>
            <a:r>
              <a:rPr lang="en-GB" sz="2400" dirty="0" err="1">
                <a:effectLst/>
                <a:latin typeface="TimesNewRomanPSMT"/>
              </a:rPr>
              <a:t>ʂ</a:t>
            </a:r>
            <a:r>
              <a:rPr lang="en-GB" sz="2400" dirty="0">
                <a:effectLst/>
                <a:latin typeface="TimesNewRomanPSMT"/>
              </a:rPr>
              <a:t>/ in Polish:</a:t>
            </a:r>
          </a:p>
          <a:p>
            <a:pPr lvl="1"/>
            <a:r>
              <a:rPr lang="en-GB" sz="2200" dirty="0">
                <a:effectLst/>
                <a:latin typeface="TimesNewRomanPSMT"/>
              </a:rPr>
              <a:t>/s/, /ʃ/, /</a:t>
            </a:r>
            <a:r>
              <a:rPr lang="en-GB" sz="2200" dirty="0" err="1">
                <a:effectLst/>
                <a:latin typeface="TimesNewRomanPSMT"/>
              </a:rPr>
              <a:t>ɕ</a:t>
            </a:r>
            <a:r>
              <a:rPr lang="en-GB" sz="2200" dirty="0">
                <a:effectLst/>
                <a:latin typeface="TimesNewRomanPSMT"/>
              </a:rPr>
              <a:t>/ (in traditional representations, e.g., Jassem, 2003) </a:t>
            </a:r>
          </a:p>
          <a:p>
            <a:pPr lvl="1"/>
            <a:r>
              <a:rPr lang="en-GB" sz="2200" dirty="0">
                <a:effectLst/>
                <a:latin typeface="TimesNewRomanPSMT"/>
              </a:rPr>
              <a:t>/s/, /</a:t>
            </a:r>
            <a:r>
              <a:rPr lang="en-GB" sz="2200" dirty="0" err="1">
                <a:effectLst/>
                <a:latin typeface="TimesNewRomanPSMT"/>
              </a:rPr>
              <a:t>ʂ</a:t>
            </a:r>
            <a:r>
              <a:rPr lang="en-GB" sz="2200" dirty="0">
                <a:effectLst/>
                <a:latin typeface="TimesNewRomanPSMT"/>
              </a:rPr>
              <a:t>/, /</a:t>
            </a:r>
            <a:r>
              <a:rPr lang="en-GB" sz="2200" dirty="0" err="1">
                <a:effectLst/>
                <a:latin typeface="TimesNewRomanPSMT"/>
              </a:rPr>
              <a:t>ɕ</a:t>
            </a:r>
            <a:r>
              <a:rPr lang="en-GB" sz="2200" dirty="0">
                <a:effectLst/>
                <a:latin typeface="TimesNewRomanPSMT"/>
              </a:rPr>
              <a:t>/  (</a:t>
            </a:r>
            <a:r>
              <a:rPr lang="en-GB" sz="2200" dirty="0" err="1">
                <a:effectLst/>
                <a:latin typeface="TimesNewRomanPSMT"/>
              </a:rPr>
              <a:t>Czaplicki</a:t>
            </a:r>
            <a:r>
              <a:rPr lang="en-GB" sz="2200" dirty="0">
                <a:effectLst/>
                <a:latin typeface="TimesNewRomanPSMT"/>
              </a:rPr>
              <a:t> et al. 2016)</a:t>
            </a:r>
            <a:br>
              <a:rPr lang="en-GB" sz="2200" dirty="0">
                <a:effectLst/>
                <a:latin typeface="TimesNewRomanPSMT"/>
              </a:rPr>
            </a:br>
            <a:endParaRPr lang="en-GB" sz="2200" dirty="0">
              <a:effectLst/>
              <a:latin typeface="TimesNewRomanPSMT"/>
            </a:endParaRPr>
          </a:p>
          <a:p>
            <a:r>
              <a:rPr lang="en-GB" sz="2400" dirty="0">
                <a:latin typeface="TimesNewRomanPSMT"/>
              </a:rPr>
              <a:t>/</a:t>
            </a:r>
            <a:r>
              <a:rPr lang="en-GB" sz="2400" dirty="0" err="1">
                <a:effectLst/>
                <a:latin typeface="TimesNewRomanPSMT"/>
              </a:rPr>
              <a:t>ʂ</a:t>
            </a:r>
            <a:r>
              <a:rPr lang="en-GB" sz="2400" dirty="0">
                <a:latin typeface="TimesNewRomanPSMT"/>
              </a:rPr>
              <a:t> ~ </a:t>
            </a:r>
            <a:r>
              <a:rPr lang="en-GB" sz="2400" dirty="0">
                <a:effectLst/>
                <a:latin typeface="TimesNewRomanPSMT"/>
              </a:rPr>
              <a:t>ʃ/ in Norwegian: </a:t>
            </a:r>
          </a:p>
          <a:p>
            <a:pPr lvl="1"/>
            <a:r>
              <a:rPr lang="en-GB" sz="2200" dirty="0">
                <a:effectLst/>
                <a:latin typeface="TimesNewRomanPSMT"/>
              </a:rPr>
              <a:t>/s/, /</a:t>
            </a:r>
            <a:r>
              <a:rPr lang="en-GB" sz="2200" dirty="0" err="1">
                <a:effectLst/>
                <a:latin typeface="TimesNewRomanPSMT"/>
              </a:rPr>
              <a:t>ʂ</a:t>
            </a:r>
            <a:r>
              <a:rPr lang="en-GB" sz="2200" dirty="0">
                <a:effectLst/>
                <a:latin typeface="TimesNewRomanPSMT"/>
              </a:rPr>
              <a:t>/, /ç/ </a:t>
            </a:r>
            <a:r>
              <a:rPr lang="en-GB" sz="2200" dirty="0">
                <a:latin typeface="TimesNewRomanPSMT"/>
              </a:rPr>
              <a:t>(</a:t>
            </a:r>
            <a:r>
              <a:rPr lang="en-GB" sz="2200" dirty="0" err="1">
                <a:effectLst/>
                <a:latin typeface="TimesNewRomanPSMT"/>
              </a:rPr>
              <a:t>Kristoffersen</a:t>
            </a:r>
            <a:r>
              <a:rPr lang="en-GB" sz="2200" dirty="0">
                <a:effectLst/>
                <a:latin typeface="TimesNewRomanPSMT"/>
              </a:rPr>
              <a:t>, 2000)</a:t>
            </a:r>
          </a:p>
          <a:p>
            <a:pPr lvl="1"/>
            <a:r>
              <a:rPr lang="en-GB" sz="2200" dirty="0">
                <a:effectLst/>
                <a:latin typeface="TimesNewRomanPSMT"/>
              </a:rPr>
              <a:t>/s/, /ʃ/, /ç/ (in other sources, e.g., van </a:t>
            </a:r>
            <a:r>
              <a:rPr lang="en-GB" sz="2200" dirty="0" err="1">
                <a:effectLst/>
                <a:latin typeface="TimesNewRomanPSMT"/>
              </a:rPr>
              <a:t>Dommelen</a:t>
            </a:r>
            <a:r>
              <a:rPr lang="en-GB" sz="2200" dirty="0">
                <a:effectLst/>
                <a:latin typeface="TimesNewRomanPSMT"/>
              </a:rPr>
              <a:t>, 2019). </a:t>
            </a:r>
            <a:br>
              <a:rPr lang="en-GB" sz="2200" dirty="0">
                <a:effectLst/>
                <a:latin typeface="TimesNewRomanPSMT"/>
              </a:rPr>
            </a:br>
            <a:endParaRPr lang="en-GB" sz="2200" dirty="0"/>
          </a:p>
          <a:p>
            <a:r>
              <a:rPr lang="en-GB" sz="2400" dirty="0">
                <a:effectLst/>
                <a:latin typeface="TimesNewRomanPSMT"/>
              </a:rPr>
              <a:t>/ʃ/ in English: </a:t>
            </a:r>
          </a:p>
          <a:p>
            <a:pPr lvl="1"/>
            <a:r>
              <a:rPr lang="en-GB" sz="2200" dirty="0">
                <a:effectLst/>
                <a:latin typeface="TimesNewRomanPSMT"/>
              </a:rPr>
              <a:t>/s/, /ʃ/ </a:t>
            </a:r>
            <a:endParaRPr lang="en-GB" sz="2200" dirty="0"/>
          </a:p>
          <a:p>
            <a:endParaRPr lang="en-P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BE8FE6-0B9C-694B-CA37-0EB1B7597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5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2881378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3027-D223-2494-24EA-55C862B84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Research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91573-EDE2-F77D-8CCD-F24795B3F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sz="2400" dirty="0">
                <a:effectLst/>
                <a:latin typeface="TimesNewRomanPSMT"/>
              </a:rPr>
              <a:t>Q1. </a:t>
            </a:r>
            <a:r>
              <a:rPr lang="en-GB" sz="2400" i="1" dirty="0">
                <a:effectLst/>
                <a:latin typeface="TimesNewRomanPSMT"/>
              </a:rPr>
              <a:t>Do learners have one, two or three categories for /</a:t>
            </a:r>
            <a:r>
              <a:rPr lang="en-GB" sz="2400" i="1" dirty="0" err="1">
                <a:effectLst/>
                <a:latin typeface="TimesNewRomanPSMT"/>
              </a:rPr>
              <a:t>ʃ~ʂ</a:t>
            </a:r>
            <a:r>
              <a:rPr lang="en-GB" sz="2400" i="1" dirty="0">
                <a:effectLst/>
                <a:latin typeface="TimesNewRomanPSMT"/>
              </a:rPr>
              <a:t>/ (the non-alveolar, non-palatal sibilants) across the three languages? </a:t>
            </a:r>
          </a:p>
          <a:p>
            <a:r>
              <a:rPr lang="en-GB" sz="2400" dirty="0">
                <a:effectLst/>
                <a:latin typeface="TimesNewRomanPSMT"/>
              </a:rPr>
              <a:t>Q2. </a:t>
            </a:r>
            <a:r>
              <a:rPr lang="en-GB" sz="2400" i="1" dirty="0">
                <a:effectLst/>
                <a:latin typeface="TimesNewRomanPSMT"/>
              </a:rPr>
              <a:t>Does transfer occur between the phonological systems of the three languages? </a:t>
            </a:r>
          </a:p>
          <a:p>
            <a:r>
              <a:rPr lang="en-GB" sz="2400" dirty="0">
                <a:effectLst/>
                <a:latin typeface="TimesNewRomanPSMT"/>
              </a:rPr>
              <a:t>Q3. </a:t>
            </a:r>
            <a:r>
              <a:rPr lang="en-GB" sz="2400" i="1" dirty="0">
                <a:effectLst/>
                <a:latin typeface="TimesNewRomanPSMT"/>
              </a:rPr>
              <a:t>Is Norwegian /ç/ distinct from Polish /</a:t>
            </a:r>
            <a:r>
              <a:rPr lang="en-GB" sz="2400" i="1" dirty="0" err="1">
                <a:effectLst/>
                <a:latin typeface="TimesNewRomanPSMT"/>
              </a:rPr>
              <a:t>ɕ</a:t>
            </a:r>
            <a:r>
              <a:rPr lang="en-GB" sz="2400" i="1" dirty="0">
                <a:effectLst/>
                <a:latin typeface="TimesNewRomanPSMT"/>
              </a:rPr>
              <a:t>/, or is there a one-to-one mapping, as reported for Polish learners of German (</a:t>
            </a:r>
            <a:r>
              <a:rPr lang="en-GB" sz="2400" i="1" dirty="0" err="1">
                <a:effectLst/>
                <a:latin typeface="TimesNewRomanPSMT"/>
              </a:rPr>
              <a:t>Morciniec</a:t>
            </a:r>
            <a:r>
              <a:rPr lang="en-GB" sz="2400" i="1" dirty="0">
                <a:effectLst/>
                <a:latin typeface="TimesNewRomanPSMT"/>
              </a:rPr>
              <a:t> &amp; </a:t>
            </a:r>
            <a:r>
              <a:rPr lang="en-GB" sz="2400" i="1" dirty="0" err="1">
                <a:effectLst/>
                <a:latin typeface="TimesNewRomanPSMT"/>
              </a:rPr>
              <a:t>Prędota</a:t>
            </a:r>
            <a:r>
              <a:rPr lang="en-GB" sz="2400" i="1" dirty="0">
                <a:effectLst/>
                <a:latin typeface="TimesNewRomanPSMT"/>
              </a:rPr>
              <a:t>, 2005)? </a:t>
            </a:r>
          </a:p>
          <a:p>
            <a:endParaRPr lang="en-GB" sz="2400" dirty="0">
              <a:latin typeface="TimesNewRomanPSMT"/>
            </a:endParaRPr>
          </a:p>
          <a:p>
            <a:r>
              <a:rPr lang="en-GB" sz="2400" dirty="0">
                <a:effectLst/>
                <a:latin typeface="TimesNewRomanPSMT"/>
              </a:rPr>
              <a:t>We also investigated the acoustics of /s/ across the three languages, as well as the influence of spelling (with three different spellings for Norwegian /ʃ/), vowel context, and proficiency in both English and Norwegian </a:t>
            </a:r>
            <a:endParaRPr lang="en-GB" sz="2400" dirty="0"/>
          </a:p>
          <a:p>
            <a:endParaRPr lang="en-P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36EBF4-DF38-FC8F-9924-1F6E590DC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6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491384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DF76-1B0B-B56F-9B7F-0E46A433B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Predictions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D5807-077D-65E7-E9BD-9CAB526C73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b="1" dirty="0">
                <a:effectLst/>
                <a:latin typeface="TimesNewRomanPSMT"/>
              </a:rPr>
              <a:t>If the L1 Polish sibilant &lt;</a:t>
            </a:r>
            <a:r>
              <a:rPr lang="en-GB" sz="2400" b="1" dirty="0" err="1">
                <a:effectLst/>
                <a:latin typeface="TimesNewRomanPSMT"/>
              </a:rPr>
              <a:t>sz</a:t>
            </a:r>
            <a:r>
              <a:rPr lang="en-GB" sz="2400" b="1" dirty="0">
                <a:effectLst/>
                <a:latin typeface="TimesNewRomanPSMT"/>
              </a:rPr>
              <a:t>&gt; is retroflex ([</a:t>
            </a:r>
            <a:r>
              <a:rPr lang="en-GB" sz="2400" b="1" dirty="0" err="1">
                <a:effectLst/>
                <a:latin typeface="TimesNewRomanPSMT"/>
              </a:rPr>
              <a:t>ʂ</a:t>
            </a:r>
            <a:r>
              <a:rPr lang="en-GB" sz="2400" b="1" dirty="0">
                <a:effectLst/>
                <a:latin typeface="TimesNewRomanPSMT"/>
              </a:rPr>
              <a:t>]), we expect to see forward transfer during L3 production of Norwegian &lt;</a:t>
            </a:r>
            <a:r>
              <a:rPr lang="en-GB" sz="2400" b="1" dirty="0" err="1">
                <a:effectLst/>
                <a:latin typeface="TimesNewRomanPSMT"/>
              </a:rPr>
              <a:t>rs</a:t>
            </a:r>
            <a:r>
              <a:rPr lang="en-GB" sz="2400" b="1" dirty="0">
                <a:effectLst/>
                <a:latin typeface="TimesNewRomanPSMT"/>
              </a:rPr>
              <a:t>&gt; ([</a:t>
            </a:r>
            <a:r>
              <a:rPr lang="en-GB" sz="2400" b="1" dirty="0" err="1">
                <a:effectLst/>
                <a:latin typeface="TimesNewRomanPSMT"/>
              </a:rPr>
              <a:t>ʂ</a:t>
            </a:r>
            <a:r>
              <a:rPr lang="en-GB" sz="2400" b="1" dirty="0">
                <a:effectLst/>
                <a:latin typeface="TimesNewRomanPSMT"/>
              </a:rPr>
              <a:t>])</a:t>
            </a:r>
          </a:p>
          <a:p>
            <a:endParaRPr lang="en-GB" sz="2400" dirty="0">
              <a:effectLst/>
              <a:latin typeface="TimesNewRomanPSMT"/>
            </a:endParaRPr>
          </a:p>
          <a:p>
            <a:r>
              <a:rPr lang="en-GB" sz="2400" dirty="0">
                <a:effectLst/>
                <a:latin typeface="TimesNewRomanPSMT"/>
              </a:rPr>
              <a:t>We predicted multiple levels of phonological transfer in Polish learners of Norwegian based on language proficiency:</a:t>
            </a:r>
          </a:p>
          <a:p>
            <a:pPr lvl="1"/>
            <a:r>
              <a:rPr lang="en-GB" sz="2400" i="1" dirty="0">
                <a:latin typeface="TimesNewRomanPSMT"/>
              </a:rPr>
              <a:t>Lower Norwegian proficiency</a:t>
            </a:r>
            <a:r>
              <a:rPr lang="en-GB" sz="2400" dirty="0">
                <a:latin typeface="TimesNewRomanPSMT"/>
              </a:rPr>
              <a:t>: participants will display transfer from L1 Polish sibilants</a:t>
            </a:r>
          </a:p>
          <a:p>
            <a:pPr lvl="1"/>
            <a:r>
              <a:rPr lang="en-GB" sz="2400" i="1" dirty="0">
                <a:effectLst/>
                <a:latin typeface="TimesNewRomanPSMT"/>
              </a:rPr>
              <a:t>Higher Norwegian proficiency</a:t>
            </a:r>
            <a:r>
              <a:rPr lang="en-GB" sz="2400" dirty="0">
                <a:effectLst/>
                <a:latin typeface="TimesNewRomanPSMT"/>
              </a:rPr>
              <a:t>: participants will display reduced amounts of transfer from L1 Polish sibilants into L3 Norwegian.  </a:t>
            </a:r>
            <a:endParaRPr lang="en-GB" sz="2400" dirty="0"/>
          </a:p>
          <a:p>
            <a:endParaRPr lang="en-P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7CAA4-1355-93AA-5D3C-DC7517739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7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061531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45D9D-02A5-0256-9270-3C83DA432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PL" dirty="0"/>
              <a:t>Assessing sibilant inventories via spectral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A3FE4-B1BF-575A-C947-E551AB81D2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effectLst/>
                <a:latin typeface="TimesNewRomanPSMT"/>
              </a:rPr>
              <a:t>We will assess the sibilants according to acoustic measures grounded in previous literature (</a:t>
            </a:r>
            <a:r>
              <a:rPr lang="en-GB" sz="2400" dirty="0" err="1">
                <a:effectLst/>
                <a:latin typeface="TimesNewRomanPSMT"/>
              </a:rPr>
              <a:t>Jongman</a:t>
            </a:r>
            <a:r>
              <a:rPr lang="en-GB" sz="2400" dirty="0">
                <a:effectLst/>
                <a:latin typeface="TimesNewRomanPSMT"/>
              </a:rPr>
              <a:t>, Wayland &amp; Wong, 2000; </a:t>
            </a:r>
            <a:r>
              <a:rPr lang="en-GB" sz="2400" dirty="0" err="1">
                <a:effectLst/>
                <a:latin typeface="TimesNewRomanPSMT"/>
              </a:rPr>
              <a:t>Nirgianaki</a:t>
            </a:r>
            <a:r>
              <a:rPr lang="en-GB" sz="2400" dirty="0">
                <a:effectLst/>
                <a:latin typeface="TimesNewRomanPSMT"/>
              </a:rPr>
              <a:t>, 2014; Lee, 2020) </a:t>
            </a:r>
          </a:p>
          <a:p>
            <a:pPr lvl="1"/>
            <a:r>
              <a:rPr lang="en-GB" sz="2400" dirty="0">
                <a:effectLst/>
                <a:latin typeface="TimesNewRomanPSMT"/>
              </a:rPr>
              <a:t>Spectral moments:</a:t>
            </a:r>
          </a:p>
          <a:p>
            <a:pPr lvl="2"/>
            <a:r>
              <a:rPr lang="en-GB" sz="2400" dirty="0" err="1">
                <a:effectLst/>
                <a:latin typeface="TimesNewRomanPSMT"/>
              </a:rPr>
              <a:t>Center</a:t>
            </a:r>
            <a:r>
              <a:rPr lang="en-GB" sz="2400" dirty="0">
                <a:effectLst/>
                <a:latin typeface="TimesNewRomanPSMT"/>
              </a:rPr>
              <a:t> of </a:t>
            </a:r>
            <a:r>
              <a:rPr lang="en-GB" sz="2400" dirty="0">
                <a:latin typeface="TimesNewRomanPSMT"/>
              </a:rPr>
              <a:t>g</a:t>
            </a:r>
            <a:r>
              <a:rPr lang="en-GB" sz="2400" dirty="0">
                <a:effectLst/>
                <a:latin typeface="TimesNewRomanPSMT"/>
              </a:rPr>
              <a:t>ravity (spectral mean)</a:t>
            </a:r>
          </a:p>
          <a:p>
            <a:pPr lvl="2"/>
            <a:r>
              <a:rPr lang="en-GB" sz="2400" dirty="0">
                <a:effectLst/>
                <a:latin typeface="TimesNewRomanPSMT"/>
              </a:rPr>
              <a:t>Spread (variance)</a:t>
            </a:r>
          </a:p>
          <a:p>
            <a:pPr lvl="2"/>
            <a:r>
              <a:rPr lang="en-GB" sz="2400" dirty="0">
                <a:effectLst/>
                <a:latin typeface="TimesNewRomanPSMT"/>
              </a:rPr>
              <a:t>skewness  </a:t>
            </a:r>
          </a:p>
          <a:p>
            <a:pPr lvl="2"/>
            <a:r>
              <a:rPr lang="en-GB" sz="2400" dirty="0">
                <a:effectLst/>
                <a:latin typeface="TimesNewRomanPSMT"/>
              </a:rPr>
              <a:t>Kurtosis </a:t>
            </a:r>
          </a:p>
          <a:p>
            <a:pPr lvl="1"/>
            <a:endParaRPr lang="en-GB" sz="2400" dirty="0"/>
          </a:p>
          <a:p>
            <a:endParaRPr lang="en-PL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727BAD-209B-F7A7-825B-80E2295AA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8</a:t>
            </a:fld>
            <a:endParaRPr lang="en-PL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14573F1-A8F5-3FE7-F54C-8661E867B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2099" y="390440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PL"/>
          </a:p>
        </p:txBody>
      </p:sp>
      <p:pic>
        <p:nvPicPr>
          <p:cNvPr id="1025" name="Picture 3">
            <a:extLst>
              <a:ext uri="{FF2B5EF4-FFF2-40B4-BE49-F238E27FC236}">
                <a16:creationId xmlns:a16="http://schemas.microsoft.com/office/drawing/2014/main" id="{BB43C6B5-6D15-AE6F-CB4D-03C4D497C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86"/>
          <a:stretch>
            <a:fillRect/>
          </a:stretch>
        </p:blipFill>
        <p:spPr bwMode="auto">
          <a:xfrm>
            <a:off x="6243636" y="3729041"/>
            <a:ext cx="5534969" cy="94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83032C3-7BA8-AA77-8639-B11FC713F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587" y="4758284"/>
            <a:ext cx="492795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Schematic distribution of sibilants according to spectral mean </a:t>
            </a:r>
            <a:br>
              <a:rPr kumimoji="0" lang="en-US" altLang="en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kumimoji="0" lang="en-US" altLang="en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(from</a:t>
            </a:r>
            <a:r>
              <a:rPr kumimoji="0" lang="en-US" altLang="en-PL" sz="1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kumimoji="0" lang="en-US" altLang="en-PL" sz="1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Boersma &amp; Hamann, 2008)</a:t>
            </a:r>
            <a:r>
              <a:rPr kumimoji="0" lang="en-US" altLang="en-PL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2481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12046-DB6A-B808-AA39-35F6C24BD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PL" dirty="0"/>
              <a:t>Methodology (Participants)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BEB3D-A68C-D136-9E78-EF72C4D58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40 (f=35) L1 Polish, L2 English, L3 Norwegian learners </a:t>
            </a:r>
          </a:p>
          <a:p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~10 L1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Norwegian, L2 English controls (</a:t>
            </a:r>
            <a:r>
              <a:rPr lang="en-GB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Troms</a:t>
            </a:r>
            <a:r>
              <a:rPr lang="en-GB" sz="2400" b="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ø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June 5-9)</a:t>
            </a:r>
          </a:p>
          <a:p>
            <a:pPr marL="0" indent="0">
              <a:buNone/>
            </a:pPr>
            <a:b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endParaRPr lang="en-GB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70FBF-6F62-EF43-360F-AA13A7256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20A5A-B2AC-F245-ABFF-8AC5B807532A}" type="slidenum">
              <a:rPr lang="en-PL" smtClean="0"/>
              <a:t>9</a:t>
            </a:fld>
            <a:endParaRPr lang="en-PL"/>
          </a:p>
        </p:txBody>
      </p:sp>
    </p:spTree>
    <p:extLst>
      <p:ext uri="{BB962C8B-B14F-4D97-AF65-F5344CB8AC3E}">
        <p14:creationId xmlns:p14="http://schemas.microsoft.com/office/powerpoint/2010/main" val="17428081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DC5D5248A4B444F8F930681A94B9435" ma:contentTypeVersion="15" ma:contentTypeDescription="Utwórz nowy dokument." ma:contentTypeScope="" ma:versionID="a225ce3a3287a392d36cf93960badfdd">
  <xsd:schema xmlns:xsd="http://www.w3.org/2001/XMLSchema" xmlns:xs="http://www.w3.org/2001/XMLSchema" xmlns:p="http://schemas.microsoft.com/office/2006/metadata/properties" xmlns:ns2="e2035883-993f-40dd-b11a-b4b324a4033e" xmlns:ns3="64797261-d3be-488b-a201-b4c878f4938b" targetNamespace="http://schemas.microsoft.com/office/2006/metadata/properties" ma:root="true" ma:fieldsID="226b1dc3722ed11c720e0f565ae58293" ns2:_="" ns3:_="">
    <xsd:import namespace="e2035883-993f-40dd-b11a-b4b324a4033e"/>
    <xsd:import namespace="64797261-d3be-488b-a201-b4c878f4938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SearchProperties" minOccurs="0"/>
                <xsd:element ref="ns2:MediaLengthInSeconds" minOccurs="0"/>
                <xsd:element ref="ns2:komentarz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035883-993f-40dd-b11a-b4b324a403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Tagi obrazów" ma:readOnly="false" ma:fieldId="{5cf76f15-5ced-4ddc-b409-7134ff3c332f}" ma:taxonomyMulti="true" ma:sspId="19df4c6f-8961-41b0-b5dd-85bee8602c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komentarz" ma:index="22" nillable="true" ma:displayName="komentarz" ma:format="Dropdown" ma:internalName="komentarz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797261-d3be-488b-a201-b4c878f4938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862e426e-9fcd-492e-b2c4-b2ceb3c3b0ea}" ma:internalName="TaxCatchAll" ma:showField="CatchAllData" ma:web="64797261-d3be-488b-a201-b4c878f4938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2035883-993f-40dd-b11a-b4b324a4033e">
      <Terms xmlns="http://schemas.microsoft.com/office/infopath/2007/PartnerControls"/>
    </lcf76f155ced4ddcb4097134ff3c332f>
    <komentarz xmlns="e2035883-993f-40dd-b11a-b4b324a4033e" xsi:nil="true"/>
    <TaxCatchAll xmlns="64797261-d3be-488b-a201-b4c878f4938b" xsi:nil="true"/>
  </documentManagement>
</p:properties>
</file>

<file path=customXml/itemProps1.xml><?xml version="1.0" encoding="utf-8"?>
<ds:datastoreItem xmlns:ds="http://schemas.openxmlformats.org/officeDocument/2006/customXml" ds:itemID="{FA32EDAF-1EA5-4D31-BF71-37A676CF08FC}"/>
</file>

<file path=customXml/itemProps2.xml><?xml version="1.0" encoding="utf-8"?>
<ds:datastoreItem xmlns:ds="http://schemas.openxmlformats.org/officeDocument/2006/customXml" ds:itemID="{83CEF2EB-1B27-469B-9B34-5D3D1FB97249}"/>
</file>

<file path=customXml/itemProps3.xml><?xml version="1.0" encoding="utf-8"?>
<ds:datastoreItem xmlns:ds="http://schemas.openxmlformats.org/officeDocument/2006/customXml" ds:itemID="{DA834F71-96E3-444F-B857-F399FBE3E3A0}"/>
</file>

<file path=docProps/app.xml><?xml version="1.0" encoding="utf-8"?>
<Properties xmlns="http://schemas.openxmlformats.org/officeDocument/2006/extended-properties" xmlns:vt="http://schemas.openxmlformats.org/officeDocument/2006/docPropsVTypes">
  <Template>{6E64B4AB-E848-E440-B6AC-4FF55C15714E}tf10001067_mac</Template>
  <TotalTime>503</TotalTime>
  <Words>6294</Words>
  <Application>Microsoft Macintosh PowerPoint</Application>
  <PresentationFormat>Widescreen</PresentationFormat>
  <Paragraphs>2062</Paragraphs>
  <Slides>45</Slides>
  <Notes>4</Notes>
  <HiddenSlides>0</HiddenSlides>
  <MMClips>16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4" baseType="lpstr">
      <vt:lpstr>Arial</vt:lpstr>
      <vt:lpstr>Calibri</vt:lpstr>
      <vt:lpstr>Century Gothic</vt:lpstr>
      <vt:lpstr>Garamond</vt:lpstr>
      <vt:lpstr>Open sans</vt:lpstr>
      <vt:lpstr>Times</vt:lpstr>
      <vt:lpstr>Times New Roman</vt:lpstr>
      <vt:lpstr>TimesNewRomanPSMT</vt:lpstr>
      <vt:lpstr>Savon</vt:lpstr>
      <vt:lpstr>Cross-linguistic influence and sibilant production in L3 learners of Norwegian</vt:lpstr>
      <vt:lpstr>PowerPoint Presentation</vt:lpstr>
      <vt:lpstr>Types of Sounds: Sibilant fricatives</vt:lpstr>
      <vt:lpstr>Places (of Articulation) of interest</vt:lpstr>
      <vt:lpstr>Descriptions of sibilant inventories in Polish, Norwegian and English</vt:lpstr>
      <vt:lpstr>Research Questions</vt:lpstr>
      <vt:lpstr>Predictions</vt:lpstr>
      <vt:lpstr>Assessing sibilant inventories via spectral moments</vt:lpstr>
      <vt:lpstr>Methodology (Participants)</vt:lpstr>
      <vt:lpstr>Methodology (Tokens)</vt:lpstr>
      <vt:lpstr>Methodology (Sample Tokens per phoneme)</vt:lpstr>
      <vt:lpstr>Methodology (Carrier sentences)</vt:lpstr>
      <vt:lpstr>Methodology (Stimuli Presentation)</vt:lpstr>
      <vt:lpstr>Methodology (Peppa Task)</vt:lpstr>
      <vt:lpstr>Data Processing (Force Alignment)</vt:lpstr>
      <vt:lpstr>Data Processing (Polish Sample)</vt:lpstr>
      <vt:lpstr>Data Processing (Norwegian Sample)</vt:lpstr>
      <vt:lpstr>Force Alignment issues in L2/L3</vt:lpstr>
      <vt:lpstr>Possible Solutions to misaligned segments</vt:lpstr>
      <vt:lpstr>Preliminary Data</vt:lpstr>
      <vt:lpstr>L2/L3 scores from language proficiency questionnaire</vt:lpstr>
      <vt:lpstr>L2/L3 scores from language proficiency questionnaire</vt:lpstr>
      <vt:lpstr>Sibilants produced by a low Proficiency learner of Norwegian (AB7731AB)</vt:lpstr>
      <vt:lpstr>AB7731AB: /s/</vt:lpstr>
      <vt:lpstr>AB7731AB: /ʃ~ʂ/</vt:lpstr>
      <vt:lpstr>AB7731AB: / ɕ~ç/</vt:lpstr>
      <vt:lpstr>Proficiency and Sibilants</vt:lpstr>
      <vt:lpstr>Questions, comments, suggestions? </vt:lpstr>
      <vt:lpstr>References</vt:lpstr>
      <vt:lpstr>Additional Slides</vt:lpstr>
      <vt:lpstr>L1 Polish /s/</vt:lpstr>
      <vt:lpstr>L1 Polish &lt;sz&gt;</vt:lpstr>
      <vt:lpstr>L1 Polish /ɕ/</vt:lpstr>
      <vt:lpstr>L2 English /s/</vt:lpstr>
      <vt:lpstr>L2 English /ʃ/</vt:lpstr>
      <vt:lpstr>L3 Norwegian /s/</vt:lpstr>
      <vt:lpstr>L3 Norwegian &lt;rs&gt;</vt:lpstr>
      <vt:lpstr>L3 Norwegian &lt;kj&gt;</vt:lpstr>
      <vt:lpstr>L3 Norwegian &lt;sj&gt;</vt:lpstr>
      <vt:lpstr>L3 Norwegian &lt;skj&gt;</vt:lpstr>
      <vt:lpstr>Dental/Alveolar /s/</vt:lpstr>
      <vt:lpstr>Postalveolar: /sz~ʃ~ rs/</vt:lpstr>
      <vt:lpstr>Alveopalatal/palatal: / ɕ~sj~skj~kj /</vt:lpstr>
      <vt:lpstr>Experimental Stimuli</vt:lpstr>
      <vt:lpstr>Example of randomized stimuli 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Cross-linguistic influence and sibilant production in L3 learners of Norwegian</dc:title>
  <dc:creator>Microsoft Office User</dc:creator>
  <cp:lastModifiedBy>Microsoft Office User</cp:lastModifiedBy>
  <cp:revision>25</cp:revision>
  <dcterms:created xsi:type="dcterms:W3CDTF">2023-06-05T09:43:13Z</dcterms:created>
  <dcterms:modified xsi:type="dcterms:W3CDTF">2023-06-06T10:24:22Z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0x0101000DC5D5248A4B444F8F930681A94B9435</vt:lpwstr>
  </property>
</Properties>
</file>