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36"/>
  </p:notesMasterIdLst>
  <p:sldIdLst>
    <p:sldId id="277" r:id="rId5"/>
    <p:sldId id="287" r:id="rId6"/>
    <p:sldId id="289" r:id="rId7"/>
    <p:sldId id="304" r:id="rId8"/>
    <p:sldId id="305" r:id="rId9"/>
    <p:sldId id="290" r:id="rId10"/>
    <p:sldId id="302" r:id="rId11"/>
    <p:sldId id="291" r:id="rId12"/>
    <p:sldId id="288" r:id="rId13"/>
    <p:sldId id="292" r:id="rId14"/>
    <p:sldId id="293" r:id="rId15"/>
    <p:sldId id="303" r:id="rId16"/>
    <p:sldId id="285" r:id="rId17"/>
    <p:sldId id="269" r:id="rId18"/>
    <p:sldId id="272" r:id="rId19"/>
    <p:sldId id="276" r:id="rId20"/>
    <p:sldId id="278" r:id="rId21"/>
    <p:sldId id="279" r:id="rId22"/>
    <p:sldId id="280" r:id="rId23"/>
    <p:sldId id="282" r:id="rId24"/>
    <p:sldId id="283" r:id="rId25"/>
    <p:sldId id="281" r:id="rId26"/>
    <p:sldId id="286" r:id="rId27"/>
    <p:sldId id="295" r:id="rId28"/>
    <p:sldId id="296" r:id="rId29"/>
    <p:sldId id="297" r:id="rId30"/>
    <p:sldId id="300" r:id="rId31"/>
    <p:sldId id="301" r:id="rId32"/>
    <p:sldId id="298" r:id="rId33"/>
    <p:sldId id="299" r:id="rId34"/>
    <p:sldId id="306" r:id="rId3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E5ACE1B-61B9-001C-3648-55213E4D703A}" name="Anna Balas" initials="AB" userId="S::abalas@amu.edu.pl::fbeb49a9-0d3f-4bdf-988d-7481c0749e56" providerId="AD"/>
  <p188:author id="{BAFCF873-4FE8-A949-44DF-EA90FEDB8237}" name="Magdalena Wrembel" initials="MW" userId="S::magdala@amu.edu.pl::6c9c3153-514a-4cf5-92b7-4f594662a40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Balas" initials="A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4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335E5E-F9CC-4B92-8C4F-C198D889CDFD}" v="4" dt="2023-06-06T08:55:19.914"/>
    <p1510:client id="{D6A5F2F7-AC98-44C6-965E-ED3A0FA40C31}" v="452" dt="2023-06-06T08:07:01.8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 autoAdjust="0"/>
    <p:restoredTop sz="94628" autoAdjust="0"/>
  </p:normalViewPr>
  <p:slideViewPr>
    <p:cSldViewPr snapToGrid="0">
      <p:cViewPr>
        <p:scale>
          <a:sx n="100" d="100"/>
          <a:sy n="100" d="100"/>
        </p:scale>
        <p:origin x="-744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ris\Desktop\Pozna&#324;\Data\Hypothesis%201%20-%20hierarch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ris\Desktop\Pozna&#324;\Data\Hypothesis%201a%20-%20hierarch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ris\Desktop\Pozna&#324;\Data\Hypothesis%202%20-%20stop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ris\Desktop\Pozna&#324;\Data\Hypothesis%202%20-%20stop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ris\Desktop\Pozna&#324;\Data\Hypothesis%20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ris\Desktop\Pozna&#324;\Data\Hypothesis%20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ris\Desktop\Pozna&#324;\Data\Hypothesis%2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sz="1400" b="0"/>
              <a:t>The comparison of 33 </a:t>
            </a:r>
            <a:r>
              <a:rPr lang="pl-PL" sz="1400" b="0" baseline="0"/>
              <a:t>instructed L3 learners' rating and their reaction time for different conditions regarding retroflexion and place and/ord manner of articulation</a:t>
            </a:r>
            <a:endParaRPr lang="pl-PL" sz="1400" b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Arkusz1!$BA$167</c:f>
              <c:strCache>
                <c:ptCount val="1"/>
                <c:pt idx="0">
                  <c:v>rating [scale 1-7]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cat>
            <c:strRef>
              <c:f>Arkusz1!$AZ$168:$AZ$171</c:f>
              <c:strCache>
                <c:ptCount val="4"/>
                <c:pt idx="0">
                  <c:v>light green</c:v>
                </c:pt>
                <c:pt idx="1">
                  <c:v>white</c:v>
                </c:pt>
                <c:pt idx="2">
                  <c:v>dark green</c:v>
                </c:pt>
                <c:pt idx="3">
                  <c:v>grey</c:v>
                </c:pt>
              </c:strCache>
            </c:strRef>
          </c:cat>
          <c:val>
            <c:numRef>
              <c:f>Arkusz1!$BA$168:$BA$171</c:f>
              <c:numCache>
                <c:formatCode>General</c:formatCode>
                <c:ptCount val="4"/>
                <c:pt idx="0">
                  <c:v>6.13</c:v>
                </c:pt>
                <c:pt idx="1">
                  <c:v>4.54</c:v>
                </c:pt>
                <c:pt idx="2">
                  <c:v>3.11</c:v>
                </c:pt>
                <c:pt idx="3" formatCode="0.00">
                  <c:v>2.68</c:v>
                </c:pt>
              </c:numCache>
            </c:numRef>
          </c:val>
        </c:ser>
        <c:ser>
          <c:idx val="1"/>
          <c:order val="1"/>
          <c:tx>
            <c:strRef>
              <c:f>Arkusz1!$BB$167</c:f>
              <c:strCache>
                <c:ptCount val="1"/>
                <c:pt idx="0">
                  <c:v>reaction time [s]</c:v>
                </c:pt>
              </c:strCache>
            </c:strRef>
          </c:tx>
          <c:invertIfNegative val="0"/>
          <c:cat>
            <c:strRef>
              <c:f>Arkusz1!$AZ$168:$AZ$171</c:f>
              <c:strCache>
                <c:ptCount val="4"/>
                <c:pt idx="0">
                  <c:v>light green</c:v>
                </c:pt>
                <c:pt idx="1">
                  <c:v>white</c:v>
                </c:pt>
                <c:pt idx="2">
                  <c:v>dark green</c:v>
                </c:pt>
                <c:pt idx="3">
                  <c:v>grey</c:v>
                </c:pt>
              </c:strCache>
            </c:strRef>
          </c:cat>
          <c:val>
            <c:numRef>
              <c:f>Arkusz1!$BB$168:$BB$171</c:f>
              <c:numCache>
                <c:formatCode>General</c:formatCode>
                <c:ptCount val="4"/>
                <c:pt idx="0">
                  <c:v>1.415</c:v>
                </c:pt>
                <c:pt idx="1">
                  <c:v>1.677</c:v>
                </c:pt>
                <c:pt idx="2">
                  <c:v>1.601</c:v>
                </c:pt>
                <c:pt idx="3" formatCode="0.000">
                  <c:v>1.6140000000000001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3535872"/>
        <c:axId val="134771456"/>
      </c:barChart>
      <c:catAx>
        <c:axId val="183535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34771456"/>
        <c:crosses val="autoZero"/>
        <c:auto val="1"/>
        <c:lblAlgn val="ctr"/>
        <c:lblOffset val="100"/>
        <c:noMultiLvlLbl val="0"/>
      </c:catAx>
      <c:valAx>
        <c:axId val="134771456"/>
        <c:scaling>
          <c:orientation val="minMax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3535872"/>
        <c:crosses val="autoZero"/>
        <c:crossBetween val="between"/>
        <c:majorUnit val="1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sz="1400" b="0"/>
              <a:t>The comparison of 33 instructed L3 learners' rating and their reaction time for different conditions regarding retroflexion and place and/ord manner of articulation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Arkusz1!$BB$186</c:f>
              <c:strCache>
                <c:ptCount val="1"/>
                <c:pt idx="0">
                  <c:v>PL rating [scale 1-7]</c:v>
                </c:pt>
              </c:strCache>
            </c:strRef>
          </c:tx>
          <c:invertIfNegative val="0"/>
          <c:cat>
            <c:strRef>
              <c:f>Arkusz1!$BA$187:$BA$190</c:f>
              <c:strCache>
                <c:ptCount val="4"/>
                <c:pt idx="0">
                  <c:v>light green</c:v>
                </c:pt>
                <c:pt idx="1">
                  <c:v>white</c:v>
                </c:pt>
                <c:pt idx="2">
                  <c:v>dark green</c:v>
                </c:pt>
                <c:pt idx="3">
                  <c:v>grey</c:v>
                </c:pt>
              </c:strCache>
            </c:strRef>
          </c:cat>
          <c:val>
            <c:numRef>
              <c:f>Arkusz1!$BB$187:$BB$190</c:f>
              <c:numCache>
                <c:formatCode>General</c:formatCode>
                <c:ptCount val="4"/>
                <c:pt idx="0">
                  <c:v>6.23</c:v>
                </c:pt>
                <c:pt idx="1">
                  <c:v>4.2699999999999996</c:v>
                </c:pt>
                <c:pt idx="2">
                  <c:v>3.38</c:v>
                </c:pt>
                <c:pt idx="3" formatCode="0.00">
                  <c:v>2.2799999999999998</c:v>
                </c:pt>
              </c:numCache>
            </c:numRef>
          </c:val>
        </c:ser>
        <c:ser>
          <c:idx val="1"/>
          <c:order val="1"/>
          <c:tx>
            <c:strRef>
              <c:f>Arkusz1!$BC$186</c:f>
              <c:strCache>
                <c:ptCount val="1"/>
                <c:pt idx="0">
                  <c:v>EN rating [scale 1-7]</c:v>
                </c:pt>
              </c:strCache>
            </c:strRef>
          </c:tx>
          <c:invertIfNegative val="0"/>
          <c:cat>
            <c:strRef>
              <c:f>Arkusz1!$BA$187:$BA$190</c:f>
              <c:strCache>
                <c:ptCount val="4"/>
                <c:pt idx="0">
                  <c:v>light green</c:v>
                </c:pt>
                <c:pt idx="1">
                  <c:v>white</c:v>
                </c:pt>
                <c:pt idx="2">
                  <c:v>dark green</c:v>
                </c:pt>
                <c:pt idx="3">
                  <c:v>grey</c:v>
                </c:pt>
              </c:strCache>
            </c:strRef>
          </c:cat>
          <c:val>
            <c:numRef>
              <c:f>Arkusz1!$BC$187:$BC$190</c:f>
              <c:numCache>
                <c:formatCode>General</c:formatCode>
                <c:ptCount val="4"/>
                <c:pt idx="0">
                  <c:v>5.93</c:v>
                </c:pt>
                <c:pt idx="1">
                  <c:v>4.75</c:v>
                </c:pt>
                <c:pt idx="2">
                  <c:v>2.9</c:v>
                </c:pt>
                <c:pt idx="3" formatCode="0.000">
                  <c:v>3.16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5705728"/>
        <c:axId val="135707264"/>
      </c:barChart>
      <c:catAx>
        <c:axId val="135705728"/>
        <c:scaling>
          <c:orientation val="minMax"/>
        </c:scaling>
        <c:delete val="0"/>
        <c:axPos val="b"/>
        <c:majorTickMark val="out"/>
        <c:minorTickMark val="none"/>
        <c:tickLblPos val="nextTo"/>
        <c:crossAx val="135707264"/>
        <c:crosses val="autoZero"/>
        <c:auto val="1"/>
        <c:lblAlgn val="ctr"/>
        <c:lblOffset val="100"/>
        <c:noMultiLvlLbl val="0"/>
      </c:catAx>
      <c:valAx>
        <c:axId val="135707264"/>
        <c:scaling>
          <c:orientation val="minMax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7057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pl-PL" sz="1400" b="0" i="0" u="none" strike="noStrike" baseline="0">
                <a:effectLst/>
              </a:rPr>
              <a:t>A comparison between /ʈ/-/t/ and /ɖ/-/d/ to L1 Polish with similarity ratings and reaction times of 33 instructed learners of L3 Norwegian</a:t>
            </a:r>
            <a:endParaRPr lang="pl-PL" sz="1400" b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Arkusz1!$BG$78</c:f>
              <c:strCache>
                <c:ptCount val="1"/>
                <c:pt idx="0">
                  <c:v>PL rating [scale 1-7]</c:v>
                </c:pt>
              </c:strCache>
            </c:strRef>
          </c:tx>
          <c:invertIfNegative val="0"/>
          <c:cat>
            <c:strRef>
              <c:f>Arkusz1!$BF$79:$BF$80</c:f>
              <c:strCache>
                <c:ptCount val="2"/>
                <c:pt idx="0">
                  <c:v>/ʈ/-/t/</c:v>
                </c:pt>
                <c:pt idx="1">
                  <c:v>/ɖ/-/d/ </c:v>
                </c:pt>
              </c:strCache>
            </c:strRef>
          </c:cat>
          <c:val>
            <c:numRef>
              <c:f>Arkusz1!$BG$79:$BG$80</c:f>
              <c:numCache>
                <c:formatCode>General</c:formatCode>
                <c:ptCount val="2"/>
                <c:pt idx="0">
                  <c:v>4.05</c:v>
                </c:pt>
                <c:pt idx="1">
                  <c:v>4.3</c:v>
                </c:pt>
              </c:numCache>
            </c:numRef>
          </c:val>
        </c:ser>
        <c:ser>
          <c:idx val="1"/>
          <c:order val="1"/>
          <c:tx>
            <c:strRef>
              <c:f>Arkusz1!$BH$78</c:f>
              <c:strCache>
                <c:ptCount val="1"/>
                <c:pt idx="0">
                  <c:v>PL reaction time [s]</c:v>
                </c:pt>
              </c:strCache>
            </c:strRef>
          </c:tx>
          <c:invertIfNegative val="0"/>
          <c:cat>
            <c:strRef>
              <c:f>Arkusz1!$BF$79:$BF$80</c:f>
              <c:strCache>
                <c:ptCount val="2"/>
                <c:pt idx="0">
                  <c:v>/ʈ/-/t/</c:v>
                </c:pt>
                <c:pt idx="1">
                  <c:v>/ɖ/-/d/ </c:v>
                </c:pt>
              </c:strCache>
            </c:strRef>
          </c:cat>
          <c:val>
            <c:numRef>
              <c:f>Arkusz1!$BH$79:$BH$80</c:f>
              <c:numCache>
                <c:formatCode>General</c:formatCode>
                <c:ptCount val="2"/>
                <c:pt idx="0">
                  <c:v>1.6739999999999999</c:v>
                </c:pt>
                <c:pt idx="1">
                  <c:v>1.5629999999999999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4534656"/>
        <c:axId val="134536192"/>
      </c:barChart>
      <c:catAx>
        <c:axId val="134534656"/>
        <c:scaling>
          <c:orientation val="minMax"/>
        </c:scaling>
        <c:delete val="0"/>
        <c:axPos val="b"/>
        <c:majorTickMark val="out"/>
        <c:minorTickMark val="none"/>
        <c:tickLblPos val="nextTo"/>
        <c:crossAx val="134536192"/>
        <c:crosses val="autoZero"/>
        <c:auto val="1"/>
        <c:lblAlgn val="ctr"/>
        <c:lblOffset val="100"/>
        <c:noMultiLvlLbl val="0"/>
      </c:catAx>
      <c:valAx>
        <c:axId val="134536192"/>
        <c:scaling>
          <c:orientation val="minMax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5346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sz="1400" b="0" i="0" baseline="0">
                <a:effectLst/>
              </a:rPr>
              <a:t>A comparison between /ʈ/-/t/ and /ɖ/-/d/ to L1 Polish with similarity ratings and reaction times of 33 instructed learners of L3 Norwegian</a:t>
            </a:r>
            <a:endParaRPr lang="pl-PL" sz="1400" b="0">
              <a:effectLst/>
            </a:endParaRPr>
          </a:p>
        </c:rich>
      </c:tx>
      <c:layout>
        <c:manualLayout>
          <c:xMode val="edge"/>
          <c:yMode val="edge"/>
          <c:x val="0.11910083493898523"/>
          <c:y val="4.028197381671701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Arkusz1!$BJ$78</c:f>
              <c:strCache>
                <c:ptCount val="1"/>
                <c:pt idx="0">
                  <c:v>EN rating [scale 1-7]</c:v>
                </c:pt>
              </c:strCache>
            </c:strRef>
          </c:tx>
          <c:invertIfNegative val="0"/>
          <c:cat>
            <c:strRef>
              <c:f>Arkusz1!$BI$79:$BI$80</c:f>
              <c:strCache>
                <c:ptCount val="2"/>
                <c:pt idx="0">
                  <c:v>/ʈ/-/t/</c:v>
                </c:pt>
                <c:pt idx="1">
                  <c:v>/ɖ/-/d/ </c:v>
                </c:pt>
              </c:strCache>
            </c:strRef>
          </c:cat>
          <c:val>
            <c:numRef>
              <c:f>Arkusz1!$BJ$79:$BJ$80</c:f>
              <c:numCache>
                <c:formatCode>General</c:formatCode>
                <c:ptCount val="2"/>
                <c:pt idx="0">
                  <c:v>3.66</c:v>
                </c:pt>
                <c:pt idx="1">
                  <c:v>3.91</c:v>
                </c:pt>
              </c:numCache>
            </c:numRef>
          </c:val>
        </c:ser>
        <c:ser>
          <c:idx val="1"/>
          <c:order val="1"/>
          <c:tx>
            <c:strRef>
              <c:f>Arkusz1!$BK$78</c:f>
              <c:strCache>
                <c:ptCount val="1"/>
                <c:pt idx="0">
                  <c:v>EN reaction time [s]</c:v>
                </c:pt>
              </c:strCache>
            </c:strRef>
          </c:tx>
          <c:invertIfNegative val="0"/>
          <c:cat>
            <c:strRef>
              <c:f>Arkusz1!$BI$79:$BI$80</c:f>
              <c:strCache>
                <c:ptCount val="2"/>
                <c:pt idx="0">
                  <c:v>/ʈ/-/t/</c:v>
                </c:pt>
                <c:pt idx="1">
                  <c:v>/ɖ/-/d/ </c:v>
                </c:pt>
              </c:strCache>
            </c:strRef>
          </c:cat>
          <c:val>
            <c:numRef>
              <c:f>Arkusz1!$BK$79:$BK$80</c:f>
              <c:numCache>
                <c:formatCode>General</c:formatCode>
                <c:ptCount val="2"/>
                <c:pt idx="0">
                  <c:v>1.75</c:v>
                </c:pt>
                <c:pt idx="1">
                  <c:v>1.742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4599808"/>
        <c:axId val="134601344"/>
      </c:barChart>
      <c:catAx>
        <c:axId val="134599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34601344"/>
        <c:crosses val="autoZero"/>
        <c:auto val="1"/>
        <c:lblAlgn val="ctr"/>
        <c:lblOffset val="100"/>
        <c:noMultiLvlLbl val="0"/>
      </c:catAx>
      <c:valAx>
        <c:axId val="134601344"/>
        <c:scaling>
          <c:orientation val="minMax"/>
          <c:max val="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5998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pl-PL" sz="1400" b="0" i="0" baseline="0">
                <a:effectLst/>
              </a:rPr>
              <a:t>A comparison between /t/&amp;/d/ and /l/&amp;/n/ (within all 4 conditions) to L1 Polish and L2 English with similarity ratings and reaction times of 33 instructed learners of L3 Norwegian</a:t>
            </a:r>
            <a:endParaRPr lang="pl-PL" sz="14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Arkusz1!$BC$135</c:f>
              <c:strCache>
                <c:ptCount val="1"/>
                <c:pt idx="0">
                  <c:v>rating [scale 1-7]</c:v>
                </c:pt>
              </c:strCache>
            </c:strRef>
          </c:tx>
          <c:invertIfNegative val="0"/>
          <c:cat>
            <c:strRef>
              <c:f>Arkusz1!$BB$136:$BB$137</c:f>
              <c:strCache>
                <c:ptCount val="2"/>
                <c:pt idx="0">
                  <c:v>/ʈ/-/t/, /ɖ/-/d/</c:v>
                </c:pt>
                <c:pt idx="1">
                  <c:v>/ɭ/-/l/, /ɳ/-/n/</c:v>
                </c:pt>
              </c:strCache>
            </c:strRef>
          </c:cat>
          <c:val>
            <c:numRef>
              <c:f>Arkusz1!$BC$136:$BC$137</c:f>
              <c:numCache>
                <c:formatCode>General</c:formatCode>
                <c:ptCount val="2"/>
                <c:pt idx="0">
                  <c:v>3.89</c:v>
                </c:pt>
                <c:pt idx="1">
                  <c:v>4.2</c:v>
                </c:pt>
              </c:numCache>
            </c:numRef>
          </c:val>
        </c:ser>
        <c:ser>
          <c:idx val="1"/>
          <c:order val="1"/>
          <c:tx>
            <c:strRef>
              <c:f>Arkusz1!$BD$135</c:f>
              <c:strCache>
                <c:ptCount val="1"/>
                <c:pt idx="0">
                  <c:v>reaction time [s]</c:v>
                </c:pt>
              </c:strCache>
            </c:strRef>
          </c:tx>
          <c:invertIfNegative val="0"/>
          <c:cat>
            <c:strRef>
              <c:f>Arkusz1!$BB$136:$BB$137</c:f>
              <c:strCache>
                <c:ptCount val="2"/>
                <c:pt idx="0">
                  <c:v>/ʈ/-/t/, /ɖ/-/d/</c:v>
                </c:pt>
                <c:pt idx="1">
                  <c:v>/ɭ/-/l/, /ɳ/-/n/</c:v>
                </c:pt>
              </c:strCache>
            </c:strRef>
          </c:cat>
          <c:val>
            <c:numRef>
              <c:f>Arkusz1!$BD$136:$BD$137</c:f>
              <c:numCache>
                <c:formatCode>General</c:formatCode>
                <c:ptCount val="2"/>
                <c:pt idx="0">
                  <c:v>1.6859999999999999</c:v>
                </c:pt>
                <c:pt idx="1">
                  <c:v>1.6279999999999999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4700416"/>
        <c:axId val="134702208"/>
      </c:barChart>
      <c:catAx>
        <c:axId val="134700416"/>
        <c:scaling>
          <c:orientation val="minMax"/>
        </c:scaling>
        <c:delete val="0"/>
        <c:axPos val="b"/>
        <c:majorTickMark val="out"/>
        <c:minorTickMark val="none"/>
        <c:tickLblPos val="nextTo"/>
        <c:crossAx val="134702208"/>
        <c:crosses val="autoZero"/>
        <c:auto val="1"/>
        <c:lblAlgn val="ctr"/>
        <c:lblOffset val="100"/>
        <c:noMultiLvlLbl val="0"/>
      </c:catAx>
      <c:valAx>
        <c:axId val="134702208"/>
        <c:scaling>
          <c:orientation val="minMax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7004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sz="1100" b="0" i="0" baseline="0">
                <a:effectLst/>
              </a:rPr>
              <a:t>The comparison of 33 instructed L3 learners' accruracy in discrimination for different conditions regarding Norwegian retroflexion</a:t>
            </a:r>
            <a:endParaRPr lang="pl-PL" sz="11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Arkusz1!$BC$135</c:f>
              <c:strCache>
                <c:ptCount val="1"/>
                <c:pt idx="0">
                  <c:v>accuracy [%]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Arkusz1!$BB$136:$BB$140</c:f>
              <c:strCache>
                <c:ptCount val="5"/>
                <c:pt idx="0">
                  <c:v>/ʂ/-/s/</c:v>
                </c:pt>
                <c:pt idx="1">
                  <c:v>/ʈ/-/t/</c:v>
                </c:pt>
                <c:pt idx="2">
                  <c:v>/ɖ/-/d/</c:v>
                </c:pt>
                <c:pt idx="3">
                  <c:v>/ɳ/-/n/</c:v>
                </c:pt>
                <c:pt idx="4">
                  <c:v>/ɭ/-/l/</c:v>
                </c:pt>
              </c:strCache>
            </c:strRef>
          </c:cat>
          <c:val>
            <c:numRef>
              <c:f>Arkusz1!$BC$136:$BC$140</c:f>
              <c:numCache>
                <c:formatCode>General</c:formatCode>
                <c:ptCount val="5"/>
                <c:pt idx="0">
                  <c:v>96</c:v>
                </c:pt>
                <c:pt idx="1">
                  <c:v>87</c:v>
                </c:pt>
                <c:pt idx="2">
                  <c:v>87</c:v>
                </c:pt>
                <c:pt idx="3">
                  <c:v>81</c:v>
                </c:pt>
                <c:pt idx="4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9C-2045-8CD0-68BB2C0FFF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4710016"/>
        <c:axId val="134712704"/>
      </c:barChart>
      <c:catAx>
        <c:axId val="134710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4712704"/>
        <c:crosses val="autoZero"/>
        <c:auto val="1"/>
        <c:lblAlgn val="ctr"/>
        <c:lblOffset val="100"/>
        <c:noMultiLvlLbl val="0"/>
      </c:catAx>
      <c:valAx>
        <c:axId val="13471270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7100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pl-PL" sz="1100" b="0" i="0" baseline="0">
                <a:effectLst/>
              </a:rPr>
              <a:t>The comparison of 33 instructed L3 learners' response times in discrimination for different conditions regarding Norwegian retroflexion</a:t>
            </a:r>
            <a:endParaRPr lang="pl-PL" sz="11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Arkusz1!$BD$135</c:f>
              <c:strCache>
                <c:ptCount val="1"/>
                <c:pt idx="0">
                  <c:v>reaction time [s]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0.942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939278937381405"/>
                      <c:h val="0.1251330853581952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9627-6C4E-BE7D-60983293570D}"/>
                </c:ext>
              </c:extLst>
            </c:dLbl>
            <c:dLbl>
              <c:idx val="1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1.067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9152435167615419E-2"/>
                      <c:h val="0.10877316715778625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9627-6C4E-BE7D-60983293570D}"/>
                </c:ext>
              </c:extLst>
            </c:dLbl>
            <c:dLbl>
              <c:idx val="2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1.161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8.397216951296646E-2"/>
                      <c:h val="9.241324895737723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9627-6C4E-BE7D-60983293570D}"/>
                </c:ext>
              </c:extLst>
            </c:dLbl>
            <c:dLbl>
              <c:idx val="3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1.23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6261859582542687E-2"/>
                      <c:h val="9.241324895737723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9627-6C4E-BE7D-60983293570D}"/>
                </c:ext>
              </c:extLst>
            </c:dLbl>
            <c:dLbl>
              <c:idx val="4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1.538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156230234029096E-2"/>
                      <c:h val="0.1251330853581952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9627-6C4E-BE7D-60983293570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Arkusz1!$BB$136:$BB$140</c:f>
              <c:strCache>
                <c:ptCount val="5"/>
                <c:pt idx="0">
                  <c:v>/ʂ/-/s/</c:v>
                </c:pt>
                <c:pt idx="1">
                  <c:v>/ʈ/-/t/</c:v>
                </c:pt>
                <c:pt idx="2">
                  <c:v>/ɖ/-/d/</c:v>
                </c:pt>
                <c:pt idx="3">
                  <c:v>/ɳ/-/n/</c:v>
                </c:pt>
                <c:pt idx="4">
                  <c:v>/ɭ/-/l/</c:v>
                </c:pt>
              </c:strCache>
            </c:strRef>
          </c:cat>
          <c:val>
            <c:numRef>
              <c:f>Arkusz1!$BD$136:$BD$140</c:f>
              <c:numCache>
                <c:formatCode>General</c:formatCode>
                <c:ptCount val="5"/>
                <c:pt idx="0">
                  <c:v>0.94199999999999995</c:v>
                </c:pt>
                <c:pt idx="1">
                  <c:v>1.0669999999999999</c:v>
                </c:pt>
                <c:pt idx="2">
                  <c:v>1.161</c:v>
                </c:pt>
                <c:pt idx="3">
                  <c:v>1.23</c:v>
                </c:pt>
                <c:pt idx="4">
                  <c:v>1.538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EF-F147-86BA-5F142027D3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5840128"/>
        <c:axId val="135841664"/>
      </c:barChart>
      <c:catAx>
        <c:axId val="135840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5841664"/>
        <c:crosses val="autoZero"/>
        <c:auto val="1"/>
        <c:lblAlgn val="ctr"/>
        <c:lblOffset val="100"/>
        <c:noMultiLvlLbl val="0"/>
      </c:catAx>
      <c:valAx>
        <c:axId val="135841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8401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5A16D-33A0-40BA-9BD9-E4B3F0C25424}" type="datetimeFigureOut">
              <a:rPr lang="pl-PL" smtClean="0"/>
              <a:t>12.06.2023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0BA44-A020-4414-A23E-6045E59172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255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6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7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4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0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6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23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4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1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4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wav"/><Relationship Id="rId13" Type="http://schemas.microsoft.com/office/2007/relationships/media" Target="../media/media7.wav"/><Relationship Id="rId18" Type="http://schemas.openxmlformats.org/officeDocument/2006/relationships/image" Target="../media/image6.png"/><Relationship Id="rId3" Type="http://schemas.microsoft.com/office/2007/relationships/media" Target="../media/media2.wav"/><Relationship Id="rId21" Type="http://schemas.openxmlformats.org/officeDocument/2006/relationships/image" Target="../media/image9.png"/><Relationship Id="rId7" Type="http://schemas.microsoft.com/office/2007/relationships/media" Target="../media/media4.wav"/><Relationship Id="rId12" Type="http://schemas.openxmlformats.org/officeDocument/2006/relationships/audio" Target="../media/media6.wav"/><Relationship Id="rId17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6" Type="http://schemas.openxmlformats.org/officeDocument/2006/relationships/audio" Target="../media/media8.wav"/><Relationship Id="rId20" Type="http://schemas.openxmlformats.org/officeDocument/2006/relationships/image" Target="../media/image8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microsoft.com/office/2007/relationships/media" Target="../media/media6.wav"/><Relationship Id="rId5" Type="http://schemas.microsoft.com/office/2007/relationships/media" Target="../media/media3.wav"/><Relationship Id="rId15" Type="http://schemas.microsoft.com/office/2007/relationships/media" Target="../media/media8.wav"/><Relationship Id="rId10" Type="http://schemas.openxmlformats.org/officeDocument/2006/relationships/audio" Target="../media/media5.wav"/><Relationship Id="rId19" Type="http://schemas.openxmlformats.org/officeDocument/2006/relationships/image" Target="../media/image7.png"/><Relationship Id="rId4" Type="http://schemas.openxmlformats.org/officeDocument/2006/relationships/audio" Target="../media/media2.wav"/><Relationship Id="rId9" Type="http://schemas.microsoft.com/office/2007/relationships/media" Target="../media/media5.wav"/><Relationship Id="rId14" Type="http://schemas.openxmlformats.org/officeDocument/2006/relationships/audio" Target="../media/media7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media" Target="../media/media10.wav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6" Type="http://schemas.openxmlformats.org/officeDocument/2006/relationships/audio" Target="../media/media11.wav"/><Relationship Id="rId5" Type="http://schemas.microsoft.com/office/2007/relationships/media" Target="../media/media11.wav"/><Relationship Id="rId4" Type="http://schemas.openxmlformats.org/officeDocument/2006/relationships/audio" Target="../media/media10.wav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F642132-805A-497E-9C84-8D6774339C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1E7F1DA-407F-41FD-AC0F-D9CAD11876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781800" y="685800"/>
            <a:ext cx="4724400" cy="54864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791865" y="832324"/>
            <a:ext cx="4656106" cy="2360429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solidFill>
                  <a:schemeClr val="bg1"/>
                </a:solidFill>
                <a:latin typeface="Calibri"/>
                <a:ea typeface="+mj-lt"/>
                <a:cs typeface="+mj-lt"/>
              </a:rPr>
              <a:t>T</a:t>
            </a:r>
            <a:r>
              <a:rPr lang="pl-PL" sz="3100" dirty="0">
                <a:solidFill>
                  <a:schemeClr val="bg1"/>
                </a:solidFill>
                <a:latin typeface="Calibri"/>
                <a:ea typeface="+mj-lt"/>
                <a:cs typeface="+mj-lt"/>
              </a:rPr>
              <a:t>he </a:t>
            </a:r>
            <a:r>
              <a:rPr lang="pl-PL" sz="3100" dirty="0" err="1">
                <a:solidFill>
                  <a:schemeClr val="bg1"/>
                </a:solidFill>
                <a:latin typeface="Calibri"/>
                <a:ea typeface="+mj-lt"/>
                <a:cs typeface="+mj-lt"/>
              </a:rPr>
              <a:t>perception</a:t>
            </a:r>
            <a:r>
              <a:rPr lang="pl-PL" sz="3100" dirty="0">
                <a:solidFill>
                  <a:schemeClr val="bg1"/>
                </a:solidFill>
                <a:latin typeface="Calibri"/>
                <a:ea typeface="+mj-lt"/>
                <a:cs typeface="+mj-lt"/>
              </a:rPr>
              <a:t> of </a:t>
            </a:r>
            <a:r>
              <a:rPr lang="pl-PL" sz="3100" dirty="0" err="1">
                <a:solidFill>
                  <a:schemeClr val="bg1"/>
                </a:solidFill>
                <a:latin typeface="Calibri"/>
                <a:ea typeface="+mj-lt"/>
                <a:cs typeface="+mj-lt"/>
              </a:rPr>
              <a:t>Norwegian</a:t>
            </a:r>
            <a:r>
              <a:rPr lang="pl-PL" sz="3100" dirty="0">
                <a:solidFill>
                  <a:schemeClr val="bg1"/>
                </a:solidFill>
                <a:latin typeface="Calibri"/>
                <a:ea typeface="+mj-lt"/>
                <a:cs typeface="+mj-lt"/>
              </a:rPr>
              <a:t> retroflexes by L1 </a:t>
            </a:r>
            <a:r>
              <a:rPr lang="pl-PL" sz="3100" dirty="0" err="1">
                <a:solidFill>
                  <a:schemeClr val="bg1"/>
                </a:solidFill>
                <a:latin typeface="Calibri"/>
                <a:ea typeface="+mj-lt"/>
                <a:cs typeface="+mj-lt"/>
              </a:rPr>
              <a:t>Polish</a:t>
            </a:r>
            <a:r>
              <a:rPr lang="pl-PL" sz="3100" dirty="0">
                <a:solidFill>
                  <a:schemeClr val="bg1"/>
                </a:solidFill>
                <a:latin typeface="Calibri"/>
                <a:ea typeface="+mj-lt"/>
                <a:cs typeface="+mj-lt"/>
              </a:rPr>
              <a:t> L3 </a:t>
            </a:r>
            <a:r>
              <a:rPr lang="pl-PL" sz="3100" dirty="0" err="1">
                <a:solidFill>
                  <a:schemeClr val="bg1"/>
                </a:solidFill>
                <a:latin typeface="Calibri"/>
                <a:ea typeface="+mj-lt"/>
                <a:cs typeface="+mj-lt"/>
              </a:rPr>
              <a:t>Norwegian</a:t>
            </a:r>
            <a:r>
              <a:rPr lang="pl-PL" sz="3100" dirty="0">
                <a:solidFill>
                  <a:schemeClr val="bg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sz="3100" dirty="0" err="1">
                <a:solidFill>
                  <a:schemeClr val="bg1"/>
                </a:solidFill>
                <a:latin typeface="Calibri"/>
                <a:ea typeface="+mj-lt"/>
                <a:cs typeface="+mj-lt"/>
              </a:rPr>
              <a:t>speakers</a:t>
            </a:r>
            <a:r>
              <a:rPr lang="pl-PL" sz="3100" dirty="0">
                <a:solidFill>
                  <a:schemeClr val="bg1"/>
                </a:solidFill>
                <a:latin typeface="Calibri"/>
                <a:ea typeface="+mj-lt"/>
                <a:cs typeface="+mj-lt"/>
              </a:rPr>
              <a:t>:</a:t>
            </a:r>
            <a:r>
              <a:rPr lang="pl-PL" dirty="0">
                <a:latin typeface="Calibri"/>
                <a:ea typeface="+mj-lt"/>
                <a:cs typeface="+mj-lt"/>
              </a:rPr>
              <a:t> </a:t>
            </a:r>
            <a:endParaRPr lang="pl-PL" dirty="0">
              <a:latin typeface="Calibri"/>
              <a:cs typeface="Calibri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238916" y="3312335"/>
            <a:ext cx="3629394" cy="137160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pl-PL" sz="2800" i="0" cap="all" dirty="0">
                <a:solidFill>
                  <a:srgbClr val="FFFFFF"/>
                </a:solidFill>
                <a:latin typeface="Calibri"/>
                <a:cs typeface="Calibri"/>
              </a:rPr>
              <a:t>PRELIMINARY RESULTS FROM DISSIMILARITY RATING AND DISCRIMINATION TASKS</a:t>
            </a:r>
            <a:endParaRPr lang="pl-PL" sz="28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pic>
        <p:nvPicPr>
          <p:cNvPr id="4" name="Picture 3" descr="Akcent kolorów na białej powierzchni">
            <a:extLst>
              <a:ext uri="{FF2B5EF4-FFF2-40B4-BE49-F238E27FC236}">
                <a16:creationId xmlns="" xmlns:a16="http://schemas.microsoft.com/office/drawing/2014/main" id="{8EACB06D-AFA9-F5B7-1EC7-C6298A1A77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336" b="4"/>
          <a:stretch/>
        </p:blipFill>
        <p:spPr>
          <a:xfrm>
            <a:off x="1" y="10"/>
            <a:ext cx="6096000" cy="6857990"/>
          </a:xfrm>
          <a:prstGeom prst="rect">
            <a:avLst/>
          </a:prstGeom>
        </p:spPr>
      </p:pic>
      <p:pic>
        <p:nvPicPr>
          <p:cNvPr id="5" name="Obraz 5">
            <a:extLst>
              <a:ext uri="{FF2B5EF4-FFF2-40B4-BE49-F238E27FC236}">
                <a16:creationId xmlns="" xmlns:a16="http://schemas.microsoft.com/office/drawing/2014/main" id="{2D0ED276-0D0B-27BB-486D-0645C2C65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34" y="4498677"/>
            <a:ext cx="2067465" cy="2063478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FCE02E87-8B17-908D-384C-37A02B6CB255}"/>
              </a:ext>
            </a:extLst>
          </p:cNvPr>
          <p:cNvSpPr txBox="1"/>
          <p:nvPr/>
        </p:nvSpPr>
        <p:spPr>
          <a:xfrm>
            <a:off x="7772400" y="4891813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cap="all" dirty="0">
                <a:solidFill>
                  <a:srgbClr val="FFFFFF"/>
                </a:solidFill>
                <a:latin typeface="Calibri"/>
                <a:cs typeface="Calibri"/>
              </a:rPr>
              <a:t>KRZYSZTOF HWASZCZ</a:t>
            </a:r>
          </a:p>
          <a:p>
            <a:pPr algn="ctr"/>
            <a:r>
              <a:rPr lang="pl-PL" cap="all" dirty="0">
                <a:solidFill>
                  <a:srgbClr val="FFFFFF"/>
                </a:solidFill>
                <a:latin typeface="Calibri"/>
                <a:cs typeface="Calibri"/>
              </a:rPr>
              <a:t>Anna balas</a:t>
            </a:r>
          </a:p>
          <a:p>
            <a:pPr algn="ctr"/>
            <a:r>
              <a:rPr lang="pl-PL" cap="all" dirty="0">
                <a:solidFill>
                  <a:srgbClr val="FFFFFF"/>
                </a:solidFill>
                <a:latin typeface="Calibri"/>
                <a:cs typeface="Calibri"/>
              </a:rPr>
              <a:t>Magdalena </a:t>
            </a:r>
            <a:r>
              <a:rPr lang="pl-PL" cap="all" dirty="0" err="1">
                <a:solidFill>
                  <a:srgbClr val="FFFFFF"/>
                </a:solidFill>
                <a:latin typeface="Calibri"/>
                <a:cs typeface="Calibri"/>
              </a:rPr>
              <a:t>wrembel</a:t>
            </a:r>
            <a:endParaRPr lang="pl-PL" dirty="0">
              <a:latin typeface="Calibri"/>
              <a:cs typeface="Calibri"/>
            </a:endParaRPr>
          </a:p>
        </p:txBody>
      </p:sp>
      <p:pic>
        <p:nvPicPr>
          <p:cNvPr id="7" name="Picture 4" descr="Norway Grants - Recello Sp. z o.o.">
            <a:extLst>
              <a:ext uri="{FF2B5EF4-FFF2-40B4-BE49-F238E27FC236}">
                <a16:creationId xmlns="" xmlns:a16="http://schemas.microsoft.com/office/drawing/2014/main" id="{38CDD7E2-5781-18CC-684A-F6A8E56BA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499284"/>
            <a:ext cx="2985946" cy="298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3">
            <a:extLst>
              <a:ext uri="{FF2B5EF4-FFF2-40B4-BE49-F238E27FC236}">
                <a16:creationId xmlns="" xmlns:a16="http://schemas.microsoft.com/office/drawing/2014/main" id="{604DDC51-9B90-CD85-1076-2A3A478BFD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3657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512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642668"/>
            <a:ext cx="9486900" cy="724619"/>
          </a:xfrm>
        </p:spPr>
        <p:txBody>
          <a:bodyPr/>
          <a:lstStyle/>
          <a:p>
            <a:pPr algn="ctr"/>
            <a:r>
              <a:rPr lang="pl-PL" dirty="0" err="1">
                <a:latin typeface="Calibri"/>
                <a:cs typeface="Calibri"/>
              </a:rPr>
              <a:t>Study</a:t>
            </a:r>
            <a:r>
              <a:rPr lang="pl-PL" dirty="0">
                <a:latin typeface="Calibri"/>
                <a:cs typeface="Calibri"/>
              </a:rPr>
              <a:t> </a:t>
            </a:r>
            <a:r>
              <a:rPr lang="pl-PL" dirty="0" err="1">
                <a:latin typeface="Calibri"/>
                <a:cs typeface="Calibri"/>
              </a:rPr>
              <a:t>Objectives</a:t>
            </a:r>
            <a:endParaRPr lang="pl-PL" dirty="0">
              <a:latin typeface="Calibri"/>
              <a:cs typeface="Calibri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12F9CC-6BB7-6CBA-EC98-5DABFA78A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7222" y="1765273"/>
            <a:ext cx="9486901" cy="37511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We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aim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t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o investigate the perception of Polish and Norwegian retroflexes </a:t>
            </a:r>
            <a:r>
              <a:rPr lang="pl" dirty="0" smtClean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by 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L1 Polish L3 Norwegian learners; specifically:</a:t>
            </a:r>
          </a:p>
          <a:p>
            <a:pPr lvl="1" algn="just"/>
            <a:r>
              <a:rPr lang="pl-PL" sz="2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</a:t>
            </a:r>
            <a:r>
              <a:rPr lang="pl" sz="2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iscrimination of Norwegian retroflexes/non-retroflexes;</a:t>
            </a:r>
          </a:p>
          <a:p>
            <a:pPr lvl="1" algn="just"/>
            <a:r>
              <a:rPr lang="pl-PL" sz="2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</a:t>
            </a:r>
            <a:r>
              <a:rPr lang="pl" sz="2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ssessment of cross-linguistics (dis)similarity of retroflexes and similar non-retroflex sounds;</a:t>
            </a:r>
          </a:p>
          <a:p>
            <a:pPr lvl="1" algn="just"/>
            <a:r>
              <a:rPr lang="pl-PL" sz="2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H</a:t>
            </a:r>
            <a:r>
              <a:rPr lang="pl" sz="2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ow the perceived similarity is mediated by the presence or absence of retroflexion.</a:t>
            </a:r>
          </a:p>
          <a:p>
            <a:pPr algn="just"/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Additionally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, we want t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o account for the role of proficiency (initial vs. advanced) in perceptual performance.</a:t>
            </a:r>
            <a:endParaRPr lang="pl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endParaRPr lang="pl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4513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642668"/>
            <a:ext cx="9486900" cy="724619"/>
          </a:xfrm>
        </p:spPr>
        <p:txBody>
          <a:bodyPr/>
          <a:lstStyle/>
          <a:p>
            <a:pPr algn="ctr"/>
            <a:r>
              <a:rPr lang="pl-PL" dirty="0">
                <a:latin typeface="Calibri"/>
                <a:cs typeface="Calibri"/>
              </a:rPr>
              <a:t>RESEARCH QUESTIONS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12F9CC-6BB7-6CBA-EC98-5DABFA78A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7222" y="1765273"/>
            <a:ext cx="9486901" cy="37511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 algn="just">
              <a:buAutoNum type="arabicPeriod"/>
            </a:pPr>
            <a:r>
              <a:rPr lang="pl" dirty="0">
                <a:solidFill>
                  <a:srgbClr val="000000"/>
                </a:solidFill>
                <a:latin typeface="Calibri"/>
                <a:cs typeface="Calibri"/>
              </a:rPr>
              <a:t>What are the discrimination rates for different pairs of Norwegian retroflexes: 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/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ʂ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-s/, /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ʈ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-t/, /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ɖ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-d/, /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ɳ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-n/ and /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ɭ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-l/? 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Are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there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significant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differences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 in the 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discrimination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 of the five 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experimental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retroflex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 – non-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retroflex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pairs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, and 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if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so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, do 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relative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difficulties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differ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 with </a:t>
            </a:r>
            <a:r>
              <a:rPr lang="pl-PL" dirty="0" err="1">
                <a:solidFill>
                  <a:srgbClr val="000000"/>
                </a:solidFill>
                <a:latin typeface="Calibri"/>
                <a:cs typeface="Calibri"/>
              </a:rPr>
              <a:t>experience</a:t>
            </a:r>
            <a:r>
              <a:rPr lang="pl-PL" dirty="0">
                <a:solidFill>
                  <a:srgbClr val="000000"/>
                </a:solidFill>
                <a:latin typeface="Calibri"/>
                <a:cs typeface="Calibri"/>
              </a:rPr>
              <a:t>?</a:t>
            </a:r>
          </a:p>
          <a:p>
            <a:pPr marL="457200" indent="-457200" algn="just">
              <a:buAutoNum type="arabicPeriod"/>
            </a:pPr>
            <a:r>
              <a:rPr lang="pl" dirty="0">
                <a:solidFill>
                  <a:srgbClr val="000000"/>
                </a:solidFill>
                <a:latin typeface="Calibri"/>
                <a:cs typeface="Calibri"/>
              </a:rPr>
              <a:t>What is the degree of perceived similarity between Norwegian retroflexes and similar retroflex/non-retroflex sounds in Polish and English? </a:t>
            </a:r>
          </a:p>
        </p:txBody>
      </p:sp>
    </p:spTree>
    <p:extLst>
      <p:ext uri="{BB962C8B-B14F-4D97-AF65-F5344CB8AC3E}">
        <p14:creationId xmlns:p14="http://schemas.microsoft.com/office/powerpoint/2010/main" val="1927345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B41C8AF-9D73-CD2B-7C4F-337F39E2B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design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82D8C6C-D7A7-01F2-8EA8-AB62CB681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: 33 L1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, L2 English, L3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Norwegian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learners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+ 35 controls (L1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, L2 English)</a:t>
            </a:r>
          </a:p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tasks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1"/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Oddity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categorial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discrimination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Rated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-)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similarity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task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 (RDT)</a:t>
            </a:r>
          </a:p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Procedure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PsychoPy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13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023" y="156893"/>
            <a:ext cx="9486900" cy="724619"/>
          </a:xfrm>
        </p:spPr>
        <p:txBody>
          <a:bodyPr>
            <a:normAutofit/>
          </a:bodyPr>
          <a:lstStyle/>
          <a:p>
            <a:pPr algn="ctr"/>
            <a:r>
              <a:rPr lang="pl-PL" dirty="0" err="1">
                <a:latin typeface="Calibri"/>
                <a:cs typeface="Calibri"/>
              </a:rPr>
              <a:t>Rated</a:t>
            </a:r>
            <a:r>
              <a:rPr lang="pl-PL" dirty="0">
                <a:latin typeface="Calibri"/>
                <a:cs typeface="Calibri"/>
              </a:rPr>
              <a:t> (DIS-)SIMILARITY TASK: </a:t>
            </a:r>
            <a:r>
              <a:rPr lang="pl-PL" dirty="0" err="1">
                <a:latin typeface="Calibri"/>
                <a:cs typeface="Calibri"/>
              </a:rPr>
              <a:t>procedure</a:t>
            </a:r>
            <a:endParaRPr lang="pl-PL" dirty="0">
              <a:latin typeface="Calibri"/>
              <a:cs typeface="Calibri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095375" y="1043285"/>
            <a:ext cx="95821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the task, the participants were to grade the perceived similarity between Norwegian and Polish or between Norwegian and English sounds on a 7-point scale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 The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given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There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was a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acquaint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participants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with the </a:t>
            </a:r>
            <a:r>
              <a:rPr lang="pl-P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rules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7" name="Prostokąt 6"/>
          <p:cNvSpPr/>
          <p:nvPr/>
        </p:nvSpPr>
        <p:spPr>
          <a:xfrm>
            <a:off x="3810000" y="2674799"/>
            <a:ext cx="48577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/>
              <a:t>1 - 2 - 3 - 4 - 5 - 6 - 7</a:t>
            </a:r>
          </a:p>
        </p:txBody>
      </p:sp>
      <p:sp>
        <p:nvSpPr>
          <p:cNvPr id="9" name="Prostokąt 8"/>
          <p:cNvSpPr/>
          <p:nvPr/>
        </p:nvSpPr>
        <p:spPr>
          <a:xfrm>
            <a:off x="2135596" y="2551687"/>
            <a:ext cx="13388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400" dirty="0" err="1"/>
              <a:t>very</a:t>
            </a:r>
            <a:r>
              <a:rPr lang="pl-PL" sz="2400" dirty="0"/>
              <a:t> </a:t>
            </a:r>
          </a:p>
          <a:p>
            <a:pPr algn="ctr"/>
            <a:r>
              <a:rPr lang="pl-PL" sz="2400" dirty="0" err="1"/>
              <a:t>dissimilar</a:t>
            </a:r>
            <a:endParaRPr lang="pl-PL" sz="2400" dirty="0"/>
          </a:p>
        </p:txBody>
      </p:sp>
      <p:sp>
        <p:nvSpPr>
          <p:cNvPr id="10" name="Prostokąt 9"/>
          <p:cNvSpPr/>
          <p:nvPr/>
        </p:nvSpPr>
        <p:spPr>
          <a:xfrm>
            <a:off x="7721361" y="2576750"/>
            <a:ext cx="14607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err="1">
                <a:solidFill>
                  <a:srgbClr val="000000"/>
                </a:solidFill>
              </a:rPr>
              <a:t>very</a:t>
            </a:r>
            <a:r>
              <a:rPr lang="pl-PL" sz="2400" dirty="0">
                <a:solidFill>
                  <a:srgbClr val="000000"/>
                </a:solidFill>
              </a:rPr>
              <a:t> </a:t>
            </a:r>
            <a:r>
              <a:rPr lang="pl-PL" sz="2400" dirty="0" err="1">
                <a:solidFill>
                  <a:srgbClr val="000000"/>
                </a:solidFill>
              </a:rPr>
              <a:t>similar</a:t>
            </a:r>
            <a:endParaRPr lang="pl-PL" sz="2400" dirty="0"/>
          </a:p>
        </p:txBody>
      </p:sp>
      <p:sp>
        <p:nvSpPr>
          <p:cNvPr id="11" name="Prostokąt 10"/>
          <p:cNvSpPr/>
          <p:nvPr/>
        </p:nvSpPr>
        <p:spPr>
          <a:xfrm>
            <a:off x="3810000" y="3829645"/>
            <a:ext cx="3822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Focus on the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consonant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middle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1847696" y="4555093"/>
            <a:ext cx="2217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token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1A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1847695" y="5031343"/>
            <a:ext cx="2217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token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2A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1847696" y="5545693"/>
            <a:ext cx="2217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token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3A</a:t>
            </a:r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1838171" y="6069568"/>
            <a:ext cx="2217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token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3A</a:t>
            </a:r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6844423" y="4555093"/>
            <a:ext cx="2124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PL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token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1B</a:t>
            </a:r>
            <a:endParaRPr lang="pl-PL" dirty="0"/>
          </a:p>
        </p:txBody>
      </p:sp>
      <p:sp>
        <p:nvSpPr>
          <p:cNvPr id="17" name="Prostokąt 16"/>
          <p:cNvSpPr/>
          <p:nvPr/>
        </p:nvSpPr>
        <p:spPr>
          <a:xfrm>
            <a:off x="6853948" y="5031343"/>
            <a:ext cx="2169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token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2B</a:t>
            </a:r>
            <a:endParaRPr lang="pl-PL" dirty="0"/>
          </a:p>
        </p:txBody>
      </p:sp>
      <p:sp>
        <p:nvSpPr>
          <p:cNvPr id="18" name="Prostokąt 17"/>
          <p:cNvSpPr/>
          <p:nvPr/>
        </p:nvSpPr>
        <p:spPr>
          <a:xfrm>
            <a:off x="6859075" y="5545693"/>
            <a:ext cx="2124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PL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token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3B</a:t>
            </a:r>
            <a:endParaRPr lang="pl-PL" dirty="0"/>
          </a:p>
        </p:txBody>
      </p:sp>
      <p:sp>
        <p:nvSpPr>
          <p:cNvPr id="19" name="Prostokąt 18"/>
          <p:cNvSpPr/>
          <p:nvPr/>
        </p:nvSpPr>
        <p:spPr>
          <a:xfrm>
            <a:off x="6874733" y="6069568"/>
            <a:ext cx="2169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token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4B</a:t>
            </a:r>
            <a:endParaRPr lang="pl-PL" dirty="0"/>
          </a:p>
        </p:txBody>
      </p:sp>
      <p:pic>
        <p:nvPicPr>
          <p:cNvPr id="21" name="garla_f1_NO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4248150" y="4511159"/>
            <a:ext cx="457200" cy="457200"/>
          </a:xfrm>
          <a:prstGeom prst="rect">
            <a:avLst/>
          </a:prstGeom>
        </p:spPr>
      </p:pic>
      <p:pic>
        <p:nvPicPr>
          <p:cNvPr id="22" name="fala_f3_PL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9145621" y="4501634"/>
            <a:ext cx="489466" cy="489466"/>
          </a:xfrm>
          <a:prstGeom prst="rect">
            <a:avLst/>
          </a:prstGeom>
        </p:spPr>
      </p:pic>
      <p:pic>
        <p:nvPicPr>
          <p:cNvPr id="23" name="karna_f3_NO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4234934" y="4968359"/>
            <a:ext cx="489466" cy="489466"/>
          </a:xfrm>
          <a:prstGeom prst="rect">
            <a:avLst/>
          </a:prstGeom>
        </p:spPr>
      </p:pic>
      <p:pic>
        <p:nvPicPr>
          <p:cNvPr id="24" name="cuna_f2_EN.wav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9145621" y="4974193"/>
            <a:ext cx="502682" cy="502682"/>
          </a:xfrm>
          <a:prstGeom prst="rect">
            <a:avLst/>
          </a:prstGeom>
        </p:spPr>
      </p:pic>
      <p:pic>
        <p:nvPicPr>
          <p:cNvPr id="25" name="garsa_f2_NO.wav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4214425" y="5476100"/>
            <a:ext cx="530483" cy="530483"/>
          </a:xfrm>
          <a:prstGeom prst="rect">
            <a:avLst/>
          </a:prstGeom>
        </p:spPr>
      </p:pic>
      <p:pic>
        <p:nvPicPr>
          <p:cNvPr id="26" name="gasa_f3_PL.wav">
            <a:hlinkClick r:id="" action="ppaction://media"/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9145621" y="5488543"/>
            <a:ext cx="521732" cy="521732"/>
          </a:xfrm>
          <a:prstGeom prst="rect">
            <a:avLst/>
          </a:prstGeom>
        </p:spPr>
      </p:pic>
      <p:pic>
        <p:nvPicPr>
          <p:cNvPr id="27" name="varna_f1_NO.wav">
            <a:hlinkClick r:id="" action="ppaction://media"/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4214424" y="6013311"/>
            <a:ext cx="530483" cy="530483"/>
          </a:xfrm>
          <a:prstGeom prst="rect">
            <a:avLst/>
          </a:prstGeom>
        </p:spPr>
      </p:pic>
      <p:pic>
        <p:nvPicPr>
          <p:cNvPr id="28" name="vunga_f2_EN.wav">
            <a:hlinkClick r:id="" action="ppaction://media"/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21"/>
          <a:stretch>
            <a:fillRect/>
          </a:stretch>
        </p:blipFill>
        <p:spPr>
          <a:xfrm>
            <a:off x="9145621" y="6019887"/>
            <a:ext cx="529709" cy="52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47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3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57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505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9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643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531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55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432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642668"/>
            <a:ext cx="9486900" cy="72461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Calibri"/>
                <a:cs typeface="Calibri"/>
              </a:rPr>
              <a:t> </a:t>
            </a:r>
            <a:br>
              <a:rPr lang="pl-PL" dirty="0">
                <a:latin typeface="Calibri"/>
                <a:cs typeface="Calibri"/>
              </a:rPr>
            </a:br>
            <a:r>
              <a:rPr lang="pl-PL" dirty="0">
                <a:latin typeface="Calibri"/>
                <a:cs typeface="Calibri"/>
              </a:rPr>
              <a:t>RATED (DIS-)SIMILARITY TASK: </a:t>
            </a:r>
            <a:r>
              <a:rPr lang="pl-PL" dirty="0" err="1">
                <a:latin typeface="Calibri"/>
                <a:cs typeface="Calibri"/>
              </a:rPr>
              <a:t>stimuli</a:t>
            </a:r>
            <a:endParaRPr lang="pl-PL" dirty="0">
              <a:latin typeface="Calibri"/>
              <a:cs typeface="Calibri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12F9CC-6BB7-6CBA-EC98-5DABFA78A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272" y="1444495"/>
            <a:ext cx="9598204" cy="528141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algn="ctr">
              <a:buNone/>
            </a:pP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The </a:t>
            </a:r>
            <a:r>
              <a:rPr lang="pl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subjects</a:t>
            </a: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hear</a:t>
            </a: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the </a:t>
            </a:r>
            <a:r>
              <a:rPr lang="pl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pair</a:t>
            </a: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of </a:t>
            </a:r>
            <a:r>
              <a:rPr lang="pl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words</a:t>
            </a: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, </a:t>
            </a:r>
            <a:r>
              <a:rPr lang="pl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always</a:t>
            </a: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 the </a:t>
            </a:r>
            <a:r>
              <a:rPr lang="pl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embedded</a:t>
            </a: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phoneme</a:t>
            </a: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in </a:t>
            </a:r>
            <a:r>
              <a:rPr lang="pl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Norwegian</a:t>
            </a: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W1, </a:t>
            </a:r>
            <a:r>
              <a:rPr lang="pl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juxtaposed</a:t>
            </a: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with </a:t>
            </a:r>
            <a:r>
              <a:rPr lang="pl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each</a:t>
            </a: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of the </a:t>
            </a:r>
            <a:r>
              <a:rPr lang="pl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four</a:t>
            </a: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 </a:t>
            </a:r>
            <a:r>
              <a:rPr lang="pl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phonemes</a:t>
            </a: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embedded</a:t>
            </a: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 in W2 (</a:t>
            </a:r>
            <a:r>
              <a:rPr lang="pl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two</a:t>
            </a: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in </a:t>
            </a:r>
            <a:r>
              <a:rPr lang="pl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Polish</a:t>
            </a: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, </a:t>
            </a:r>
            <a:r>
              <a:rPr lang="pl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two</a:t>
            </a:r>
            <a:r>
              <a:rPr lang="pl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in English):  </a:t>
            </a:r>
            <a:endParaRPr lang="pl-PL">
              <a:solidFill>
                <a:schemeClr val="tx1"/>
              </a:solidFill>
              <a:latin typeface="Calibri"/>
              <a:cs typeface="Calibri"/>
            </a:endParaRPr>
          </a:p>
          <a:p>
            <a:pPr algn="ctr">
              <a:buNone/>
            </a:pPr>
            <a:endParaRPr lang="pl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 algn="ctr">
              <a:buNone/>
            </a:pPr>
            <a:endParaRPr lang="pl" sz="160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marL="0" indent="0" algn="ctr">
              <a:buNone/>
            </a:pPr>
            <a:endParaRPr lang="pl" sz="160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algn="ctr"/>
            <a:endParaRPr lang="pl">
              <a:solidFill>
                <a:srgbClr val="000000"/>
              </a:solidFill>
              <a:latin typeface="Calibri"/>
              <a:ea typeface="+mj-lt"/>
              <a:cs typeface="+mj-lt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="" xmlns:a16="http://schemas.microsoft.com/office/drawing/2014/main" id="{D0A01AE5-9C0F-DEC4-A100-2DC46F024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002558"/>
              </p:ext>
            </p:extLst>
          </p:nvPr>
        </p:nvGraphicFramePr>
        <p:xfrm>
          <a:off x="1504708" y="2093088"/>
          <a:ext cx="8844055" cy="4450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722">
                  <a:extLst>
                    <a:ext uri="{9D8B030D-6E8A-4147-A177-3AD203B41FA5}">
                      <a16:colId xmlns="" xmlns:a16="http://schemas.microsoft.com/office/drawing/2014/main" val="1966357523"/>
                    </a:ext>
                  </a:extLst>
                </a:gridCol>
                <a:gridCol w="1627900">
                  <a:extLst>
                    <a:ext uri="{9D8B030D-6E8A-4147-A177-3AD203B41FA5}">
                      <a16:colId xmlns="" xmlns:a16="http://schemas.microsoft.com/office/drawing/2014/main" val="860800728"/>
                    </a:ext>
                  </a:extLst>
                </a:gridCol>
                <a:gridCol w="1768811">
                  <a:extLst>
                    <a:ext uri="{9D8B030D-6E8A-4147-A177-3AD203B41FA5}">
                      <a16:colId xmlns="" xmlns:a16="http://schemas.microsoft.com/office/drawing/2014/main" val="3614187466"/>
                    </a:ext>
                  </a:extLst>
                </a:gridCol>
                <a:gridCol w="1768811">
                  <a:extLst>
                    <a:ext uri="{9D8B030D-6E8A-4147-A177-3AD203B41FA5}">
                      <a16:colId xmlns="" xmlns:a16="http://schemas.microsoft.com/office/drawing/2014/main" val="1475478666"/>
                    </a:ext>
                  </a:extLst>
                </a:gridCol>
                <a:gridCol w="1768811">
                  <a:extLst>
                    <a:ext uri="{9D8B030D-6E8A-4147-A177-3AD203B41FA5}">
                      <a16:colId xmlns="" xmlns:a16="http://schemas.microsoft.com/office/drawing/2014/main" val="19399015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dirty="0">
                          <a:latin typeface="Calibri"/>
                        </a:rPr>
                        <a:t>W1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>
                          <a:latin typeface="Calibri"/>
                        </a:rPr>
                        <a:t>W2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2961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err="1">
                          <a:latin typeface="Calibri"/>
                        </a:rPr>
                        <a:t>Norwegian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err="1">
                          <a:latin typeface="Calibri"/>
                        </a:rPr>
                        <a:t>Polish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>
                          <a:latin typeface="Calibri"/>
                        </a:rPr>
                        <a:t>English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8649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/ʈ/: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gɑʈɑ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/t/: 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gata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 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tʂ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gatʂa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/t/: 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gʌtə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tʃ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/: 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gʌtʃə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 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115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/t/: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gata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/t/: 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gata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 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tʂ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gatʂa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/t/: 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gʌtə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tʃ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/: 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gʌtʃə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 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21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/ɖ/: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gɑɖɑ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/d/: /'gada/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d͡ʐ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gad͡ʐa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/d/: 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gʌdə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dʒ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gʌdʒə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6735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/d/: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gɑdɑ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/d/: /'gada/ 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d͡ʐ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gad͡ʐa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/d/: 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gʌdə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dʒ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gʌdʒə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049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/ʂ-ʃ/: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gɑʂɑ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/s/: 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gasa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/ʂ/: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gaʂa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/s/: 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gʌsə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/ʃ/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gʌʃə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 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7013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/s/: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gɑsɑ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/s/: 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gasa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/ʂ/: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gaʂa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/s/: 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gʌsə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/ʃ/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gʌʃə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 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37049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/ɭ/: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gaɭa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/l/: /'gala/ 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/r/: /'gara/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/l/: 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gʌlə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/r/: 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gʌrə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86155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/l/: /'gala/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/l/: /'gala/ 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/r/: /'gara/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/l/: 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gʌlə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/r/: 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gʌrə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594708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/ɳ/: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gaɳa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 dirty="0">
                          <a:latin typeface="Calibri"/>
                        </a:rPr>
                        <a:t>/n/: /'</a:t>
                      </a:r>
                      <a:r>
                        <a:rPr lang="pl-PL" sz="1800" b="0" i="0" u="none" strike="noStrike" noProof="0" dirty="0" err="1">
                          <a:latin typeface="Calibri"/>
                        </a:rPr>
                        <a:t>gana</a:t>
                      </a:r>
                      <a:r>
                        <a:rPr lang="pl-PL" sz="1800" b="0" i="0" u="none" strike="noStrike" noProof="0" dirty="0">
                          <a:latin typeface="Calibri"/>
                        </a:rPr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/ɲ/: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gaɲa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 dirty="0">
                          <a:latin typeface="Calibri"/>
                        </a:rPr>
                        <a:t>/n/: /'</a:t>
                      </a:r>
                      <a:r>
                        <a:rPr lang="pl-PL" sz="1800" b="0" i="0" u="none" strike="noStrike" noProof="0" dirty="0" err="1">
                          <a:latin typeface="Calibri"/>
                        </a:rPr>
                        <a:t>gʌnə</a:t>
                      </a:r>
                      <a:r>
                        <a:rPr lang="pl-PL" sz="1800" b="0" i="0" u="none" strike="noStrike" noProof="0" dirty="0">
                          <a:latin typeface="Calibri"/>
                        </a:rPr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/ŋ/: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gʌŋə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8628720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/n/: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gana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 dirty="0">
                          <a:latin typeface="Calibri"/>
                        </a:rPr>
                        <a:t>/n/: /'</a:t>
                      </a:r>
                      <a:r>
                        <a:rPr lang="pl-PL" sz="1800" b="0" i="0" u="none" strike="noStrike" noProof="0" dirty="0" err="1">
                          <a:latin typeface="Calibri"/>
                        </a:rPr>
                        <a:t>gana</a:t>
                      </a:r>
                      <a:r>
                        <a:rPr lang="pl-PL" sz="1800" b="0" i="0" u="none" strike="noStrike" noProof="0" dirty="0">
                          <a:latin typeface="Calibri"/>
                        </a:rPr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/ɲ/: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gaɲa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 dirty="0">
                          <a:latin typeface="Calibri"/>
                        </a:rPr>
                        <a:t>/n/: /'</a:t>
                      </a:r>
                      <a:r>
                        <a:rPr lang="pl-PL" sz="1800" b="0" i="0" u="none" strike="noStrike" noProof="0" dirty="0" err="1">
                          <a:latin typeface="Calibri"/>
                        </a:rPr>
                        <a:t>gʌnə</a:t>
                      </a:r>
                      <a:r>
                        <a:rPr lang="pl-PL" sz="1800" b="0" i="0" u="none" strike="noStrike" noProof="0" dirty="0">
                          <a:latin typeface="Calibri"/>
                        </a:rPr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/ŋ/: /'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gʌŋə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9885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21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50" y="183821"/>
            <a:ext cx="9486900" cy="572177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latin typeface="Calibri"/>
                <a:cs typeface="Calibri"/>
              </a:rPr>
              <a:t>RATED (DIS-)SIMILARITY </a:t>
            </a:r>
            <a:r>
              <a:rPr lang="pl-PL" sz="2800" dirty="0" err="1">
                <a:latin typeface="Calibri"/>
                <a:cs typeface="Calibri"/>
              </a:rPr>
              <a:t>task</a:t>
            </a:r>
            <a:r>
              <a:rPr lang="pl-PL" sz="2800" dirty="0">
                <a:latin typeface="Calibri"/>
                <a:cs typeface="Calibri"/>
              </a:rPr>
              <a:t>: </a:t>
            </a:r>
            <a:r>
              <a:rPr lang="pl-PL" sz="2800" dirty="0" err="1">
                <a:latin typeface="Calibri"/>
                <a:cs typeface="Calibri"/>
              </a:rPr>
              <a:t>stimuli</a:t>
            </a:r>
            <a:r>
              <a:rPr lang="pl-PL" sz="2800" dirty="0">
                <a:latin typeface="Calibri"/>
                <a:cs typeface="Calibri"/>
              </a:rPr>
              <a:t> </a:t>
            </a:r>
            <a:r>
              <a:rPr lang="pl-PL" sz="2800" dirty="0" err="1">
                <a:latin typeface="Calibri"/>
                <a:cs typeface="Calibri"/>
              </a:rPr>
              <a:t>grouping</a:t>
            </a:r>
            <a:r>
              <a:rPr lang="pl-PL" dirty="0">
                <a:latin typeface="Calibri"/>
                <a:cs typeface="Calibri"/>
              </a:rPr>
              <a:t>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12F9CC-6BB7-6CBA-EC98-5DABFA78A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925" y="777513"/>
            <a:ext cx="11131027" cy="1358888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Conditions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compared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with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regard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to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retroflexion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of NO vs. PL/EN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sounds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:</a:t>
            </a:r>
          </a:p>
          <a:p>
            <a:pPr>
              <a:spcBef>
                <a:spcPts val="0"/>
              </a:spcBef>
            </a:pP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white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: </a:t>
            </a:r>
            <a:r>
              <a:rPr lang="en-US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non-matching with regard to retroflexion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and the same place and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manner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of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articulation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(non-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match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, same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P&amp;MoA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grey: non-matching with regard to retroflexion 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with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different</a:t>
            </a:r>
            <a:r>
              <a:rPr lang="en-US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place and/or manner of articulation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(non-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match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,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diff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P&amp;MoA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)</a:t>
            </a:r>
          </a:p>
          <a:p>
            <a:pPr>
              <a:spcBef>
                <a:spcPts val="0"/>
              </a:spcBef>
            </a:pP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light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green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: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matching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with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regard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to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retroflexion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and the same place and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manner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of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articulation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(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match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,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same_P&amp;MoA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)</a:t>
            </a:r>
          </a:p>
          <a:p>
            <a:pPr>
              <a:spcBef>
                <a:spcPts val="0"/>
              </a:spcBef>
            </a:pP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dark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green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: </a:t>
            </a:r>
            <a:r>
              <a:rPr lang="en-US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matching with regard to retroflexion and 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with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different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en-US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place and/or manner of articulation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(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match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,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diff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sz="64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P&amp;MoA</a:t>
            </a:r>
            <a:r>
              <a:rPr lang="pl-PL" sz="64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)</a:t>
            </a:r>
          </a:p>
          <a:p>
            <a:pPr algn="ctr">
              <a:buNone/>
            </a:pPr>
            <a:endParaRPr lang="pl" sz="3600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 algn="ctr">
              <a:buNone/>
            </a:pPr>
            <a:endParaRPr lang="pl" sz="1600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marL="0" indent="0" algn="ctr">
              <a:buNone/>
            </a:pPr>
            <a:endParaRPr lang="pl" sz="1600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algn="ctr"/>
            <a:endParaRPr lang="pl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="" xmlns:a16="http://schemas.microsoft.com/office/drawing/2014/main" id="{D0A01AE5-9C0F-DEC4-A100-2DC46F024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714573"/>
              </p:ext>
            </p:extLst>
          </p:nvPr>
        </p:nvGraphicFramePr>
        <p:xfrm>
          <a:off x="1797412" y="2050340"/>
          <a:ext cx="8844055" cy="44500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9722">
                  <a:extLst>
                    <a:ext uri="{9D8B030D-6E8A-4147-A177-3AD203B41FA5}">
                      <a16:colId xmlns="" xmlns:a16="http://schemas.microsoft.com/office/drawing/2014/main" val="1966357523"/>
                    </a:ext>
                  </a:extLst>
                </a:gridCol>
                <a:gridCol w="1627900">
                  <a:extLst>
                    <a:ext uri="{9D8B030D-6E8A-4147-A177-3AD203B41FA5}">
                      <a16:colId xmlns="" xmlns:a16="http://schemas.microsoft.com/office/drawing/2014/main" val="860800728"/>
                    </a:ext>
                  </a:extLst>
                </a:gridCol>
                <a:gridCol w="1768811">
                  <a:extLst>
                    <a:ext uri="{9D8B030D-6E8A-4147-A177-3AD203B41FA5}">
                      <a16:colId xmlns="" xmlns:a16="http://schemas.microsoft.com/office/drawing/2014/main" val="3614187466"/>
                    </a:ext>
                  </a:extLst>
                </a:gridCol>
                <a:gridCol w="1768811">
                  <a:extLst>
                    <a:ext uri="{9D8B030D-6E8A-4147-A177-3AD203B41FA5}">
                      <a16:colId xmlns="" xmlns:a16="http://schemas.microsoft.com/office/drawing/2014/main" val="1475478666"/>
                    </a:ext>
                  </a:extLst>
                </a:gridCol>
                <a:gridCol w="1768811">
                  <a:extLst>
                    <a:ext uri="{9D8B030D-6E8A-4147-A177-3AD203B41FA5}">
                      <a16:colId xmlns="" xmlns:a16="http://schemas.microsoft.com/office/drawing/2014/main" val="1939901501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dirty="0"/>
                        <a:t>W1</a:t>
                      </a: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/>
                        <a:t>W2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2961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/>
                        <a:t>Norwegian</a:t>
                      </a: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err="1"/>
                        <a:t>Polish</a:t>
                      </a:r>
                      <a:endParaRPr lang="pl-PL" err="1"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dirty="0"/>
                        <a:t>English</a:t>
                      </a: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8649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/ʈ/: /'</a:t>
                      </a:r>
                      <a:r>
                        <a:rPr lang="pl-PL" sz="1800" u="none" strike="noStrike" noProof="0" dirty="0" err="1"/>
                        <a:t>gɑʈɑ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/t/: /'</a:t>
                      </a:r>
                      <a:r>
                        <a:rPr lang="pl-PL" sz="1800" u="none" strike="noStrike" noProof="0" dirty="0" err="1"/>
                        <a:t>gata</a:t>
                      </a:r>
                      <a:r>
                        <a:rPr lang="pl-PL" sz="1800" u="none" strike="noStrike" noProof="0" dirty="0"/>
                        <a:t>/ </a:t>
                      </a: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</a:t>
                      </a:r>
                      <a:r>
                        <a:rPr lang="pl-PL" sz="1800" u="none" strike="noStrike" noProof="0" dirty="0" err="1"/>
                        <a:t>tʂ</a:t>
                      </a:r>
                      <a:r>
                        <a:rPr lang="pl-PL" sz="1800" u="none" strike="noStrike" noProof="0" dirty="0"/>
                        <a:t>/: /'</a:t>
                      </a:r>
                      <a:r>
                        <a:rPr lang="pl-PL" sz="1800" u="none" strike="noStrike" noProof="0" dirty="0" err="1"/>
                        <a:t>gatʂa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/t/: /'</a:t>
                      </a:r>
                      <a:r>
                        <a:rPr lang="pl-PL" sz="1800" u="none" strike="noStrike" noProof="0" dirty="0" err="1"/>
                        <a:t>gʌtə</a:t>
                      </a:r>
                      <a:r>
                        <a:rPr lang="pl-PL" sz="1800" u="none" strike="noStrike" noProof="0" dirty="0"/>
                        <a:t>/ </a:t>
                      </a:r>
                      <a:endParaRPr lang="pl-PL" sz="18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</a:t>
                      </a:r>
                      <a:r>
                        <a:rPr lang="pl-PL" sz="1800" u="none" strike="noStrike" noProof="0" dirty="0" err="1"/>
                        <a:t>tʃ</a:t>
                      </a:r>
                      <a:r>
                        <a:rPr lang="pl-PL" sz="1800" u="none" strike="noStrike" noProof="0" dirty="0"/>
                        <a:t>/: /'</a:t>
                      </a:r>
                      <a:r>
                        <a:rPr lang="pl-PL" sz="1800" u="none" strike="noStrike" noProof="0" dirty="0" err="1"/>
                        <a:t>gʌtʃə</a:t>
                      </a:r>
                      <a:r>
                        <a:rPr lang="pl-PL" sz="1800" u="none" strike="noStrike" noProof="0" dirty="0"/>
                        <a:t>/ 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4115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/t/: /'</a:t>
                      </a:r>
                      <a:r>
                        <a:rPr lang="pl-PL" sz="1800" u="none" strike="noStrike" noProof="0" dirty="0" err="1"/>
                        <a:t>gata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/t/: /'</a:t>
                      </a:r>
                      <a:r>
                        <a:rPr lang="pl-PL" sz="1800" u="none" strike="noStrike" noProof="0" dirty="0" err="1"/>
                        <a:t>gata</a:t>
                      </a:r>
                      <a:r>
                        <a:rPr lang="pl-PL" sz="1800" u="none" strike="noStrike" noProof="0" dirty="0"/>
                        <a:t>/ 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</a:t>
                      </a:r>
                      <a:r>
                        <a:rPr lang="pl-PL" sz="1800" u="none" strike="noStrike" noProof="0" dirty="0" err="1"/>
                        <a:t>tʂ</a:t>
                      </a:r>
                      <a:r>
                        <a:rPr lang="pl-PL" sz="1800" u="none" strike="noStrike" noProof="0" dirty="0"/>
                        <a:t>/: /'</a:t>
                      </a:r>
                      <a:r>
                        <a:rPr lang="pl-PL" sz="1800" u="none" strike="noStrike" noProof="0" dirty="0" err="1"/>
                        <a:t>gatʂa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/t/: /'</a:t>
                      </a:r>
                      <a:r>
                        <a:rPr lang="pl-PL" sz="1800" u="none" strike="noStrike" noProof="0" dirty="0" err="1"/>
                        <a:t>gʌtə</a:t>
                      </a:r>
                      <a:r>
                        <a:rPr lang="pl-PL" sz="1800" u="none" strike="noStrike" noProof="0" dirty="0"/>
                        <a:t>/ </a:t>
                      </a:r>
                      <a:endParaRPr lang="pl-PL" sz="1800" b="0" i="0" u="none" strike="noStrike" noProof="0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</a:t>
                      </a:r>
                      <a:r>
                        <a:rPr lang="pl-PL" sz="1800" u="none" strike="noStrike" noProof="0" dirty="0" err="1"/>
                        <a:t>tʃ</a:t>
                      </a:r>
                      <a:r>
                        <a:rPr lang="pl-PL" sz="1800" u="none" strike="noStrike" noProof="0" dirty="0"/>
                        <a:t>/: /'</a:t>
                      </a:r>
                      <a:r>
                        <a:rPr lang="pl-PL" sz="1800" u="none" strike="noStrike" noProof="0" dirty="0" err="1"/>
                        <a:t>gʌtʃə</a:t>
                      </a:r>
                      <a:r>
                        <a:rPr lang="pl-PL" sz="1800" u="none" strike="noStrike" noProof="0" dirty="0"/>
                        <a:t>/ 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21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/ɖ/: /'</a:t>
                      </a:r>
                      <a:r>
                        <a:rPr lang="pl-PL" sz="1800" u="none" strike="noStrike" noProof="0" dirty="0" err="1"/>
                        <a:t>gɑɖɑ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/d/: /'gada/ </a:t>
                      </a:r>
                      <a:endParaRPr lang="pl-PL" sz="18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</a:t>
                      </a:r>
                      <a:r>
                        <a:rPr lang="pl-PL" sz="1800" u="none" strike="noStrike" noProof="0" dirty="0" err="1"/>
                        <a:t>d͡ʐ</a:t>
                      </a:r>
                      <a:r>
                        <a:rPr lang="pl-PL" sz="1800" u="none" strike="noStrike" noProof="0" dirty="0"/>
                        <a:t>/: /'</a:t>
                      </a:r>
                      <a:r>
                        <a:rPr lang="pl-PL" sz="1800" u="none" strike="noStrike" noProof="0" dirty="0" err="1"/>
                        <a:t>gad͡ʐa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/d/: /'</a:t>
                      </a:r>
                      <a:r>
                        <a:rPr lang="pl-PL" sz="1800" u="none" strike="noStrike" noProof="0" dirty="0" err="1"/>
                        <a:t>gʌdə</a:t>
                      </a:r>
                      <a:r>
                        <a:rPr lang="pl-PL" sz="1800" u="none" strike="noStrike" noProof="0" dirty="0"/>
                        <a:t>/ </a:t>
                      </a:r>
                      <a:endParaRPr lang="pl-PL" sz="18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</a:t>
                      </a:r>
                      <a:r>
                        <a:rPr lang="pl-PL" sz="1800" u="none" strike="noStrike" noProof="0" dirty="0" err="1"/>
                        <a:t>dʒ</a:t>
                      </a:r>
                      <a:r>
                        <a:rPr lang="pl-PL" sz="1800" u="none" strike="noStrike" noProof="0" dirty="0"/>
                        <a:t>/: /'</a:t>
                      </a:r>
                      <a:r>
                        <a:rPr lang="pl-PL" sz="1800" u="none" strike="noStrike" noProof="0" dirty="0" err="1"/>
                        <a:t>gʌdʒə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6735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/d/: /'</a:t>
                      </a:r>
                      <a:r>
                        <a:rPr lang="pl-PL" sz="1800" u="none" strike="noStrike" noProof="0" dirty="0" err="1"/>
                        <a:t>gɑdɑ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/d/: /'gada/ 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</a:t>
                      </a:r>
                      <a:r>
                        <a:rPr lang="pl-PL" sz="1800" u="none" strike="noStrike" noProof="0" dirty="0" err="1"/>
                        <a:t>d͡ʐ</a:t>
                      </a:r>
                      <a:r>
                        <a:rPr lang="pl-PL" sz="1800" u="none" strike="noStrike" noProof="0" dirty="0"/>
                        <a:t>/: /'</a:t>
                      </a:r>
                      <a:r>
                        <a:rPr lang="pl-PL" sz="1800" u="none" strike="noStrike" noProof="0" dirty="0" err="1"/>
                        <a:t>gad͡ʐa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/d/: /'</a:t>
                      </a:r>
                      <a:r>
                        <a:rPr lang="pl-PL" sz="1800" u="none" strike="noStrike" noProof="0" dirty="0" err="1"/>
                        <a:t>gʌdə</a:t>
                      </a:r>
                      <a:r>
                        <a:rPr lang="pl-PL" sz="1800" u="none" strike="noStrike" noProof="0" dirty="0"/>
                        <a:t>/ </a:t>
                      </a:r>
                      <a:endParaRPr lang="pl-PL" sz="1800" b="0" i="0" u="none" strike="noStrike" noProof="0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</a:t>
                      </a:r>
                      <a:r>
                        <a:rPr lang="pl-PL" sz="1800" u="none" strike="noStrike" noProof="0" dirty="0" err="1"/>
                        <a:t>dʒ</a:t>
                      </a:r>
                      <a:r>
                        <a:rPr lang="pl-PL" sz="1800" u="none" strike="noStrike" noProof="0" dirty="0"/>
                        <a:t>/: /'</a:t>
                      </a:r>
                      <a:r>
                        <a:rPr lang="pl-PL" sz="1800" u="none" strike="noStrike" noProof="0" dirty="0" err="1"/>
                        <a:t>gʌdʒə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049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/ʂ-ʃ/: /'</a:t>
                      </a:r>
                      <a:r>
                        <a:rPr lang="pl-PL" sz="1800" u="none" strike="noStrike" noProof="0" dirty="0" err="1"/>
                        <a:t>gɑʂɑ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/s/: /'</a:t>
                      </a:r>
                      <a:r>
                        <a:rPr lang="pl-PL" sz="1800" u="none" strike="noStrike" noProof="0" dirty="0" err="1"/>
                        <a:t>gasa</a:t>
                      </a:r>
                      <a:r>
                        <a:rPr lang="pl-PL" sz="1800" u="none" strike="noStrike" noProof="0" dirty="0"/>
                        <a:t>/ </a:t>
                      </a:r>
                      <a:endParaRPr lang="pl-PL" sz="1800" b="0" i="0" u="none" strike="noStrike" noProof="0" dirty="0">
                        <a:latin typeface="Calibri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/ʂ/: /'</a:t>
                      </a:r>
                      <a:r>
                        <a:rPr lang="pl-PL" sz="1800" u="none" strike="noStrike" noProof="0" dirty="0" err="1"/>
                        <a:t>gaʂa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/s/: /'</a:t>
                      </a:r>
                      <a:r>
                        <a:rPr lang="pl-PL" sz="1800" u="none" strike="noStrike" noProof="0" dirty="0" err="1"/>
                        <a:t>gʌsə</a:t>
                      </a:r>
                      <a:r>
                        <a:rPr lang="pl-PL" sz="1800" u="none" strike="noStrike" noProof="0" dirty="0"/>
                        <a:t>/ </a:t>
                      </a:r>
                      <a:endParaRPr lang="pl-PL" sz="1800" b="0" i="0" u="none" strike="noStrike" noProof="0" dirty="0">
                        <a:latin typeface="Calibri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/ʃ/ /'</a:t>
                      </a:r>
                      <a:r>
                        <a:rPr lang="pl-PL" sz="1800" u="none" strike="noStrike" noProof="0" dirty="0" err="1"/>
                        <a:t>gʌʃə</a:t>
                      </a:r>
                      <a:r>
                        <a:rPr lang="pl-PL" sz="1800" u="none" strike="noStrike" noProof="0" dirty="0"/>
                        <a:t>/ 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7013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/s/: /'</a:t>
                      </a:r>
                      <a:r>
                        <a:rPr lang="pl-PL" sz="1800" u="none" strike="noStrike" noProof="0" dirty="0" err="1"/>
                        <a:t>gɑsɑ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/s/: /'</a:t>
                      </a:r>
                      <a:r>
                        <a:rPr lang="pl-PL" sz="1800" u="none" strike="noStrike" noProof="0" dirty="0" err="1"/>
                        <a:t>gasa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sz="1800" b="0" i="0" u="none" strike="noStrike" noProof="0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/ʂ/: /'</a:t>
                      </a:r>
                      <a:r>
                        <a:rPr lang="pl-PL" sz="1800" u="none" strike="noStrike" noProof="0" dirty="0" err="1"/>
                        <a:t>gaʂa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/s/: /'</a:t>
                      </a:r>
                      <a:r>
                        <a:rPr lang="pl-PL" sz="1800" u="none" strike="noStrike" noProof="0" dirty="0" err="1"/>
                        <a:t>gʌsə</a:t>
                      </a:r>
                      <a:r>
                        <a:rPr lang="pl-PL" sz="1800" u="none" strike="noStrike" noProof="0" dirty="0"/>
                        <a:t>/ </a:t>
                      </a:r>
                      <a:endParaRPr lang="pl-PL" sz="1800" b="0" i="0" u="none" strike="noStrike" noProof="0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/ʃ/ /'</a:t>
                      </a:r>
                      <a:r>
                        <a:rPr lang="pl-PL" sz="1800" u="none" strike="noStrike" noProof="0" dirty="0" err="1"/>
                        <a:t>gʌʃə</a:t>
                      </a:r>
                      <a:r>
                        <a:rPr lang="pl-PL" sz="1800" u="none" strike="noStrike" noProof="0" dirty="0"/>
                        <a:t>/ 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049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/ɭ/: /'</a:t>
                      </a:r>
                      <a:r>
                        <a:rPr lang="pl-PL" sz="1800" u="none" strike="noStrike" noProof="0" dirty="0" err="1"/>
                        <a:t>gaɭa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/l/: /'gala/ </a:t>
                      </a: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/r/: /'gara/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/l/: /'</a:t>
                      </a:r>
                      <a:r>
                        <a:rPr lang="pl-PL" sz="1800" u="none" strike="noStrike" noProof="0" dirty="0" err="1"/>
                        <a:t>gʌlə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/r/: /'</a:t>
                      </a:r>
                      <a:r>
                        <a:rPr lang="pl-PL" sz="1800" u="none" strike="noStrike" noProof="0" dirty="0" err="1"/>
                        <a:t>gʌrə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6155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/l/: /'gala/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/l/: /'gala/ 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/r/: /'gara/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/l/: /'</a:t>
                      </a:r>
                      <a:r>
                        <a:rPr lang="pl-PL" sz="1800" u="none" strike="noStrike" noProof="0" dirty="0" err="1"/>
                        <a:t>gʌlə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/r/: /'</a:t>
                      </a:r>
                      <a:r>
                        <a:rPr lang="pl-PL" sz="1800" u="none" strike="noStrike" noProof="0" dirty="0" err="1"/>
                        <a:t>gʌrə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594708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/ɳ/: /'</a:t>
                      </a:r>
                      <a:r>
                        <a:rPr lang="pl-PL" sz="1800" u="none" strike="noStrike" noProof="0" dirty="0" err="1"/>
                        <a:t>gaɳa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/n/: /'</a:t>
                      </a:r>
                      <a:r>
                        <a:rPr lang="pl-PL" sz="1800" u="none" strike="noStrike" noProof="0" dirty="0" err="1"/>
                        <a:t>gana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/ɲ/: /'</a:t>
                      </a:r>
                      <a:r>
                        <a:rPr lang="pl-PL" sz="1800" u="none" strike="noStrike" noProof="0" dirty="0" err="1"/>
                        <a:t>gaɲa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/n/: /'</a:t>
                      </a:r>
                      <a:r>
                        <a:rPr lang="pl-PL" sz="1800" u="none" strike="noStrike" noProof="0" dirty="0" err="1"/>
                        <a:t>gʌnə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/ŋ/: /'</a:t>
                      </a:r>
                      <a:r>
                        <a:rPr lang="pl-PL" sz="1800" u="none" strike="noStrike" noProof="0" dirty="0" err="1"/>
                        <a:t>gʌŋə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98628720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/n/: /'</a:t>
                      </a:r>
                      <a:r>
                        <a:rPr lang="pl-PL" sz="1800" u="none" strike="noStrike" noProof="0" dirty="0" err="1"/>
                        <a:t>gana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/n/: /'</a:t>
                      </a:r>
                      <a:r>
                        <a:rPr lang="pl-PL" sz="1800" u="none" strike="noStrike" noProof="0" dirty="0" err="1"/>
                        <a:t>gana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/ɲ/: /'</a:t>
                      </a:r>
                      <a:r>
                        <a:rPr lang="pl-PL" sz="1800" u="none" strike="noStrike" noProof="0" dirty="0" err="1"/>
                        <a:t>gaɲa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/n/: /'</a:t>
                      </a:r>
                      <a:r>
                        <a:rPr lang="pl-PL" sz="1800" u="none" strike="noStrike" noProof="0" dirty="0" err="1"/>
                        <a:t>gʌnə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u="none" strike="noStrike" noProof="0" dirty="0"/>
                        <a:t>/ŋ/: /'</a:t>
                      </a:r>
                      <a:r>
                        <a:rPr lang="pl-PL" sz="1800" u="none" strike="noStrike" noProof="0" dirty="0" err="1"/>
                        <a:t>gʌŋə</a:t>
                      </a:r>
                      <a:r>
                        <a:rPr lang="pl-PL" sz="1800" u="none" strike="noStrike" noProof="0" dirty="0"/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9885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429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391021"/>
            <a:ext cx="9486900" cy="572177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latin typeface="Calibri"/>
                <a:cs typeface="Calibri"/>
              </a:rPr>
              <a:t>RATED (DIS-)SIMILARITY </a:t>
            </a:r>
            <a:r>
              <a:rPr lang="pl-PL" sz="2800" dirty="0" err="1">
                <a:latin typeface="Calibri"/>
                <a:cs typeface="Calibri"/>
              </a:rPr>
              <a:t>task</a:t>
            </a:r>
            <a:r>
              <a:rPr lang="pl-PL" sz="2800" dirty="0">
                <a:latin typeface="Calibri"/>
                <a:cs typeface="Calibri"/>
              </a:rPr>
              <a:t>: HYPOTHESIS   </a:t>
            </a:r>
            <a:r>
              <a:rPr lang="pl-PL" dirty="0">
                <a:latin typeface="Calibri"/>
                <a:cs typeface="Calibri"/>
              </a:rPr>
              <a:t>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12F9CC-6BB7-6CBA-EC98-5DABFA78A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271" y="1156424"/>
            <a:ext cx="10184337" cy="43472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hypothesized a hierarchy which demonstrates the gradation of phonological proximity based on retroflexion and place and/or manner of 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rticulation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P&amp;MoA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l-PL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pl-PL" sz="2200" dirty="0">
              <a:solidFill>
                <a:schemeClr val="tx1"/>
              </a:solidFill>
              <a:latin typeface="Calibri" panose="020F0502020204030204" pitchFamily="34" charset="0"/>
              <a:ea typeface="+mj-lt"/>
              <a:cs typeface="Calibri" panose="020F0502020204030204" pitchFamily="34" charset="0"/>
            </a:endParaRPr>
          </a:p>
          <a:p>
            <a:pPr algn="ctr">
              <a:buNone/>
            </a:pPr>
            <a:endParaRPr lang="pl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 algn="ctr">
              <a:buNone/>
            </a:pPr>
            <a:endParaRPr lang="pl" sz="1600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marL="0" indent="0" algn="ctr">
              <a:buNone/>
            </a:pPr>
            <a:endParaRPr lang="pl" sz="1600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algn="ctr"/>
            <a:endParaRPr lang="pl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066007"/>
              </p:ext>
            </p:extLst>
          </p:nvPr>
        </p:nvGraphicFramePr>
        <p:xfrm>
          <a:off x="1776720" y="2945272"/>
          <a:ext cx="6969247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1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204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31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06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condition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retroflexion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place and/</a:t>
                      </a:r>
                      <a:r>
                        <a:rPr lang="pl-PL" sz="1600" dirty="0" err="1"/>
                        <a:t>or</a:t>
                      </a:r>
                      <a:r>
                        <a:rPr lang="pl-PL" sz="1600" baseline="0" dirty="0"/>
                        <a:t> </a:t>
                      </a:r>
                      <a:r>
                        <a:rPr lang="pl-PL" sz="1600" baseline="0" dirty="0" err="1"/>
                        <a:t>manner</a:t>
                      </a:r>
                      <a:r>
                        <a:rPr lang="pl-PL" sz="1600" baseline="0" dirty="0"/>
                        <a:t> of </a:t>
                      </a:r>
                      <a:r>
                        <a:rPr lang="pl-PL" sz="1600" baseline="0" dirty="0" err="1"/>
                        <a:t>articulation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match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, same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P&amp;MoA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/>
                        <a:t>2/3?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non-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match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, same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P&amp;MoA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–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match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,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diff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P&amp;MoA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–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non-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match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,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diff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P&amp;MoA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–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–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Łącznik prosty ze strzałką 6"/>
          <p:cNvCxnSpPr/>
          <p:nvPr/>
        </p:nvCxnSpPr>
        <p:spPr>
          <a:xfrm>
            <a:off x="1509911" y="3557926"/>
            <a:ext cx="0" cy="1407381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 rot="16200000">
            <a:off x="-273496" y="3619576"/>
            <a:ext cx="27473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dirty="0" err="1">
                <a:latin typeface="Calibri"/>
                <a:ea typeface="+mj-lt"/>
                <a:cs typeface="+mj-lt"/>
              </a:rPr>
              <a:t>gradually</a:t>
            </a:r>
            <a:r>
              <a:rPr lang="pl-PL" sz="1400" dirty="0">
                <a:latin typeface="Calibri"/>
                <a:ea typeface="+mj-lt"/>
                <a:cs typeface="+mj-lt"/>
              </a:rPr>
              <a:t> from the most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similar</a:t>
            </a:r>
            <a:r>
              <a:rPr lang="pl-PL" sz="1400" dirty="0">
                <a:latin typeface="Calibri"/>
                <a:ea typeface="+mj-lt"/>
                <a:cs typeface="+mj-lt"/>
              </a:rPr>
              <a:t> (1) </a:t>
            </a:r>
          </a:p>
          <a:p>
            <a:r>
              <a:rPr lang="pl-PL" sz="1400" dirty="0">
                <a:latin typeface="Calibri"/>
                <a:ea typeface="+mj-lt"/>
                <a:cs typeface="+mj-lt"/>
              </a:rPr>
              <a:t>to the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least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similar</a:t>
            </a:r>
            <a:r>
              <a:rPr lang="pl-PL" sz="1400" dirty="0">
                <a:latin typeface="Calibri"/>
                <a:ea typeface="+mj-lt"/>
                <a:cs typeface="+mj-lt"/>
              </a:rPr>
              <a:t> (4)</a:t>
            </a:r>
            <a:endParaRPr lang="pl-PL" sz="1400" dirty="0"/>
          </a:p>
        </p:txBody>
      </p:sp>
      <p:sp>
        <p:nvSpPr>
          <p:cNvPr id="9" name="Nawias klamrowy zamykający 8"/>
          <p:cNvSpPr/>
          <p:nvPr/>
        </p:nvSpPr>
        <p:spPr>
          <a:xfrm>
            <a:off x="8797347" y="3899832"/>
            <a:ext cx="166977" cy="707667"/>
          </a:xfrm>
          <a:prstGeom prst="rightBrac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9069051" y="3826605"/>
            <a:ext cx="276716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dirty="0" err="1">
                <a:latin typeface="Calibri"/>
                <a:ea typeface="+mj-lt"/>
                <a:cs typeface="+mj-lt"/>
              </a:rPr>
              <a:t>What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will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take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precedence</a:t>
            </a:r>
            <a:r>
              <a:rPr lang="pl-PL" sz="1400" dirty="0">
                <a:latin typeface="Calibri"/>
                <a:ea typeface="+mj-lt"/>
                <a:cs typeface="+mj-lt"/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pl-PL" sz="1400" dirty="0" err="1">
                <a:latin typeface="Calibri"/>
                <a:ea typeface="+mj-lt"/>
                <a:cs typeface="+mj-lt"/>
              </a:rPr>
              <a:t>matching</a:t>
            </a:r>
            <a:r>
              <a:rPr lang="pl-PL" sz="1400" dirty="0">
                <a:latin typeface="Calibri"/>
                <a:ea typeface="+mj-lt"/>
                <a:cs typeface="+mj-lt"/>
              </a:rPr>
              <a:t> retroflexion</a:t>
            </a:r>
          </a:p>
          <a:p>
            <a:pPr marL="285750" indent="-285750">
              <a:buFontTx/>
              <a:buChar char="-"/>
            </a:pPr>
            <a:r>
              <a:rPr lang="pl-PL" sz="1400" dirty="0" err="1">
                <a:latin typeface="Calibri"/>
                <a:ea typeface="+mj-lt"/>
                <a:cs typeface="+mj-lt"/>
              </a:rPr>
              <a:t>matching</a:t>
            </a:r>
            <a:r>
              <a:rPr lang="pl-PL" sz="1400" dirty="0">
                <a:latin typeface="Calibri"/>
                <a:ea typeface="+mj-lt"/>
                <a:cs typeface="+mj-lt"/>
              </a:rPr>
              <a:t> place </a:t>
            </a:r>
          </a:p>
          <a:p>
            <a:r>
              <a:rPr lang="pl-PL" sz="1400" dirty="0">
                <a:latin typeface="Calibri"/>
                <a:ea typeface="+mj-lt"/>
                <a:cs typeface="+mj-lt"/>
              </a:rPr>
              <a:t>        and/</a:t>
            </a:r>
            <a:r>
              <a:rPr lang="pl-PL" sz="1400" dirty="0" err="1">
                <a:latin typeface="Calibri"/>
                <a:ea typeface="+mj-lt"/>
                <a:cs typeface="+mj-lt"/>
              </a:rPr>
              <a:t>or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manner</a:t>
            </a:r>
            <a:r>
              <a:rPr lang="pl-PL" sz="1400" dirty="0">
                <a:latin typeface="Calibri"/>
                <a:ea typeface="+mj-lt"/>
                <a:cs typeface="+mj-lt"/>
              </a:rPr>
              <a:t> of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articulation</a:t>
            </a:r>
            <a:r>
              <a:rPr lang="pl-PL" sz="1400" dirty="0">
                <a:latin typeface="Calibri"/>
                <a:ea typeface="+mj-lt"/>
                <a:cs typeface="+mj-lt"/>
              </a:rPr>
              <a:t>?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71027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Wykres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543281"/>
              </p:ext>
            </p:extLst>
          </p:nvPr>
        </p:nvGraphicFramePr>
        <p:xfrm>
          <a:off x="2186303" y="1416367"/>
          <a:ext cx="7943850" cy="3771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521645"/>
            <a:ext cx="9486900" cy="57217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>
                <a:latin typeface="Calibri"/>
                <a:cs typeface="Calibri"/>
              </a:rPr>
              <a:t>RATED (DIS-)SIMILARITY </a:t>
            </a:r>
            <a:r>
              <a:rPr lang="pl-PL" sz="2800" dirty="0" err="1">
                <a:latin typeface="Calibri"/>
                <a:cs typeface="Calibri"/>
              </a:rPr>
              <a:t>TAsk</a:t>
            </a:r>
            <a:r>
              <a:rPr lang="pl-PL" sz="2800" dirty="0">
                <a:latin typeface="Calibri"/>
                <a:cs typeface="Calibri"/>
              </a:rPr>
              <a:t>: </a:t>
            </a:r>
            <a:r>
              <a:rPr lang="pl-PL" sz="2800" dirty="0" err="1">
                <a:latin typeface="Calibri"/>
                <a:cs typeface="Calibri"/>
              </a:rPr>
              <a:t>results</a:t>
            </a:r>
            <a:r>
              <a:rPr lang="pl-PL" sz="2800" dirty="0">
                <a:latin typeface="Calibri"/>
                <a:cs typeface="Calibri"/>
              </a:rPr>
              <a:t> </a:t>
            </a:r>
            <a:r>
              <a:rPr lang="pl-PL" sz="2800" dirty="0" err="1">
                <a:latin typeface="Calibri"/>
                <a:cs typeface="Calibri"/>
              </a:rPr>
              <a:t>according</a:t>
            </a:r>
            <a:r>
              <a:rPr lang="pl-PL" sz="2800" dirty="0">
                <a:latin typeface="Calibri"/>
                <a:cs typeface="Calibri"/>
              </a:rPr>
              <a:t> to MATCHING </a:t>
            </a:r>
            <a:r>
              <a:rPr lang="pl-PL" sz="2800" dirty="0" err="1">
                <a:latin typeface="Calibri"/>
                <a:cs typeface="Calibri"/>
              </a:rPr>
              <a:t>retroflexion</a:t>
            </a:r>
            <a:r>
              <a:rPr lang="pl-PL" sz="2800" dirty="0">
                <a:latin typeface="Calibri"/>
                <a:cs typeface="Calibri"/>
              </a:rPr>
              <a:t> and P&amp;M OF ARTICULATION</a:t>
            </a:r>
            <a:endParaRPr lang="pl-PL" dirty="0">
              <a:latin typeface="Calibri"/>
              <a:cs typeface="Calibri"/>
            </a:endParaRPr>
          </a:p>
        </p:txBody>
      </p:sp>
      <p:cxnSp>
        <p:nvCxnSpPr>
          <p:cNvPr id="13" name="Łącznik prosty ze strzałką 12"/>
          <p:cNvCxnSpPr/>
          <p:nvPr/>
        </p:nvCxnSpPr>
        <p:spPr>
          <a:xfrm flipV="1">
            <a:off x="1971675" y="2288710"/>
            <a:ext cx="0" cy="2876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 13"/>
          <p:cNvSpPr/>
          <p:nvPr/>
        </p:nvSpPr>
        <p:spPr>
          <a:xfrm rot="16200000">
            <a:off x="807312" y="3610095"/>
            <a:ext cx="19071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dirty="0">
                <a:latin typeface="Calibri"/>
                <a:ea typeface="+mj-lt"/>
                <a:cs typeface="+mj-lt"/>
              </a:rPr>
              <a:t>the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degree</a:t>
            </a:r>
            <a:r>
              <a:rPr lang="pl-PL" sz="1400" dirty="0">
                <a:latin typeface="Calibri"/>
                <a:ea typeface="+mj-lt"/>
                <a:cs typeface="+mj-lt"/>
              </a:rPr>
              <a:t> of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similarity</a:t>
            </a:r>
            <a:endParaRPr lang="pl-PL" sz="1400" dirty="0"/>
          </a:p>
        </p:txBody>
      </p:sp>
      <p:sp>
        <p:nvSpPr>
          <p:cNvPr id="15" name="Prostokąt 14"/>
          <p:cNvSpPr/>
          <p:nvPr/>
        </p:nvSpPr>
        <p:spPr>
          <a:xfrm>
            <a:off x="602439" y="5529560"/>
            <a:ext cx="11016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Calibri"/>
                <a:ea typeface="+mj-lt"/>
                <a:cs typeface="+mj-lt"/>
              </a:rPr>
              <a:t>The </a:t>
            </a:r>
            <a:r>
              <a:rPr lang="pl-PL" sz="2400" dirty="0" err="1">
                <a:latin typeface="Calibri"/>
                <a:ea typeface="+mj-lt"/>
                <a:cs typeface="+mj-lt"/>
              </a:rPr>
              <a:t>proposed</a:t>
            </a:r>
            <a:r>
              <a:rPr lang="pl-PL" sz="2400" dirty="0">
                <a:latin typeface="Calibri"/>
                <a:ea typeface="+mj-lt"/>
                <a:cs typeface="+mj-lt"/>
              </a:rPr>
              <a:t> hierarchy of </a:t>
            </a:r>
            <a:r>
              <a:rPr lang="pl-PL" sz="2400" dirty="0" err="1">
                <a:latin typeface="Calibri"/>
                <a:ea typeface="+mj-lt"/>
                <a:cs typeface="+mj-lt"/>
              </a:rPr>
              <a:t>phonological</a:t>
            </a:r>
            <a:r>
              <a:rPr lang="pl-PL" sz="2400" dirty="0">
                <a:latin typeface="Calibri"/>
                <a:ea typeface="+mj-lt"/>
                <a:cs typeface="+mj-lt"/>
              </a:rPr>
              <a:t> </a:t>
            </a:r>
            <a:r>
              <a:rPr lang="pl-PL" sz="2400" dirty="0" err="1">
                <a:latin typeface="Calibri"/>
                <a:ea typeface="+mj-lt"/>
                <a:cs typeface="+mj-lt"/>
              </a:rPr>
              <a:t>proximity</a:t>
            </a:r>
            <a:r>
              <a:rPr lang="pl-PL" sz="2400" dirty="0">
                <a:latin typeface="Calibri"/>
                <a:ea typeface="+mj-lt"/>
                <a:cs typeface="+mj-lt"/>
              </a:rPr>
              <a:t> ✔️ </a:t>
            </a:r>
          </a:p>
          <a:p>
            <a:endParaRPr lang="pl-PL" sz="2400" dirty="0">
              <a:latin typeface="Calibri"/>
              <a:ea typeface="+mj-lt"/>
              <a:cs typeface="+mj-lt"/>
            </a:endParaRPr>
          </a:p>
        </p:txBody>
      </p:sp>
      <p:cxnSp>
        <p:nvCxnSpPr>
          <p:cNvPr id="17" name="Łącznik prosty ze strzałką 16"/>
          <p:cNvCxnSpPr/>
          <p:nvPr/>
        </p:nvCxnSpPr>
        <p:spPr>
          <a:xfrm flipH="1">
            <a:off x="5172426" y="2173184"/>
            <a:ext cx="2247900" cy="69532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>
            <a:cxnSpLocks/>
          </p:cNvCxnSpPr>
          <p:nvPr/>
        </p:nvCxnSpPr>
        <p:spPr>
          <a:xfrm flipH="1">
            <a:off x="7077075" y="2173184"/>
            <a:ext cx="343251" cy="141092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stokąt 2"/>
          <p:cNvSpPr/>
          <p:nvPr/>
        </p:nvSpPr>
        <p:spPr>
          <a:xfrm>
            <a:off x="404784" y="3302318"/>
            <a:ext cx="11233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latin typeface="Calibri"/>
                <a:ea typeface="+mj-lt"/>
                <a:cs typeface="+mj-lt"/>
              </a:rPr>
              <a:t>NO vs. PL</a:t>
            </a:r>
          </a:p>
          <a:p>
            <a:pPr algn="ctr"/>
            <a:r>
              <a:rPr lang="pl-PL" b="1" dirty="0">
                <a:latin typeface="Calibri"/>
                <a:ea typeface="+mj-lt"/>
                <a:cs typeface="+mj-lt"/>
              </a:rPr>
              <a:t>+</a:t>
            </a:r>
          </a:p>
          <a:p>
            <a:pPr algn="ctr"/>
            <a:r>
              <a:rPr lang="pl-PL" b="1" dirty="0">
                <a:latin typeface="Calibri"/>
                <a:ea typeface="+mj-lt"/>
                <a:cs typeface="+mj-lt"/>
              </a:rPr>
              <a:t>NO vs. EN</a:t>
            </a:r>
            <a:endParaRPr lang="pl-PL" b="1" dirty="0"/>
          </a:p>
        </p:txBody>
      </p:sp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BBFA07C1-FCB7-BB2F-0AE7-68519705CE6A}"/>
              </a:ext>
            </a:extLst>
          </p:cNvPr>
          <p:cNvSpPr/>
          <p:nvPr/>
        </p:nvSpPr>
        <p:spPr>
          <a:xfrm>
            <a:off x="2579809" y="4585033"/>
            <a:ext cx="1697823" cy="265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>
                <a:solidFill>
                  <a:schemeClr val="tx1"/>
                </a:solidFill>
              </a:rPr>
              <a:t>match</a:t>
            </a:r>
            <a:r>
              <a:rPr lang="pl-PL" sz="1200" dirty="0">
                <a:solidFill>
                  <a:schemeClr val="tx1"/>
                </a:solidFill>
              </a:rPr>
              <a:t>, same </a:t>
            </a:r>
            <a:r>
              <a:rPr lang="pl-PL" sz="1200" dirty="0" err="1">
                <a:solidFill>
                  <a:schemeClr val="tx1"/>
                </a:solidFill>
              </a:rPr>
              <a:t>P&amp;MoA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0A56484A-4B64-A016-C716-37D9CD30A3B2}"/>
              </a:ext>
            </a:extLst>
          </p:cNvPr>
          <p:cNvSpPr/>
          <p:nvPr/>
        </p:nvSpPr>
        <p:spPr>
          <a:xfrm>
            <a:off x="4367439" y="4585032"/>
            <a:ext cx="1832835" cy="265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non-</a:t>
            </a:r>
            <a:r>
              <a:rPr lang="pl-PL" sz="12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match</a:t>
            </a:r>
            <a:r>
              <a:rPr lang="pl-PL" sz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, same </a:t>
            </a:r>
            <a:r>
              <a:rPr lang="pl-PL" sz="12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P&amp;MoA</a:t>
            </a:r>
            <a:endParaRPr lang="pl-PL" sz="1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="" xmlns:a16="http://schemas.microsoft.com/office/drawing/2014/main" id="{14C89341-24AE-2FF1-1CCE-47D3BE86AE24}"/>
              </a:ext>
            </a:extLst>
          </p:cNvPr>
          <p:cNvSpPr/>
          <p:nvPr/>
        </p:nvSpPr>
        <p:spPr>
          <a:xfrm>
            <a:off x="6296376" y="4585031"/>
            <a:ext cx="1697823" cy="2650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>
                <a:solidFill>
                  <a:schemeClr val="tx1"/>
                </a:solidFill>
              </a:rPr>
              <a:t>match</a:t>
            </a:r>
            <a:r>
              <a:rPr lang="pl-PL" sz="1200" dirty="0">
                <a:solidFill>
                  <a:schemeClr val="tx1"/>
                </a:solidFill>
              </a:rPr>
              <a:t>, </a:t>
            </a:r>
            <a:r>
              <a:rPr lang="pl-PL" sz="1200" dirty="0" err="1">
                <a:solidFill>
                  <a:schemeClr val="tx1"/>
                </a:solidFill>
              </a:rPr>
              <a:t>diff</a:t>
            </a:r>
            <a:r>
              <a:rPr lang="pl-PL" sz="1200" dirty="0">
                <a:solidFill>
                  <a:schemeClr val="tx1"/>
                </a:solidFill>
              </a:rPr>
              <a:t> </a:t>
            </a:r>
            <a:r>
              <a:rPr lang="pl-PL" sz="1200" dirty="0" err="1">
                <a:solidFill>
                  <a:schemeClr val="tx1"/>
                </a:solidFill>
              </a:rPr>
              <a:t>P&amp;MoA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16" name="Prostokąt 15">
            <a:extLst>
              <a:ext uri="{FF2B5EF4-FFF2-40B4-BE49-F238E27FC236}">
                <a16:creationId xmlns="" xmlns:a16="http://schemas.microsoft.com/office/drawing/2014/main" id="{1B10C5BA-9F03-C50E-7B86-884D8E414378}"/>
              </a:ext>
            </a:extLst>
          </p:cNvPr>
          <p:cNvSpPr/>
          <p:nvPr/>
        </p:nvSpPr>
        <p:spPr>
          <a:xfrm>
            <a:off x="8187402" y="4585030"/>
            <a:ext cx="1697823" cy="2650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non-</a:t>
            </a:r>
            <a:r>
              <a:rPr lang="pl-PL" sz="1200" dirty="0" err="1">
                <a:solidFill>
                  <a:schemeClr val="tx1"/>
                </a:solidFill>
              </a:rPr>
              <a:t>match</a:t>
            </a:r>
            <a:r>
              <a:rPr lang="pl-PL" sz="1200" dirty="0">
                <a:solidFill>
                  <a:schemeClr val="tx1"/>
                </a:solidFill>
              </a:rPr>
              <a:t>, </a:t>
            </a:r>
            <a:r>
              <a:rPr lang="pl-PL" sz="1200" dirty="0" err="1">
                <a:solidFill>
                  <a:schemeClr val="tx1"/>
                </a:solidFill>
              </a:rPr>
              <a:t>diff</a:t>
            </a:r>
            <a:r>
              <a:rPr lang="pl-PL" sz="1200" dirty="0">
                <a:solidFill>
                  <a:schemeClr val="tx1"/>
                </a:solidFill>
              </a:rPr>
              <a:t> </a:t>
            </a:r>
            <a:r>
              <a:rPr lang="pl-PL" sz="1200" dirty="0" err="1">
                <a:solidFill>
                  <a:schemeClr val="tx1"/>
                </a:solidFill>
              </a:rPr>
              <a:t>P&amp;MoA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20" name="pole tekstowe 19">
            <a:extLst>
              <a:ext uri="{FF2B5EF4-FFF2-40B4-BE49-F238E27FC236}">
                <a16:creationId xmlns="" xmlns:a16="http://schemas.microsoft.com/office/drawing/2014/main" id="{DEBDC8EA-A47A-8C59-E580-CC08B26B7DD7}"/>
              </a:ext>
            </a:extLst>
          </p:cNvPr>
          <p:cNvSpPr txBox="1"/>
          <p:nvPr/>
        </p:nvSpPr>
        <p:spPr>
          <a:xfrm>
            <a:off x="7420326" y="2020657"/>
            <a:ext cx="38472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 err="1">
                <a:latin typeface="Calibri"/>
                <a:ea typeface="+mj-lt"/>
                <a:cs typeface="+mj-lt"/>
              </a:rPr>
              <a:t>M</a:t>
            </a:r>
            <a:r>
              <a:rPr lang="pl-PL" sz="1800" dirty="0" err="1">
                <a:latin typeface="Calibri"/>
                <a:ea typeface="+mj-lt"/>
                <a:cs typeface="+mj-lt"/>
              </a:rPr>
              <a:t>atching</a:t>
            </a:r>
            <a:r>
              <a:rPr lang="pl-PL" sz="1800" dirty="0">
                <a:latin typeface="Calibri"/>
                <a:ea typeface="+mj-lt"/>
                <a:cs typeface="+mj-lt"/>
              </a:rPr>
              <a:t> place and/</a:t>
            </a:r>
            <a:r>
              <a:rPr lang="pl-PL" sz="1800" dirty="0" err="1">
                <a:latin typeface="Calibri"/>
                <a:ea typeface="+mj-lt"/>
                <a:cs typeface="+mj-lt"/>
              </a:rPr>
              <a:t>or</a:t>
            </a:r>
            <a:r>
              <a:rPr lang="pl-PL" sz="1800" dirty="0">
                <a:latin typeface="Calibri"/>
                <a:ea typeface="+mj-lt"/>
                <a:cs typeface="+mj-lt"/>
              </a:rPr>
              <a:t> </a:t>
            </a:r>
            <a:r>
              <a:rPr lang="pl-PL" sz="1800" dirty="0" err="1">
                <a:latin typeface="Calibri"/>
                <a:ea typeface="+mj-lt"/>
                <a:cs typeface="+mj-lt"/>
              </a:rPr>
              <a:t>manner</a:t>
            </a:r>
            <a:r>
              <a:rPr lang="pl-PL" sz="1800" dirty="0">
                <a:latin typeface="Calibri"/>
                <a:ea typeface="+mj-lt"/>
                <a:cs typeface="+mj-lt"/>
              </a:rPr>
              <a:t> of </a:t>
            </a:r>
            <a:r>
              <a:rPr lang="pl-PL" sz="1800" dirty="0" err="1">
                <a:latin typeface="Calibri"/>
                <a:ea typeface="+mj-lt"/>
                <a:cs typeface="+mj-lt"/>
              </a:rPr>
              <a:t>articulation</a:t>
            </a:r>
            <a:r>
              <a:rPr lang="pl-PL" sz="1800" dirty="0">
                <a:latin typeface="Calibri"/>
                <a:ea typeface="+mj-lt"/>
                <a:cs typeface="+mj-lt"/>
              </a:rPr>
              <a:t> </a:t>
            </a:r>
            <a:r>
              <a:rPr lang="pl-PL" dirty="0">
                <a:latin typeface="Calibri"/>
                <a:ea typeface="+mj-lt"/>
                <a:cs typeface="+mj-lt"/>
              </a:rPr>
              <a:t>&gt;</a:t>
            </a:r>
            <a:r>
              <a:rPr lang="pl-PL" sz="1800" dirty="0">
                <a:latin typeface="Calibri"/>
                <a:ea typeface="+mj-lt"/>
                <a:cs typeface="+mj-lt"/>
              </a:rPr>
              <a:t> </a:t>
            </a:r>
            <a:r>
              <a:rPr lang="pl-PL" sz="1800" dirty="0" err="1">
                <a:latin typeface="Calibri"/>
                <a:ea typeface="+mj-lt"/>
                <a:cs typeface="+mj-lt"/>
              </a:rPr>
              <a:t>matching</a:t>
            </a:r>
            <a:r>
              <a:rPr lang="pl-PL" sz="1800" dirty="0">
                <a:latin typeface="Calibri"/>
                <a:ea typeface="+mj-lt"/>
                <a:cs typeface="+mj-lt"/>
              </a:rPr>
              <a:t> </a:t>
            </a:r>
            <a:r>
              <a:rPr lang="pl-PL" sz="1800" dirty="0" err="1">
                <a:latin typeface="Calibri"/>
                <a:ea typeface="+mj-lt"/>
                <a:cs typeface="+mj-lt"/>
              </a:rPr>
              <a:t>retroflexion</a:t>
            </a:r>
            <a:r>
              <a:rPr lang="pl-PL" sz="1800" dirty="0">
                <a:latin typeface="Calibri"/>
                <a:ea typeface="+mj-lt"/>
                <a:cs typeface="+mj-lt"/>
              </a:rPr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6409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487" y="391021"/>
            <a:ext cx="11510682" cy="57217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>
                <a:latin typeface="Calibri"/>
                <a:cs typeface="Calibri"/>
              </a:rPr>
              <a:t>RATED (DIS-)SIMILARITY: HYPOTHESIS ON THE ROLE OF LANGUAGE </a:t>
            </a:r>
            <a:r>
              <a:rPr lang="pl-PL" dirty="0">
                <a:latin typeface="Calibri"/>
                <a:cs typeface="Calibri"/>
              </a:rPr>
              <a:t>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12F9CC-6BB7-6CBA-EC98-5DABFA78A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271" y="1156425"/>
            <a:ext cx="10184337" cy="22535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Do (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dis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-)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similarity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ratings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in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each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condition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differ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according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to the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language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(L1/L2)?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We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hypothesize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that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the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dissimilarity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ratings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for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both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L1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Polish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and L2 English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will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be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arranged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according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to the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proposed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hierarchy of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phonological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proximity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algn="ctr">
              <a:buNone/>
            </a:pPr>
            <a:endParaRPr lang="pl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 algn="ctr">
              <a:buNone/>
            </a:pPr>
            <a:endParaRPr lang="pl" sz="1600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marL="0" indent="0" algn="ctr">
              <a:buNone/>
            </a:pPr>
            <a:endParaRPr lang="pl" sz="1600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algn="ctr"/>
            <a:endParaRPr lang="pl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1306630" y="4242270"/>
            <a:ext cx="0" cy="1407381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 rot="16200000">
            <a:off x="-457727" y="4427745"/>
            <a:ext cx="27473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dirty="0" err="1">
                <a:latin typeface="Calibri"/>
                <a:ea typeface="+mj-lt"/>
                <a:cs typeface="+mj-lt"/>
              </a:rPr>
              <a:t>gradually</a:t>
            </a:r>
            <a:r>
              <a:rPr lang="pl-PL" sz="1400" dirty="0">
                <a:latin typeface="Calibri"/>
                <a:ea typeface="+mj-lt"/>
                <a:cs typeface="+mj-lt"/>
              </a:rPr>
              <a:t> from the most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similar</a:t>
            </a:r>
            <a:r>
              <a:rPr lang="pl-PL" sz="1400" dirty="0">
                <a:latin typeface="Calibri"/>
                <a:ea typeface="+mj-lt"/>
                <a:cs typeface="+mj-lt"/>
              </a:rPr>
              <a:t> (1) </a:t>
            </a:r>
          </a:p>
          <a:p>
            <a:r>
              <a:rPr lang="pl-PL" sz="1400" dirty="0">
                <a:latin typeface="Calibri"/>
                <a:ea typeface="+mj-lt"/>
                <a:cs typeface="+mj-lt"/>
              </a:rPr>
              <a:t>to the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least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similar</a:t>
            </a:r>
            <a:r>
              <a:rPr lang="pl-PL" sz="1400" dirty="0">
                <a:latin typeface="Calibri"/>
                <a:ea typeface="+mj-lt"/>
                <a:cs typeface="+mj-lt"/>
              </a:rPr>
              <a:t> (4)</a:t>
            </a:r>
            <a:endParaRPr lang="pl-PL" sz="1400" dirty="0"/>
          </a:p>
        </p:txBody>
      </p:sp>
      <p:sp>
        <p:nvSpPr>
          <p:cNvPr id="8" name="Nawias klamrowy zamykający 7"/>
          <p:cNvSpPr/>
          <p:nvPr/>
        </p:nvSpPr>
        <p:spPr>
          <a:xfrm>
            <a:off x="8367694" y="4711041"/>
            <a:ext cx="166977" cy="707667"/>
          </a:xfrm>
          <a:prstGeom prst="rightBrac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8554419" y="4480100"/>
            <a:ext cx="3520644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pl-PL" sz="1400" dirty="0" err="1">
                <a:latin typeface="Calibri"/>
                <a:ea typeface="+mj-lt"/>
                <a:cs typeface="+mj-lt"/>
              </a:rPr>
              <a:t>Will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matching</a:t>
            </a:r>
            <a:r>
              <a:rPr lang="pl-PL" sz="1400" dirty="0">
                <a:latin typeface="Calibri"/>
                <a:ea typeface="+mj-lt"/>
                <a:cs typeface="+mj-lt"/>
              </a:rPr>
              <a:t> place and/</a:t>
            </a:r>
            <a:r>
              <a:rPr lang="pl-PL" sz="1400" dirty="0" err="1">
                <a:latin typeface="Calibri"/>
                <a:ea typeface="+mj-lt"/>
                <a:cs typeface="+mj-lt"/>
              </a:rPr>
              <a:t>or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manner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</a:p>
          <a:p>
            <a:r>
              <a:rPr lang="pl-PL" sz="1400" dirty="0">
                <a:latin typeface="Calibri"/>
                <a:ea typeface="+mj-lt"/>
                <a:cs typeface="+mj-lt"/>
              </a:rPr>
              <a:t>       of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articulation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take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precedence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over</a:t>
            </a:r>
            <a:endParaRPr lang="pl-PL" sz="1400" dirty="0">
              <a:latin typeface="Calibri"/>
              <a:ea typeface="+mj-lt"/>
              <a:cs typeface="+mj-lt"/>
            </a:endParaRPr>
          </a:p>
          <a:p>
            <a:r>
              <a:rPr lang="pl-PL" sz="1400" dirty="0">
                <a:latin typeface="Calibri"/>
                <a:ea typeface="+mj-lt"/>
                <a:cs typeface="+mj-lt"/>
              </a:rPr>
              <a:t>      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matching</a:t>
            </a:r>
            <a:r>
              <a:rPr lang="pl-PL" sz="1400" dirty="0">
                <a:latin typeface="Calibri"/>
                <a:ea typeface="+mj-lt"/>
                <a:cs typeface="+mj-lt"/>
              </a:rPr>
              <a:t> retroflexion for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both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</a:p>
          <a:p>
            <a:r>
              <a:rPr lang="pl-PL" sz="1400" dirty="0">
                <a:latin typeface="Calibri"/>
                <a:ea typeface="+mj-lt"/>
                <a:cs typeface="+mj-lt"/>
              </a:rPr>
              <a:t>       L1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Polish</a:t>
            </a:r>
            <a:r>
              <a:rPr lang="pl-PL" sz="1400" dirty="0">
                <a:latin typeface="Calibri"/>
                <a:ea typeface="+mj-lt"/>
                <a:cs typeface="+mj-lt"/>
              </a:rPr>
              <a:t> and L2 English?</a:t>
            </a:r>
          </a:p>
          <a:p>
            <a:pPr marL="285750" indent="-285750">
              <a:buFontTx/>
              <a:buChar char="-"/>
            </a:pPr>
            <a:r>
              <a:rPr lang="pl-PL" sz="1400" dirty="0" err="1">
                <a:latin typeface="Calibri"/>
                <a:ea typeface="+mj-lt"/>
                <a:cs typeface="+mj-lt"/>
              </a:rPr>
              <a:t>Are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there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differences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between</a:t>
            </a:r>
            <a:r>
              <a:rPr lang="pl-PL" sz="1400" dirty="0">
                <a:latin typeface="Calibri"/>
                <a:ea typeface="+mj-lt"/>
                <a:cs typeface="+mj-lt"/>
              </a:rPr>
              <a:t> L1 and L2?</a:t>
            </a:r>
            <a:endParaRPr lang="pl-PL" sz="1400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851318"/>
              </p:ext>
            </p:extLst>
          </p:nvPr>
        </p:nvGraphicFramePr>
        <p:xfrm>
          <a:off x="1560483" y="3742146"/>
          <a:ext cx="6767589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6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344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00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415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condition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retroflexion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place and/</a:t>
                      </a:r>
                      <a:r>
                        <a:rPr lang="pl-PL" sz="1600" dirty="0" err="1"/>
                        <a:t>or</a:t>
                      </a:r>
                      <a:r>
                        <a:rPr lang="pl-PL" sz="1600" baseline="0" dirty="0"/>
                        <a:t> </a:t>
                      </a:r>
                      <a:r>
                        <a:rPr lang="pl-PL" sz="1600" baseline="0" dirty="0" err="1"/>
                        <a:t>manner</a:t>
                      </a:r>
                      <a:r>
                        <a:rPr lang="pl-PL" sz="1600" baseline="0" dirty="0"/>
                        <a:t> of </a:t>
                      </a:r>
                      <a:r>
                        <a:rPr lang="pl-PL" sz="1600" baseline="0" dirty="0" err="1"/>
                        <a:t>articulation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match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, same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P&amp;MoA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/>
                        <a:t>2/3?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non-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match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, same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P&amp;MoA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–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match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,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diff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P&amp;MoA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–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non-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match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,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diff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P&amp;MoA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–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tx1"/>
                          </a:solidFill>
                          <a:latin typeface="Calibri"/>
                          <a:ea typeface="+mj-lt"/>
                          <a:cs typeface="+mj-lt"/>
                        </a:rPr>
                        <a:t>–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37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Wykres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045514"/>
              </p:ext>
            </p:extLst>
          </p:nvPr>
        </p:nvGraphicFramePr>
        <p:xfrm>
          <a:off x="1062742" y="1045786"/>
          <a:ext cx="8318022" cy="357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244" y="118993"/>
            <a:ext cx="10623442" cy="52051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>
                <a:latin typeface="Calibri"/>
                <a:cs typeface="Calibri"/>
              </a:rPr>
              <a:t>RATED (DIS-)SIMILARITY TASK RESULTS: </a:t>
            </a:r>
            <a:r>
              <a:rPr lang="pl-PL" sz="2800" dirty="0" err="1">
                <a:latin typeface="Calibri"/>
                <a:cs typeface="Calibri"/>
              </a:rPr>
              <a:t>split</a:t>
            </a:r>
            <a:r>
              <a:rPr lang="pl-PL" sz="2800" dirty="0">
                <a:latin typeface="Calibri"/>
                <a:cs typeface="Calibri"/>
              </a:rPr>
              <a:t> by </a:t>
            </a:r>
            <a:r>
              <a:rPr lang="pl-PL" sz="2800" dirty="0" err="1">
                <a:latin typeface="Calibri"/>
                <a:cs typeface="Calibri"/>
              </a:rPr>
              <a:t>language</a:t>
            </a:r>
            <a:r>
              <a:rPr lang="pl-PL" dirty="0">
                <a:latin typeface="Calibri"/>
                <a:cs typeface="Calibri"/>
              </a:rPr>
              <a:t> 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1796142" y="2784923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PL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3771218" y="3167955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PL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5744398" y="3400287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PL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7730898" y="3571343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PL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2330903" y="2857574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EN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4307342" y="3034076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EN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6259963" y="3435661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EN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8273823" y="3432943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EN</a:t>
            </a:r>
          </a:p>
        </p:txBody>
      </p:sp>
      <p:cxnSp>
        <p:nvCxnSpPr>
          <p:cNvPr id="22" name="Łącznik prostoliniowy 21"/>
          <p:cNvCxnSpPr/>
          <p:nvPr/>
        </p:nvCxnSpPr>
        <p:spPr>
          <a:xfrm>
            <a:off x="1992086" y="2011279"/>
            <a:ext cx="2018440" cy="72991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oliniowy 23"/>
          <p:cNvCxnSpPr/>
          <p:nvPr/>
        </p:nvCxnSpPr>
        <p:spPr>
          <a:xfrm>
            <a:off x="4010526" y="2741195"/>
            <a:ext cx="2005334" cy="338247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oliniowy 25"/>
          <p:cNvCxnSpPr/>
          <p:nvPr/>
        </p:nvCxnSpPr>
        <p:spPr>
          <a:xfrm>
            <a:off x="6015860" y="3079442"/>
            <a:ext cx="2021235" cy="457845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oliniowy 28"/>
          <p:cNvCxnSpPr/>
          <p:nvPr/>
        </p:nvCxnSpPr>
        <p:spPr>
          <a:xfrm>
            <a:off x="2566737" y="2103664"/>
            <a:ext cx="2012067" cy="47711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oliniowy 29"/>
          <p:cNvCxnSpPr/>
          <p:nvPr/>
        </p:nvCxnSpPr>
        <p:spPr>
          <a:xfrm>
            <a:off x="4578804" y="2580774"/>
            <a:ext cx="1952621" cy="68981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oliniowy 31"/>
          <p:cNvCxnSpPr/>
          <p:nvPr/>
        </p:nvCxnSpPr>
        <p:spPr>
          <a:xfrm flipV="1">
            <a:off x="6531425" y="3167955"/>
            <a:ext cx="2013860" cy="1026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oliniowy 34"/>
          <p:cNvCxnSpPr/>
          <p:nvPr/>
        </p:nvCxnSpPr>
        <p:spPr>
          <a:xfrm>
            <a:off x="9848848" y="1908268"/>
            <a:ext cx="259556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oliniowy 37"/>
          <p:cNvCxnSpPr/>
          <p:nvPr/>
        </p:nvCxnSpPr>
        <p:spPr>
          <a:xfrm>
            <a:off x="9867897" y="2964171"/>
            <a:ext cx="240507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Prostokąt 39"/>
          <p:cNvSpPr/>
          <p:nvPr/>
        </p:nvSpPr>
        <p:spPr>
          <a:xfrm>
            <a:off x="10098879" y="1632698"/>
            <a:ext cx="1864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latin typeface="Calibri"/>
                <a:ea typeface="+mj-lt"/>
                <a:cs typeface="+mj-lt"/>
              </a:rPr>
              <a:t>trend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line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across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</a:p>
          <a:p>
            <a:r>
              <a:rPr lang="pl-PL" sz="1400" dirty="0" err="1">
                <a:latin typeface="Calibri"/>
                <a:ea typeface="+mj-lt"/>
                <a:cs typeface="+mj-lt"/>
              </a:rPr>
              <a:t>conditions</a:t>
            </a:r>
            <a:r>
              <a:rPr lang="pl-PL" sz="1400" dirty="0">
                <a:latin typeface="Calibri"/>
                <a:ea typeface="+mj-lt"/>
                <a:cs typeface="+mj-lt"/>
              </a:rPr>
              <a:t> for L1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Polish</a:t>
            </a:r>
            <a:endParaRPr lang="pl-PL" sz="1400" dirty="0">
              <a:latin typeface="Calibri"/>
              <a:ea typeface="+mj-lt"/>
              <a:cs typeface="+mj-lt"/>
            </a:endParaRPr>
          </a:p>
        </p:txBody>
      </p:sp>
      <p:sp>
        <p:nvSpPr>
          <p:cNvPr id="41" name="Prostokąt 40"/>
          <p:cNvSpPr/>
          <p:nvPr/>
        </p:nvSpPr>
        <p:spPr>
          <a:xfrm>
            <a:off x="10098879" y="2702889"/>
            <a:ext cx="19407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latin typeface="Calibri"/>
                <a:ea typeface="+mj-lt"/>
                <a:cs typeface="+mj-lt"/>
              </a:rPr>
              <a:t>trend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line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across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</a:p>
          <a:p>
            <a:r>
              <a:rPr lang="pl-PL" sz="1400" dirty="0" err="1">
                <a:latin typeface="Calibri"/>
                <a:ea typeface="+mj-lt"/>
                <a:cs typeface="+mj-lt"/>
              </a:rPr>
              <a:t>conditions</a:t>
            </a:r>
            <a:r>
              <a:rPr lang="pl-PL" sz="1400" dirty="0">
                <a:latin typeface="Calibri"/>
                <a:ea typeface="+mj-lt"/>
                <a:cs typeface="+mj-lt"/>
              </a:rPr>
              <a:t> for L2 English</a:t>
            </a:r>
          </a:p>
        </p:txBody>
      </p:sp>
      <p:sp>
        <p:nvSpPr>
          <p:cNvPr id="42" name="Prostokąt 41"/>
          <p:cNvSpPr/>
          <p:nvPr/>
        </p:nvSpPr>
        <p:spPr>
          <a:xfrm>
            <a:off x="904873" y="4945306"/>
            <a:ext cx="9277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/>
                <a:ea typeface="+mj-lt"/>
                <a:cs typeface="+mj-lt"/>
              </a:rPr>
              <a:t>For L2 English, </a:t>
            </a:r>
            <a:r>
              <a:rPr lang="pl-PL" dirty="0" err="1">
                <a:latin typeface="Calibri"/>
                <a:ea typeface="+mj-lt"/>
                <a:cs typeface="+mj-lt"/>
              </a:rPr>
              <a:t>matching</a:t>
            </a:r>
            <a:r>
              <a:rPr lang="pl-PL" dirty="0">
                <a:latin typeface="Calibri"/>
                <a:ea typeface="+mj-lt"/>
                <a:cs typeface="+mj-lt"/>
              </a:rPr>
              <a:t> retroflexion </a:t>
            </a:r>
            <a:r>
              <a:rPr lang="pl-PL" dirty="0" err="1">
                <a:latin typeface="Calibri"/>
                <a:ea typeface="+mj-lt"/>
                <a:cs typeface="+mj-lt"/>
              </a:rPr>
              <a:t>yielded</a:t>
            </a:r>
            <a:r>
              <a:rPr lang="pl-PL" dirty="0"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latin typeface="Calibri"/>
                <a:ea typeface="+mj-lt"/>
                <a:cs typeface="+mj-lt"/>
              </a:rPr>
              <a:t>lower</a:t>
            </a:r>
            <a:r>
              <a:rPr lang="pl-PL" dirty="0"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latin typeface="Calibri"/>
                <a:ea typeface="+mj-lt"/>
                <a:cs typeface="+mj-lt"/>
              </a:rPr>
              <a:t>similarity</a:t>
            </a:r>
            <a:r>
              <a:rPr lang="pl-PL" dirty="0"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latin typeface="Calibri"/>
                <a:ea typeface="+mj-lt"/>
                <a:cs typeface="+mj-lt"/>
              </a:rPr>
              <a:t>ratings</a:t>
            </a:r>
            <a:r>
              <a:rPr lang="pl-PL" dirty="0"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latin typeface="Calibri"/>
                <a:ea typeface="+mj-lt"/>
                <a:cs typeface="+mj-lt"/>
              </a:rPr>
              <a:t>than</a:t>
            </a:r>
            <a:r>
              <a:rPr lang="pl-PL" dirty="0">
                <a:latin typeface="Calibri"/>
                <a:ea typeface="+mj-lt"/>
                <a:cs typeface="+mj-lt"/>
              </a:rPr>
              <a:t> non-</a:t>
            </a:r>
            <a:r>
              <a:rPr lang="pl-PL" dirty="0" err="1">
                <a:latin typeface="Calibri"/>
                <a:ea typeface="+mj-lt"/>
                <a:cs typeface="+mj-lt"/>
              </a:rPr>
              <a:t>matching</a:t>
            </a:r>
            <a:r>
              <a:rPr lang="pl-PL" dirty="0">
                <a:latin typeface="Calibri"/>
                <a:ea typeface="+mj-lt"/>
                <a:cs typeface="+mj-lt"/>
              </a:rPr>
              <a:t> retroflexion </a:t>
            </a:r>
            <a:r>
              <a:rPr lang="en-US" dirty="0">
                <a:latin typeface="Calibri"/>
                <a:ea typeface="+mj-lt"/>
                <a:cs typeface="+mj-lt"/>
              </a:rPr>
              <a:t>in the case of different </a:t>
            </a:r>
            <a:r>
              <a:rPr lang="en-US" dirty="0" err="1">
                <a:latin typeface="Calibri"/>
                <a:ea typeface="+mj-lt"/>
                <a:cs typeface="+mj-lt"/>
              </a:rPr>
              <a:t>P&amp;MoA</a:t>
            </a:r>
            <a:r>
              <a:rPr lang="en-US" dirty="0">
                <a:latin typeface="Calibri"/>
                <a:ea typeface="+mj-lt"/>
                <a:cs typeface="+mj-lt"/>
              </a:rPr>
              <a:t>.</a:t>
            </a:r>
            <a:endParaRPr lang="pl-PL" dirty="0">
              <a:latin typeface="Calibri"/>
              <a:ea typeface="+mj-lt"/>
              <a:cs typeface="+mj-lt"/>
            </a:endParaRPr>
          </a:p>
        </p:txBody>
      </p:sp>
      <p:sp>
        <p:nvSpPr>
          <p:cNvPr id="43" name="Prostokąt 42"/>
          <p:cNvSpPr/>
          <p:nvPr/>
        </p:nvSpPr>
        <p:spPr>
          <a:xfrm>
            <a:off x="895348" y="5516160"/>
            <a:ext cx="9277352" cy="11695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50" err="1">
                <a:latin typeface="Calibri"/>
                <a:ea typeface="+mj-lt"/>
                <a:cs typeface="+mj-lt"/>
              </a:rPr>
              <a:t>Comparing</a:t>
            </a:r>
            <a:r>
              <a:rPr lang="pl-PL" sz="1750" dirty="0">
                <a:latin typeface="Calibri"/>
                <a:ea typeface="+mj-lt"/>
                <a:cs typeface="+mj-lt"/>
              </a:rPr>
              <a:t> </a:t>
            </a:r>
            <a:r>
              <a:rPr lang="pl-PL" sz="1750" err="1">
                <a:latin typeface="Calibri"/>
                <a:ea typeface="+mj-lt"/>
                <a:cs typeface="+mj-lt"/>
              </a:rPr>
              <a:t>matching</a:t>
            </a:r>
            <a:r>
              <a:rPr lang="pl-PL" sz="1750" dirty="0">
                <a:latin typeface="Calibri"/>
                <a:ea typeface="+mj-lt"/>
                <a:cs typeface="+mj-lt"/>
              </a:rPr>
              <a:t> </a:t>
            </a:r>
            <a:r>
              <a:rPr lang="pl-PL" sz="1750" err="1">
                <a:latin typeface="Calibri"/>
                <a:ea typeface="+mj-lt"/>
                <a:cs typeface="+mj-lt"/>
              </a:rPr>
              <a:t>retroflexion</a:t>
            </a:r>
            <a:r>
              <a:rPr lang="pl-PL" sz="1750" dirty="0">
                <a:latin typeface="Calibri"/>
                <a:ea typeface="+mj-lt"/>
                <a:cs typeface="+mj-lt"/>
              </a:rPr>
              <a:t> (</a:t>
            </a:r>
            <a:r>
              <a:rPr lang="pl-PL" sz="1750" err="1">
                <a:latin typeface="Calibri"/>
                <a:ea typeface="+mj-lt"/>
                <a:cs typeface="+mj-lt"/>
              </a:rPr>
              <a:t>match</a:t>
            </a:r>
            <a:r>
              <a:rPr lang="pl-PL" sz="1750" dirty="0">
                <a:latin typeface="Calibri"/>
                <a:ea typeface="+mj-lt"/>
                <a:cs typeface="+mj-lt"/>
              </a:rPr>
              <a:t>, same </a:t>
            </a:r>
            <a:r>
              <a:rPr lang="pl-PL" sz="1750" err="1">
                <a:latin typeface="Calibri"/>
                <a:ea typeface="+mj-lt"/>
                <a:cs typeface="+mj-lt"/>
              </a:rPr>
              <a:t>P&amp;MoA</a:t>
            </a:r>
            <a:r>
              <a:rPr lang="pl-PL" sz="1750" dirty="0">
                <a:latin typeface="Calibri"/>
                <a:ea typeface="+mj-lt"/>
                <a:cs typeface="+mj-lt"/>
              </a:rPr>
              <a:t> and </a:t>
            </a:r>
            <a:r>
              <a:rPr lang="pl-PL" sz="1750" err="1">
                <a:latin typeface="Calibri"/>
                <a:ea typeface="+mj-lt"/>
                <a:cs typeface="+mj-lt"/>
              </a:rPr>
              <a:t>match</a:t>
            </a:r>
            <a:r>
              <a:rPr lang="pl-PL" sz="1750" dirty="0">
                <a:latin typeface="Calibri"/>
                <a:ea typeface="+mj-lt"/>
                <a:cs typeface="+mj-lt"/>
              </a:rPr>
              <a:t>, </a:t>
            </a:r>
            <a:r>
              <a:rPr lang="pl-PL" sz="1750" err="1">
                <a:latin typeface="Calibri"/>
                <a:ea typeface="+mj-lt"/>
                <a:cs typeface="+mj-lt"/>
              </a:rPr>
              <a:t>diff</a:t>
            </a:r>
            <a:r>
              <a:rPr lang="pl-PL" sz="1750" dirty="0">
                <a:latin typeface="Calibri"/>
                <a:ea typeface="+mj-lt"/>
                <a:cs typeface="+mj-lt"/>
              </a:rPr>
              <a:t> </a:t>
            </a:r>
            <a:r>
              <a:rPr lang="pl-PL" sz="1750" err="1">
                <a:latin typeface="Calibri"/>
                <a:ea typeface="+mj-lt"/>
                <a:cs typeface="+mj-lt"/>
              </a:rPr>
              <a:t>P&amp;MoA</a:t>
            </a:r>
            <a:r>
              <a:rPr lang="pl-PL" sz="1750" dirty="0">
                <a:latin typeface="Calibri"/>
                <a:ea typeface="+mj-lt"/>
                <a:cs typeface="+mj-lt"/>
              </a:rPr>
              <a:t>) with non-</a:t>
            </a:r>
            <a:r>
              <a:rPr lang="pl-PL" sz="1750" err="1">
                <a:latin typeface="Calibri"/>
                <a:ea typeface="+mj-lt"/>
                <a:cs typeface="+mj-lt"/>
              </a:rPr>
              <a:t>matching</a:t>
            </a:r>
            <a:r>
              <a:rPr lang="pl-PL" sz="1750" dirty="0">
                <a:latin typeface="Calibri"/>
                <a:ea typeface="+mj-lt"/>
                <a:cs typeface="+mj-lt"/>
              </a:rPr>
              <a:t> </a:t>
            </a:r>
            <a:r>
              <a:rPr lang="pl-PL" sz="1750" err="1">
                <a:latin typeface="Calibri"/>
                <a:ea typeface="+mj-lt"/>
                <a:cs typeface="+mj-lt"/>
              </a:rPr>
              <a:t>retroflexion</a:t>
            </a:r>
            <a:r>
              <a:rPr lang="pl-PL" sz="1750" dirty="0">
                <a:latin typeface="Calibri"/>
                <a:ea typeface="+mj-lt"/>
                <a:cs typeface="+mj-lt"/>
              </a:rPr>
              <a:t> (non-</a:t>
            </a:r>
            <a:r>
              <a:rPr lang="pl-PL" sz="1750" err="1">
                <a:latin typeface="Calibri"/>
                <a:ea typeface="+mj-lt"/>
                <a:cs typeface="+mj-lt"/>
              </a:rPr>
              <a:t>match</a:t>
            </a:r>
            <a:r>
              <a:rPr lang="pl-PL" sz="1750" dirty="0">
                <a:latin typeface="Calibri"/>
                <a:ea typeface="+mj-lt"/>
                <a:cs typeface="+mj-lt"/>
              </a:rPr>
              <a:t>, same </a:t>
            </a:r>
            <a:r>
              <a:rPr lang="pl-PL" sz="1750" err="1">
                <a:latin typeface="Calibri"/>
                <a:ea typeface="+mj-lt"/>
                <a:cs typeface="+mj-lt"/>
              </a:rPr>
              <a:t>P&amp;MoA</a:t>
            </a:r>
            <a:r>
              <a:rPr lang="pl-PL" sz="1750" dirty="0">
                <a:latin typeface="Calibri"/>
                <a:ea typeface="+mj-lt"/>
                <a:cs typeface="+mj-lt"/>
              </a:rPr>
              <a:t> and non-</a:t>
            </a:r>
            <a:r>
              <a:rPr lang="pl-PL" sz="1750" err="1">
                <a:latin typeface="Calibri"/>
                <a:ea typeface="+mj-lt"/>
                <a:cs typeface="+mj-lt"/>
              </a:rPr>
              <a:t>match</a:t>
            </a:r>
            <a:r>
              <a:rPr lang="pl-PL" sz="1750" dirty="0">
                <a:latin typeface="Calibri"/>
                <a:ea typeface="+mj-lt"/>
                <a:cs typeface="+mj-lt"/>
              </a:rPr>
              <a:t>, </a:t>
            </a:r>
            <a:r>
              <a:rPr lang="pl-PL" sz="1750" err="1">
                <a:latin typeface="Calibri"/>
                <a:ea typeface="+mj-lt"/>
                <a:cs typeface="+mj-lt"/>
              </a:rPr>
              <a:t>diff</a:t>
            </a:r>
            <a:r>
              <a:rPr lang="pl-PL" sz="1750" dirty="0">
                <a:latin typeface="Calibri"/>
                <a:ea typeface="+mj-lt"/>
                <a:cs typeface="+mj-lt"/>
              </a:rPr>
              <a:t> </a:t>
            </a:r>
            <a:r>
              <a:rPr lang="pl-PL" sz="1750" err="1">
                <a:latin typeface="Calibri"/>
                <a:ea typeface="+mj-lt"/>
                <a:cs typeface="+mj-lt"/>
              </a:rPr>
              <a:t>P&amp;MoA</a:t>
            </a:r>
            <a:r>
              <a:rPr lang="pl-PL" sz="1750" dirty="0">
                <a:latin typeface="Calibri"/>
                <a:ea typeface="+mj-lt"/>
                <a:cs typeface="+mj-lt"/>
              </a:rPr>
              <a:t>), we </a:t>
            </a:r>
            <a:r>
              <a:rPr lang="pl-PL" sz="1750" err="1">
                <a:latin typeface="Calibri"/>
                <a:ea typeface="+mj-lt"/>
                <a:cs typeface="+mj-lt"/>
              </a:rPr>
              <a:t>found</a:t>
            </a:r>
            <a:r>
              <a:rPr lang="pl-PL" sz="1750" dirty="0">
                <a:latin typeface="Calibri"/>
                <a:ea typeface="+mj-lt"/>
                <a:cs typeface="+mj-lt"/>
              </a:rPr>
              <a:t> </a:t>
            </a:r>
            <a:r>
              <a:rPr lang="pl-PL" sz="1750" err="1">
                <a:latin typeface="Calibri"/>
                <a:ea typeface="+mj-lt"/>
                <a:cs typeface="+mj-lt"/>
              </a:rPr>
              <a:t>that</a:t>
            </a:r>
            <a:r>
              <a:rPr lang="pl-PL" sz="1750" dirty="0">
                <a:latin typeface="Calibri"/>
                <a:ea typeface="+mj-lt"/>
                <a:cs typeface="+mj-lt"/>
              </a:rPr>
              <a:t> </a:t>
            </a:r>
            <a:r>
              <a:rPr lang="pl-PL" sz="1750" err="1">
                <a:latin typeface="Calibri"/>
                <a:ea typeface="+mj-lt"/>
                <a:cs typeface="+mj-lt"/>
              </a:rPr>
              <a:t>matching</a:t>
            </a:r>
            <a:r>
              <a:rPr lang="pl-PL" sz="1750" dirty="0">
                <a:latin typeface="Calibri"/>
                <a:ea typeface="+mj-lt"/>
                <a:cs typeface="+mj-lt"/>
              </a:rPr>
              <a:t> </a:t>
            </a:r>
            <a:r>
              <a:rPr lang="pl-PL" sz="1750" err="1">
                <a:latin typeface="Calibri"/>
                <a:ea typeface="+mj-lt"/>
                <a:cs typeface="+mj-lt"/>
              </a:rPr>
              <a:t>retroflexion</a:t>
            </a:r>
            <a:r>
              <a:rPr lang="pl-PL" sz="1750" dirty="0">
                <a:latin typeface="Calibri"/>
                <a:ea typeface="+mj-lt"/>
                <a:cs typeface="+mj-lt"/>
              </a:rPr>
              <a:t> </a:t>
            </a:r>
            <a:r>
              <a:rPr lang="pl-PL" sz="1750" err="1">
                <a:latin typeface="Calibri"/>
                <a:ea typeface="+mj-lt"/>
                <a:cs typeface="+mj-lt"/>
              </a:rPr>
              <a:t>elicited</a:t>
            </a:r>
            <a:r>
              <a:rPr lang="pl-PL" sz="1750" dirty="0">
                <a:latin typeface="Calibri"/>
                <a:ea typeface="+mj-lt"/>
                <a:cs typeface="+mj-lt"/>
              </a:rPr>
              <a:t> </a:t>
            </a:r>
            <a:r>
              <a:rPr lang="pl-PL" sz="1750" err="1">
                <a:latin typeface="Calibri"/>
                <a:ea typeface="+mj-lt"/>
                <a:cs typeface="+mj-lt"/>
              </a:rPr>
              <a:t>higher</a:t>
            </a:r>
            <a:r>
              <a:rPr lang="pl-PL" sz="1750" dirty="0">
                <a:latin typeface="Calibri"/>
                <a:ea typeface="+mj-lt"/>
                <a:cs typeface="+mj-lt"/>
              </a:rPr>
              <a:t> </a:t>
            </a:r>
            <a:r>
              <a:rPr lang="pl-PL" sz="1750" err="1">
                <a:latin typeface="Calibri"/>
                <a:ea typeface="+mj-lt"/>
                <a:cs typeface="+mj-lt"/>
              </a:rPr>
              <a:t>perceived</a:t>
            </a:r>
            <a:r>
              <a:rPr lang="pl-PL" sz="1750" dirty="0">
                <a:latin typeface="Calibri"/>
                <a:ea typeface="+mj-lt"/>
                <a:cs typeface="+mj-lt"/>
              </a:rPr>
              <a:t> </a:t>
            </a:r>
            <a:r>
              <a:rPr lang="pl-PL" sz="1750" err="1">
                <a:latin typeface="Calibri"/>
                <a:ea typeface="+mj-lt"/>
                <a:cs typeface="+mj-lt"/>
              </a:rPr>
              <a:t>similarity</a:t>
            </a:r>
            <a:r>
              <a:rPr lang="pl-PL" sz="1750" dirty="0">
                <a:latin typeface="Calibri"/>
                <a:ea typeface="+mj-lt"/>
                <a:cs typeface="+mj-lt"/>
              </a:rPr>
              <a:t> </a:t>
            </a:r>
            <a:r>
              <a:rPr lang="pl-PL" sz="1750" err="1">
                <a:latin typeface="Calibri"/>
                <a:ea typeface="+mj-lt"/>
                <a:cs typeface="+mj-lt"/>
              </a:rPr>
              <a:t>values</a:t>
            </a:r>
            <a:r>
              <a:rPr lang="pl-PL" sz="1750" dirty="0">
                <a:latin typeface="Calibri"/>
                <a:ea typeface="+mj-lt"/>
                <a:cs typeface="+mj-lt"/>
              </a:rPr>
              <a:t> for L1 </a:t>
            </a:r>
            <a:r>
              <a:rPr lang="pl-PL" sz="1750" err="1">
                <a:latin typeface="Calibri"/>
                <a:ea typeface="+mj-lt"/>
                <a:cs typeface="+mj-lt"/>
              </a:rPr>
              <a:t>than</a:t>
            </a:r>
            <a:r>
              <a:rPr lang="pl-PL" sz="1750" dirty="0">
                <a:latin typeface="Calibri"/>
                <a:ea typeface="+mj-lt"/>
                <a:cs typeface="+mj-lt"/>
              </a:rPr>
              <a:t> for L2, </a:t>
            </a:r>
            <a:r>
              <a:rPr lang="pl-PL" sz="1750" err="1">
                <a:latin typeface="Calibri"/>
                <a:ea typeface="+mj-lt"/>
                <a:cs typeface="+mj-lt"/>
              </a:rPr>
              <a:t>whereas</a:t>
            </a:r>
            <a:r>
              <a:rPr lang="pl-PL" sz="1750" dirty="0">
                <a:latin typeface="Calibri"/>
                <a:ea typeface="+mj-lt"/>
                <a:cs typeface="+mj-lt"/>
              </a:rPr>
              <a:t> non-</a:t>
            </a:r>
            <a:r>
              <a:rPr lang="pl-PL" sz="1750" err="1">
                <a:latin typeface="Calibri"/>
                <a:ea typeface="+mj-lt"/>
                <a:cs typeface="+mj-lt"/>
              </a:rPr>
              <a:t>matching</a:t>
            </a:r>
            <a:r>
              <a:rPr lang="pl-PL" sz="1750" dirty="0">
                <a:latin typeface="Calibri"/>
                <a:ea typeface="+mj-lt"/>
                <a:cs typeface="+mj-lt"/>
              </a:rPr>
              <a:t> </a:t>
            </a:r>
            <a:r>
              <a:rPr lang="pl-PL" sz="1750" err="1">
                <a:latin typeface="Calibri"/>
                <a:ea typeface="+mj-lt"/>
                <a:cs typeface="+mj-lt"/>
              </a:rPr>
              <a:t>retroflexion</a:t>
            </a:r>
            <a:r>
              <a:rPr lang="pl-PL" sz="1750" dirty="0">
                <a:latin typeface="Calibri"/>
                <a:ea typeface="+mj-lt"/>
                <a:cs typeface="+mj-lt"/>
              </a:rPr>
              <a:t> </a:t>
            </a:r>
            <a:r>
              <a:rPr lang="pl-PL" sz="1750" err="1">
                <a:latin typeface="Calibri"/>
                <a:ea typeface="+mj-lt"/>
                <a:cs typeface="+mj-lt"/>
              </a:rPr>
              <a:t>elicited</a:t>
            </a:r>
            <a:r>
              <a:rPr lang="pl-PL" sz="1750" dirty="0">
                <a:latin typeface="Calibri"/>
                <a:ea typeface="+mj-lt"/>
                <a:cs typeface="+mj-lt"/>
              </a:rPr>
              <a:t> </a:t>
            </a:r>
            <a:r>
              <a:rPr lang="pl-PL" sz="1750" err="1">
                <a:latin typeface="Calibri"/>
                <a:ea typeface="+mj-lt"/>
                <a:cs typeface="+mj-lt"/>
              </a:rPr>
              <a:t>higher</a:t>
            </a:r>
            <a:r>
              <a:rPr lang="pl-PL" sz="1750" dirty="0">
                <a:latin typeface="Calibri"/>
                <a:ea typeface="+mj-lt"/>
                <a:cs typeface="+mj-lt"/>
              </a:rPr>
              <a:t> </a:t>
            </a:r>
            <a:r>
              <a:rPr lang="pl-PL" sz="1750" err="1">
                <a:latin typeface="Calibri"/>
                <a:ea typeface="+mj-lt"/>
                <a:cs typeface="+mj-lt"/>
              </a:rPr>
              <a:t>perceived</a:t>
            </a:r>
            <a:r>
              <a:rPr lang="pl-PL" sz="1750" dirty="0">
                <a:latin typeface="Calibri"/>
                <a:ea typeface="+mj-lt"/>
                <a:cs typeface="+mj-lt"/>
              </a:rPr>
              <a:t> </a:t>
            </a:r>
            <a:r>
              <a:rPr lang="pl-PL" sz="1750" err="1">
                <a:latin typeface="Calibri"/>
                <a:ea typeface="+mj-lt"/>
                <a:cs typeface="+mj-lt"/>
              </a:rPr>
              <a:t>similarity</a:t>
            </a:r>
            <a:r>
              <a:rPr lang="pl-PL" sz="1750" dirty="0">
                <a:latin typeface="Calibri"/>
                <a:ea typeface="+mj-lt"/>
                <a:cs typeface="+mj-lt"/>
              </a:rPr>
              <a:t> </a:t>
            </a:r>
            <a:r>
              <a:rPr lang="pl-PL" sz="1750" err="1">
                <a:latin typeface="Calibri"/>
                <a:ea typeface="+mj-lt"/>
                <a:cs typeface="+mj-lt"/>
              </a:rPr>
              <a:t>values</a:t>
            </a:r>
            <a:r>
              <a:rPr lang="pl-PL" sz="1750" dirty="0">
                <a:latin typeface="Calibri"/>
                <a:ea typeface="+mj-lt"/>
                <a:cs typeface="+mj-lt"/>
              </a:rPr>
              <a:t> for L2 </a:t>
            </a:r>
            <a:r>
              <a:rPr lang="pl-PL" sz="1750" err="1">
                <a:latin typeface="Calibri"/>
                <a:ea typeface="+mj-lt"/>
                <a:cs typeface="+mj-lt"/>
              </a:rPr>
              <a:t>than</a:t>
            </a:r>
            <a:r>
              <a:rPr lang="pl-PL" sz="1750" dirty="0">
                <a:latin typeface="Calibri"/>
                <a:ea typeface="+mj-lt"/>
                <a:cs typeface="+mj-lt"/>
              </a:rPr>
              <a:t> for L1 .</a:t>
            </a:r>
          </a:p>
        </p:txBody>
      </p:sp>
      <p:graphicFrame>
        <p:nvGraphicFramePr>
          <p:cNvPr id="44" name="Tabel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296212"/>
              </p:ext>
            </p:extLst>
          </p:nvPr>
        </p:nvGraphicFramePr>
        <p:xfrm>
          <a:off x="9811844" y="4021446"/>
          <a:ext cx="215027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3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100" dirty="0" err="1"/>
                        <a:t>condition</a:t>
                      </a:r>
                      <a:endParaRPr lang="pl-PL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PL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/>
                        <a:t>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err="1">
                          <a:latin typeface="Calibri"/>
                          <a:ea typeface="+mj-lt"/>
                          <a:cs typeface="+mj-lt"/>
                        </a:rPr>
                        <a:t>match</a:t>
                      </a:r>
                      <a:r>
                        <a:rPr lang="pl-PL" sz="900" dirty="0">
                          <a:latin typeface="Calibri"/>
                          <a:ea typeface="+mj-lt"/>
                          <a:cs typeface="+mj-lt"/>
                        </a:rPr>
                        <a:t>, same </a:t>
                      </a:r>
                      <a:r>
                        <a:rPr lang="pl-PL" sz="900" dirty="0" err="1">
                          <a:latin typeface="Calibri"/>
                          <a:ea typeface="+mj-lt"/>
                          <a:cs typeface="+mj-lt"/>
                        </a:rPr>
                        <a:t>P&amp;MoA</a:t>
                      </a:r>
                      <a:endParaRPr lang="pl-PL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900" dirty="0">
                          <a:latin typeface="Calibri"/>
                          <a:ea typeface="+mj-lt"/>
                          <a:cs typeface="+mj-lt"/>
                        </a:rPr>
                        <a:t>non-</a:t>
                      </a:r>
                      <a:r>
                        <a:rPr lang="pl-PL" sz="900" dirty="0" err="1">
                          <a:latin typeface="Calibri"/>
                          <a:ea typeface="+mj-lt"/>
                          <a:cs typeface="+mj-lt"/>
                        </a:rPr>
                        <a:t>match</a:t>
                      </a:r>
                      <a:r>
                        <a:rPr lang="pl-PL" sz="900" dirty="0">
                          <a:latin typeface="Calibri"/>
                          <a:ea typeface="+mj-lt"/>
                          <a:cs typeface="+mj-lt"/>
                        </a:rPr>
                        <a:t>, same </a:t>
                      </a:r>
                      <a:r>
                        <a:rPr lang="pl-PL" sz="900" dirty="0" err="1">
                          <a:latin typeface="Calibri"/>
                          <a:ea typeface="+mj-lt"/>
                          <a:cs typeface="+mj-lt"/>
                        </a:rPr>
                        <a:t>P&amp;MoA</a:t>
                      </a:r>
                      <a:endParaRPr lang="pl-PL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900" dirty="0" err="1">
                          <a:latin typeface="Calibri"/>
                          <a:ea typeface="+mj-lt"/>
                          <a:cs typeface="+mj-lt"/>
                        </a:rPr>
                        <a:t>match</a:t>
                      </a:r>
                      <a:r>
                        <a:rPr lang="pl-PL" sz="900" dirty="0">
                          <a:latin typeface="Calibri"/>
                          <a:ea typeface="+mj-lt"/>
                          <a:cs typeface="+mj-lt"/>
                        </a:rPr>
                        <a:t>, </a:t>
                      </a:r>
                      <a:r>
                        <a:rPr lang="pl-PL" sz="900" dirty="0" err="1">
                          <a:latin typeface="Calibri"/>
                          <a:ea typeface="+mj-lt"/>
                          <a:cs typeface="+mj-lt"/>
                        </a:rPr>
                        <a:t>diff</a:t>
                      </a:r>
                      <a:r>
                        <a:rPr lang="pl-PL" sz="900" dirty="0">
                          <a:latin typeface="Calibri"/>
                          <a:ea typeface="+mj-lt"/>
                          <a:cs typeface="+mj-lt"/>
                        </a:rPr>
                        <a:t> </a:t>
                      </a:r>
                      <a:r>
                        <a:rPr lang="pl-PL" sz="900" dirty="0" err="1">
                          <a:latin typeface="Calibri"/>
                          <a:ea typeface="+mj-lt"/>
                          <a:cs typeface="+mj-lt"/>
                        </a:rPr>
                        <a:t>P&amp;MoA</a:t>
                      </a:r>
                      <a:endParaRPr lang="pl-PL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900" dirty="0">
                          <a:latin typeface="Calibri"/>
                          <a:ea typeface="+mj-lt"/>
                          <a:cs typeface="+mj-lt"/>
                        </a:rPr>
                        <a:t>non-</a:t>
                      </a:r>
                      <a:r>
                        <a:rPr lang="pl-PL" sz="900" dirty="0" err="1">
                          <a:latin typeface="Calibri"/>
                          <a:ea typeface="+mj-lt"/>
                          <a:cs typeface="+mj-lt"/>
                        </a:rPr>
                        <a:t>match</a:t>
                      </a:r>
                      <a:r>
                        <a:rPr lang="pl-PL" sz="900" dirty="0">
                          <a:latin typeface="Calibri"/>
                          <a:ea typeface="+mj-lt"/>
                          <a:cs typeface="+mj-lt"/>
                        </a:rPr>
                        <a:t>,_</a:t>
                      </a:r>
                      <a:r>
                        <a:rPr lang="pl-PL" sz="900" dirty="0" err="1">
                          <a:latin typeface="Calibri"/>
                          <a:ea typeface="+mj-lt"/>
                          <a:cs typeface="+mj-lt"/>
                        </a:rPr>
                        <a:t>diff</a:t>
                      </a:r>
                      <a:r>
                        <a:rPr lang="pl-PL" sz="900" dirty="0">
                          <a:latin typeface="Calibri"/>
                          <a:ea typeface="+mj-lt"/>
                          <a:cs typeface="+mj-lt"/>
                        </a:rPr>
                        <a:t> </a:t>
                      </a:r>
                      <a:r>
                        <a:rPr lang="pl-PL" sz="900" dirty="0" err="1">
                          <a:latin typeface="Calibri"/>
                          <a:ea typeface="+mj-lt"/>
                          <a:cs typeface="+mj-lt"/>
                        </a:rPr>
                        <a:t>P&amp;MoA</a:t>
                      </a:r>
                      <a:endParaRPr lang="pl-PL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" name="Prostokąt 44"/>
          <p:cNvSpPr/>
          <p:nvPr/>
        </p:nvSpPr>
        <p:spPr>
          <a:xfrm>
            <a:off x="9770111" y="3680183"/>
            <a:ext cx="15360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dirty="0" err="1">
                <a:latin typeface="Calibri"/>
                <a:ea typeface="+mj-lt"/>
                <a:cs typeface="+mj-lt"/>
              </a:rPr>
              <a:t>Reaction</a:t>
            </a:r>
            <a:r>
              <a:rPr lang="pl-PL" sz="1400" dirty="0">
                <a:latin typeface="Calibri"/>
                <a:ea typeface="+mj-lt"/>
                <a:cs typeface="+mj-lt"/>
              </a:rPr>
              <a:t> </a:t>
            </a:r>
            <a:r>
              <a:rPr lang="pl-PL" sz="1400" dirty="0" err="1">
                <a:latin typeface="Calibri"/>
                <a:ea typeface="+mj-lt"/>
                <a:cs typeface="+mj-lt"/>
              </a:rPr>
              <a:t>times</a:t>
            </a:r>
            <a:r>
              <a:rPr lang="pl-PL" sz="1400" dirty="0">
                <a:latin typeface="Calibri"/>
                <a:ea typeface="+mj-lt"/>
                <a:cs typeface="+mj-lt"/>
              </a:rPr>
              <a:t> [s]:</a:t>
            </a:r>
            <a:endParaRPr lang="pl-PL" sz="1400" dirty="0"/>
          </a:p>
        </p:txBody>
      </p:sp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9E26D228-E7F9-0349-B548-3F80DF2E4104}"/>
              </a:ext>
            </a:extLst>
          </p:cNvPr>
          <p:cNvSpPr/>
          <p:nvPr/>
        </p:nvSpPr>
        <p:spPr>
          <a:xfrm>
            <a:off x="1472466" y="4029932"/>
            <a:ext cx="1697823" cy="2650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>
                <a:solidFill>
                  <a:schemeClr val="tx1"/>
                </a:solidFill>
              </a:rPr>
              <a:t>match</a:t>
            </a:r>
            <a:r>
              <a:rPr lang="pl-PL" sz="1200" dirty="0">
                <a:solidFill>
                  <a:schemeClr val="tx1"/>
                </a:solidFill>
              </a:rPr>
              <a:t>, same </a:t>
            </a:r>
            <a:r>
              <a:rPr lang="pl-PL" sz="1200" dirty="0" err="1">
                <a:solidFill>
                  <a:schemeClr val="tx1"/>
                </a:solidFill>
              </a:rPr>
              <a:t>P&amp;MoA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68220923-FAFC-950C-C34E-6C4E07A53688}"/>
              </a:ext>
            </a:extLst>
          </p:cNvPr>
          <p:cNvSpPr/>
          <p:nvPr/>
        </p:nvSpPr>
        <p:spPr>
          <a:xfrm>
            <a:off x="5438411" y="4023983"/>
            <a:ext cx="1697823" cy="2650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>
                <a:solidFill>
                  <a:schemeClr val="tx1"/>
                </a:solidFill>
              </a:rPr>
              <a:t>match</a:t>
            </a:r>
            <a:r>
              <a:rPr lang="pl-PL" sz="1200" dirty="0">
                <a:solidFill>
                  <a:schemeClr val="tx1"/>
                </a:solidFill>
              </a:rPr>
              <a:t>, </a:t>
            </a:r>
            <a:r>
              <a:rPr lang="pl-PL" sz="1200" dirty="0" err="1">
                <a:solidFill>
                  <a:schemeClr val="tx1"/>
                </a:solidFill>
              </a:rPr>
              <a:t>diff</a:t>
            </a:r>
            <a:r>
              <a:rPr lang="pl-PL" sz="1200" dirty="0">
                <a:solidFill>
                  <a:schemeClr val="tx1"/>
                </a:solidFill>
              </a:rPr>
              <a:t> </a:t>
            </a:r>
            <a:r>
              <a:rPr lang="pl-PL" sz="1200" dirty="0" err="1">
                <a:solidFill>
                  <a:schemeClr val="tx1"/>
                </a:solidFill>
              </a:rPr>
              <a:t>P&amp;MoA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D877907F-5E2D-1362-ADD7-E2A26E584ACA}"/>
              </a:ext>
            </a:extLst>
          </p:cNvPr>
          <p:cNvSpPr/>
          <p:nvPr/>
        </p:nvSpPr>
        <p:spPr>
          <a:xfrm>
            <a:off x="7424911" y="4033797"/>
            <a:ext cx="1697823" cy="2650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non-</a:t>
            </a:r>
            <a:r>
              <a:rPr lang="pl-PL" sz="1200" dirty="0" err="1">
                <a:solidFill>
                  <a:schemeClr val="tx1"/>
                </a:solidFill>
              </a:rPr>
              <a:t>match</a:t>
            </a:r>
            <a:r>
              <a:rPr lang="pl-PL" sz="1200" dirty="0">
                <a:solidFill>
                  <a:schemeClr val="tx1"/>
                </a:solidFill>
              </a:rPr>
              <a:t>, </a:t>
            </a:r>
            <a:r>
              <a:rPr lang="pl-PL" sz="1200" dirty="0" err="1">
                <a:solidFill>
                  <a:schemeClr val="tx1"/>
                </a:solidFill>
              </a:rPr>
              <a:t>diff</a:t>
            </a:r>
            <a:r>
              <a:rPr lang="pl-PL" sz="1200" dirty="0">
                <a:solidFill>
                  <a:schemeClr val="tx1"/>
                </a:solidFill>
              </a:rPr>
              <a:t> </a:t>
            </a:r>
            <a:r>
              <a:rPr lang="pl-PL" sz="1200" dirty="0" err="1">
                <a:solidFill>
                  <a:schemeClr val="tx1"/>
                </a:solidFill>
              </a:rPr>
              <a:t>P&amp;MoA</a:t>
            </a:r>
            <a:endParaRPr lang="pl-PL" sz="1200" dirty="0">
              <a:solidFill>
                <a:schemeClr val="tx1"/>
              </a:solidFill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="" xmlns:a16="http://schemas.microsoft.com/office/drawing/2014/main" id="{D4957A0E-2572-A080-D905-A9EBDEBBBD4D}"/>
              </a:ext>
            </a:extLst>
          </p:cNvPr>
          <p:cNvSpPr/>
          <p:nvPr/>
        </p:nvSpPr>
        <p:spPr>
          <a:xfrm>
            <a:off x="3382237" y="4033797"/>
            <a:ext cx="1832835" cy="265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non-</a:t>
            </a:r>
            <a:r>
              <a:rPr lang="pl-PL" sz="12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match</a:t>
            </a:r>
            <a:r>
              <a:rPr lang="pl-PL" sz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, same </a:t>
            </a:r>
            <a:r>
              <a:rPr lang="pl-PL" sz="12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P&amp;MoA</a:t>
            </a:r>
            <a:endParaRPr lang="pl-PL" sz="12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1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D1F7BCE-FD52-FDAA-A5C5-62A0CBBF5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761280"/>
            <a:ext cx="9486900" cy="810884"/>
          </a:xfrm>
        </p:spPr>
        <p:txBody>
          <a:bodyPr>
            <a:normAutofit/>
          </a:bodyPr>
          <a:lstStyle/>
          <a:p>
            <a:pPr algn="ctr"/>
            <a:r>
              <a:rPr lang="pl-PL" sz="4400" err="1">
                <a:latin typeface="Calibri"/>
                <a:cs typeface="Calibri"/>
              </a:rPr>
              <a:t>Outline</a:t>
            </a:r>
            <a:endParaRPr lang="pl-PL" sz="4400" dirty="0">
              <a:latin typeface="Calibri"/>
              <a:cs typeface="Calibri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60257C0-4B68-36AD-23C5-CBDCDE87A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Theoretical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background</a:t>
            </a:r>
            <a:endParaRPr lang="pl-PL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Objectives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of the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study</a:t>
            </a:r>
            <a:endParaRPr lang="pl-PL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Rated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dissimilarity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task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Discrimination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task</a:t>
            </a:r>
            <a:endParaRPr lang="pl-PL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pl-PL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6366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651980"/>
            <a:ext cx="9486900" cy="57217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>
                <a:latin typeface="Calibri"/>
                <a:cs typeface="Calibri"/>
              </a:rPr>
              <a:t>RATED (DIS-)SIMILARITY </a:t>
            </a:r>
            <a:r>
              <a:rPr lang="pl-PL" sz="2800" dirty="0" err="1">
                <a:latin typeface="Calibri"/>
                <a:cs typeface="Calibri"/>
              </a:rPr>
              <a:t>task</a:t>
            </a:r>
            <a:r>
              <a:rPr lang="pl-PL" sz="2800" dirty="0">
                <a:latin typeface="Calibri"/>
                <a:cs typeface="Calibri"/>
              </a:rPr>
              <a:t>: Focus on </a:t>
            </a:r>
            <a:r>
              <a:rPr lang="pl-PL" sz="2800" dirty="0" err="1">
                <a:latin typeface="Calibri"/>
                <a:cs typeface="Calibri"/>
              </a:rPr>
              <a:t>norwegian</a:t>
            </a:r>
            <a:r>
              <a:rPr lang="pl-PL" sz="2800" dirty="0">
                <a:latin typeface="Calibri"/>
                <a:cs typeface="Calibri"/>
              </a:rPr>
              <a:t> stop </a:t>
            </a:r>
            <a:r>
              <a:rPr lang="pl-PL" sz="2800" dirty="0" err="1">
                <a:latin typeface="Calibri"/>
                <a:cs typeface="Calibri"/>
              </a:rPr>
              <a:t>retroflexes</a:t>
            </a:r>
            <a:r>
              <a:rPr lang="pl-PL" dirty="0">
                <a:latin typeface="Calibri"/>
                <a:cs typeface="Calibri"/>
              </a:rPr>
              <a:t>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12F9CC-6BB7-6CBA-EC98-5DABFA78A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518" y="1822000"/>
            <a:ext cx="10184337" cy="35106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 cross-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linguistic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comparison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between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/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ʈ/-/t/ and /ɖ/-/d/,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taking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four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conditions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together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pl-PL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We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hypothesize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that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there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should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be no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statistically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significant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differences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between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the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similarity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ratings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for NO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/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ʈ/-/t/ and /ɖ/-/d/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compared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L1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Polish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and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when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compared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to L2 English.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We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assume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,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though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,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that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there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will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be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differences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between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similarity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ratings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for NO 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/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ʈ/-/t/ and /ɖ/-/d/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compared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to L1 and L2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sounds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.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algn="ctr">
              <a:buNone/>
            </a:pPr>
            <a:endParaRPr lang="pl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 algn="ctr">
              <a:buNone/>
            </a:pPr>
            <a:endParaRPr lang="pl" sz="1600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marL="0" indent="0" algn="ctr">
              <a:buNone/>
            </a:pPr>
            <a:endParaRPr lang="pl" sz="1600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algn="ctr"/>
            <a:endParaRPr lang="pl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3781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391021"/>
            <a:ext cx="9486900" cy="57217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>
                <a:latin typeface="Calibri"/>
                <a:cs typeface="Calibri"/>
              </a:rPr>
              <a:t>RATED (DIS-)SIMILARITY </a:t>
            </a:r>
            <a:r>
              <a:rPr lang="pl-PL" sz="2800" dirty="0" err="1">
                <a:latin typeface="Calibri"/>
                <a:cs typeface="Calibri"/>
              </a:rPr>
              <a:t>task</a:t>
            </a:r>
            <a:r>
              <a:rPr lang="pl-PL" sz="2800" dirty="0">
                <a:latin typeface="Calibri"/>
                <a:cs typeface="Calibri"/>
              </a:rPr>
              <a:t>: </a:t>
            </a:r>
            <a:r>
              <a:rPr lang="pl-PL" sz="2800" dirty="0" err="1">
                <a:latin typeface="Calibri"/>
                <a:cs typeface="Calibri"/>
              </a:rPr>
              <a:t>results</a:t>
            </a:r>
            <a:r>
              <a:rPr lang="pl-PL" sz="2800" dirty="0">
                <a:latin typeface="Calibri"/>
                <a:cs typeface="Calibri"/>
              </a:rPr>
              <a:t> for </a:t>
            </a:r>
            <a:r>
              <a:rPr lang="pl-PL" sz="2800" dirty="0" err="1">
                <a:latin typeface="Calibri"/>
                <a:cs typeface="Calibri"/>
              </a:rPr>
              <a:t>norwegian</a:t>
            </a:r>
            <a:r>
              <a:rPr lang="pl-PL" sz="2800" dirty="0">
                <a:latin typeface="Calibri"/>
                <a:cs typeface="Calibri"/>
              </a:rPr>
              <a:t> stop </a:t>
            </a:r>
            <a:r>
              <a:rPr lang="pl-PL" sz="2800" dirty="0" err="1">
                <a:latin typeface="Calibri"/>
                <a:cs typeface="Calibri"/>
              </a:rPr>
              <a:t>retroflexes</a:t>
            </a:r>
            <a:r>
              <a:rPr lang="pl-PL" sz="2800" dirty="0">
                <a:latin typeface="Calibri"/>
                <a:cs typeface="Calibri"/>
              </a:rPr>
              <a:t> </a:t>
            </a:r>
            <a:r>
              <a:rPr lang="pl-PL" dirty="0">
                <a:latin typeface="Calibri"/>
                <a:cs typeface="Calibri"/>
              </a:rPr>
              <a:t> </a:t>
            </a:r>
          </a:p>
        </p:txBody>
      </p:sp>
      <p:sp>
        <p:nvSpPr>
          <p:cNvPr id="7" name="Prostokąt 6"/>
          <p:cNvSpPr/>
          <p:nvPr/>
        </p:nvSpPr>
        <p:spPr>
          <a:xfrm>
            <a:off x="2827098" y="4238625"/>
            <a:ext cx="1058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latin typeface="Calibri"/>
                <a:ea typeface="+mj-lt"/>
                <a:cs typeface="+mj-lt"/>
              </a:rPr>
              <a:t>L1 </a:t>
            </a:r>
            <a:r>
              <a:rPr lang="pl-PL" dirty="0" err="1">
                <a:latin typeface="Calibri"/>
                <a:ea typeface="+mj-lt"/>
                <a:cs typeface="+mj-lt"/>
              </a:rPr>
              <a:t>Polish</a:t>
            </a:r>
            <a:r>
              <a:rPr lang="pl-PL" dirty="0">
                <a:latin typeface="Calibri"/>
                <a:ea typeface="+mj-lt"/>
                <a:cs typeface="+mj-lt"/>
              </a:rPr>
              <a:t> 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8190893" y="4257675"/>
            <a:ext cx="1112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latin typeface="Calibri"/>
                <a:ea typeface="+mj-lt"/>
                <a:cs typeface="+mj-lt"/>
              </a:rPr>
              <a:t>L2 English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916186" y="4832001"/>
            <a:ext cx="108186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perceived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similarity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/ɖ/-/d/ and the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counterparts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was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slightly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/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ʈ/-/t/ and the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counterparts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,  in the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case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comparisons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and English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sounds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916186" y="5473183"/>
            <a:ext cx="98756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Ratings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for /ɖ/-/d/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ratings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dirty="0"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/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ʈ/-/t/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compared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counterparts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languages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(0.25 point);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yet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overall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similarity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ratings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for L1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for L2 English (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approx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 0.4 point).</a:t>
            </a:r>
            <a:endParaRPr lang="pl-PL" dirty="0"/>
          </a:p>
        </p:txBody>
      </p:sp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576053"/>
              </p:ext>
            </p:extLst>
          </p:nvPr>
        </p:nvGraphicFramePr>
        <p:xfrm>
          <a:off x="1233487" y="1213365"/>
          <a:ext cx="4743451" cy="3190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278971"/>
              </p:ext>
            </p:extLst>
          </p:nvPr>
        </p:nvGraphicFramePr>
        <p:xfrm>
          <a:off x="6167437" y="1203840"/>
          <a:ext cx="4943475" cy="3219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5207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623496"/>
            <a:ext cx="9486900" cy="57217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>
                <a:latin typeface="Calibri"/>
                <a:cs typeface="Calibri"/>
              </a:rPr>
              <a:t>RATED (DIS-)SIMILARITY </a:t>
            </a:r>
            <a:r>
              <a:rPr lang="pl-PL" sz="2800" dirty="0" err="1">
                <a:latin typeface="Calibri"/>
                <a:cs typeface="Calibri"/>
              </a:rPr>
              <a:t>task</a:t>
            </a:r>
            <a:r>
              <a:rPr lang="pl-PL" sz="2800" dirty="0">
                <a:latin typeface="Calibri"/>
                <a:cs typeface="Calibri"/>
              </a:rPr>
              <a:t>: </a:t>
            </a:r>
            <a:r>
              <a:rPr lang="pl-PL" sz="2800" dirty="0" err="1">
                <a:latin typeface="Calibri"/>
                <a:cs typeface="Calibri"/>
              </a:rPr>
              <a:t>stops</a:t>
            </a:r>
            <a:r>
              <a:rPr lang="pl-PL" sz="2800" dirty="0">
                <a:latin typeface="Calibri"/>
                <a:cs typeface="Calibri"/>
              </a:rPr>
              <a:t> vs. </a:t>
            </a:r>
            <a:r>
              <a:rPr lang="pl-PL" sz="2800" dirty="0" err="1">
                <a:latin typeface="Calibri"/>
                <a:cs typeface="Calibri"/>
              </a:rPr>
              <a:t>sonorants</a:t>
            </a:r>
            <a:r>
              <a:rPr lang="pl-PL" sz="2800" dirty="0">
                <a:latin typeface="Calibri"/>
                <a:cs typeface="Calibri"/>
              </a:rPr>
              <a:t> </a:t>
            </a:r>
            <a:r>
              <a:rPr lang="pl-PL" dirty="0">
                <a:latin typeface="Calibri"/>
                <a:cs typeface="Calibri"/>
              </a:rPr>
              <a:t>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12F9CC-6BB7-6CBA-EC98-5DABFA78A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256" y="1982007"/>
            <a:ext cx="10489457" cy="36679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Are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there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differences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in (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dis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-)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similarity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ratings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for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stops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(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/ʈ/-/t/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, 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/ɖ/-/d/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) and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sonorants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(/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ɭ/-/l/, /ɳ/-/n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/)? 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We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hypothesize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that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sonorants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(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/ɭ/-/l/, /ɳ/-/n/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)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will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exhibit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different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patterns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than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stops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(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/ʈ/-/t/, /ɖ/-/d/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)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across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conditions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due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to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their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different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phonological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nature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3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We </a:t>
            </a:r>
            <a:r>
              <a:rPr lang="pl-PL" sz="23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compared</a:t>
            </a:r>
            <a:r>
              <a:rPr lang="pl-PL" sz="23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a </a:t>
            </a:r>
            <a:r>
              <a:rPr lang="pl-PL" sz="23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balanced</a:t>
            </a:r>
            <a:r>
              <a:rPr lang="pl-PL" sz="23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sz="23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pair</a:t>
            </a:r>
            <a:r>
              <a:rPr lang="pl-PL" sz="23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sz="23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across</a:t>
            </a:r>
            <a:r>
              <a:rPr lang="pl-PL" sz="23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sz="23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conditions</a:t>
            </a:r>
            <a:r>
              <a:rPr lang="pl-PL" sz="23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for </a:t>
            </a:r>
            <a:r>
              <a:rPr lang="pl-PL" sz="2300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/ʈ/-/t/, /ɖ/-/d/</a:t>
            </a:r>
            <a:r>
              <a:rPr lang="pl-PL" sz="23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 vs. </a:t>
            </a:r>
            <a:r>
              <a:rPr lang="pl-PL" sz="2300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/ɭ/-/l/, /ɳ/-/n/</a:t>
            </a:r>
            <a:r>
              <a:rPr lang="pl-PL" sz="23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 in L1 </a:t>
            </a:r>
            <a:r>
              <a:rPr lang="pl-PL" sz="2300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Polish</a:t>
            </a:r>
            <a:r>
              <a:rPr lang="pl-PL" sz="23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and L2 English.</a:t>
            </a:r>
          </a:p>
          <a:p>
            <a:pPr algn="ctr">
              <a:buNone/>
            </a:pPr>
            <a:endParaRPr lang="pl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 algn="ctr">
              <a:buNone/>
            </a:pPr>
            <a:endParaRPr lang="pl" sz="1600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 algn="ctr">
              <a:buNone/>
            </a:pPr>
            <a:endParaRPr lang="pl" sz="1600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algn="ctr"/>
            <a:endParaRPr lang="pl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5937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391021"/>
            <a:ext cx="9486900" cy="57217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>
                <a:latin typeface="Calibri"/>
                <a:cs typeface="Calibri"/>
              </a:rPr>
              <a:t>RATED (DIS-)SIMILARITY </a:t>
            </a:r>
            <a:r>
              <a:rPr lang="pl-PL" sz="2800" dirty="0" err="1">
                <a:latin typeface="Calibri"/>
                <a:cs typeface="Calibri"/>
              </a:rPr>
              <a:t>task</a:t>
            </a:r>
            <a:r>
              <a:rPr lang="pl-PL" sz="2800" dirty="0">
                <a:latin typeface="Calibri"/>
                <a:cs typeface="Calibri"/>
              </a:rPr>
              <a:t>: </a:t>
            </a:r>
            <a:r>
              <a:rPr lang="pl-PL" sz="2800" dirty="0" err="1">
                <a:latin typeface="Calibri"/>
                <a:cs typeface="Calibri"/>
              </a:rPr>
              <a:t>stops</a:t>
            </a:r>
            <a:r>
              <a:rPr lang="pl-PL" sz="2800" dirty="0">
                <a:latin typeface="Calibri"/>
                <a:cs typeface="Calibri"/>
              </a:rPr>
              <a:t> vs. </a:t>
            </a:r>
            <a:r>
              <a:rPr lang="pl-PL" sz="2800" dirty="0" err="1">
                <a:latin typeface="Calibri"/>
                <a:cs typeface="Calibri"/>
              </a:rPr>
              <a:t>sonorants</a:t>
            </a:r>
            <a:r>
              <a:rPr lang="pl-PL" dirty="0">
                <a:latin typeface="Calibri"/>
                <a:cs typeface="Calibri"/>
              </a:rPr>
              <a:t> </a:t>
            </a: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176972"/>
              </p:ext>
            </p:extLst>
          </p:nvPr>
        </p:nvGraphicFramePr>
        <p:xfrm>
          <a:off x="1076324" y="1293572"/>
          <a:ext cx="9839325" cy="4364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5957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642668"/>
            <a:ext cx="9486900" cy="72461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Calibri"/>
                <a:cs typeface="Calibri"/>
              </a:rPr>
              <a:t> </a:t>
            </a:r>
            <a:br>
              <a:rPr lang="pl-PL" dirty="0">
                <a:latin typeface="Calibri"/>
                <a:cs typeface="Calibri"/>
              </a:rPr>
            </a:br>
            <a:r>
              <a:rPr lang="pl-PL" dirty="0">
                <a:latin typeface="Calibri"/>
                <a:cs typeface="Calibri"/>
              </a:rPr>
              <a:t>DISCRIMINATION TASK IN l3 </a:t>
            </a:r>
            <a:r>
              <a:rPr lang="pl-PL" dirty="0" err="1">
                <a:latin typeface="Calibri"/>
                <a:cs typeface="Calibri"/>
              </a:rPr>
              <a:t>norwegian</a:t>
            </a:r>
            <a:r>
              <a:rPr lang="pl-PL" dirty="0">
                <a:latin typeface="Calibri"/>
                <a:cs typeface="Calibri"/>
              </a:rPr>
              <a:t> 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="" xmlns:a16="http://schemas.microsoft.com/office/drawing/2014/main" id="{14C1E670-7A74-4D07-853C-9E96337B2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7222" y="1765273"/>
            <a:ext cx="9486901" cy="4441283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just">
              <a:buNone/>
            </a:pPr>
            <a:r>
              <a:rPr lang="pl" b="1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Categorial Discrimination task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(e.g., A1 A2 B1): Which of the words is different?</a:t>
            </a:r>
            <a:endParaRPr lang="pl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>
              <a:buNone/>
            </a:pP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A1 *garla /gɑ</a:t>
            </a:r>
            <a:r>
              <a:rPr lang="pl" dirty="0">
                <a:solidFill>
                  <a:srgbClr val="39213B"/>
                </a:solidFill>
                <a:latin typeface="Calibri"/>
                <a:ea typeface="+mj-lt"/>
                <a:cs typeface="+mj-lt"/>
              </a:rPr>
              <a:t>ɭ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ɑ/                 A2 *garla /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gɑ</a:t>
            </a:r>
            <a:r>
              <a:rPr lang="pl" dirty="0">
                <a:solidFill>
                  <a:srgbClr val="39213B"/>
                </a:solidFill>
                <a:latin typeface="Calibri"/>
                <a:ea typeface="+mj-lt"/>
                <a:cs typeface="Calibri"/>
              </a:rPr>
              <a:t>ɭ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ɑ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/                B1 *gala /gɑlɑ/ </a:t>
            </a:r>
            <a:endParaRPr lang="pl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>
              <a:buNone/>
            </a:pPr>
            <a:endParaRPr lang="pl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>
              <a:buNone/>
            </a:pPr>
            <a:r>
              <a:rPr lang="pl" b="1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Oddity paradigm </a:t>
            </a:r>
            <a:endParaRPr lang="pl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All twelve possible combinations were presented randomly over trials within a test </a:t>
            </a:r>
          </a:p>
          <a:p>
            <a:pPr marL="0" indent="0" algn="just">
              <a:buNone/>
            </a:pP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A1A2B1, A1B1A2, B1A1A2, A1B1B2, B1A1B2, B1B2A1</a:t>
            </a:r>
            <a:endParaRPr lang="pl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" dirty="0">
                <a:solidFill>
                  <a:schemeClr val="tx1"/>
                </a:solidFill>
                <a:latin typeface="Calibri"/>
                <a:cs typeface="Calibri"/>
              </a:rPr>
              <a:t>A2A1B1, A2B1A1, B1A2A1, A1B2B1, B2A1B1, B2B1A1</a:t>
            </a:r>
          </a:p>
          <a:p>
            <a:pPr marL="0" indent="0" algn="just">
              <a:buNone/>
            </a:pPr>
            <a:r>
              <a:rPr lang="pl" dirty="0">
                <a:solidFill>
                  <a:schemeClr val="tx1"/>
                </a:solidFill>
                <a:latin typeface="Calibri"/>
                <a:cs typeface="Calibri"/>
              </a:rPr>
              <a:t>where:</a:t>
            </a:r>
          </a:p>
          <a:p>
            <a:pPr marL="342900" indent="-342900" algn="just"/>
            <a:r>
              <a:rPr lang="pl" dirty="0">
                <a:solidFill>
                  <a:schemeClr val="tx1"/>
                </a:solidFill>
                <a:latin typeface="Calibri"/>
                <a:cs typeface="Calibri"/>
              </a:rPr>
              <a:t>A1 and A2 – a retroflex embedded in a token read by two different speakers</a:t>
            </a:r>
          </a:p>
          <a:p>
            <a:pPr marL="342900" indent="-342900" algn="just"/>
            <a:r>
              <a:rPr lang="pl" dirty="0">
                <a:solidFill>
                  <a:schemeClr val="tx1"/>
                </a:solidFill>
                <a:latin typeface="Calibri"/>
                <a:cs typeface="Calibri"/>
              </a:rPr>
              <a:t>B1 and B2 – a non-retroflex embedded in a token read by two different speakers</a:t>
            </a:r>
          </a:p>
          <a:p>
            <a:pPr marL="342900" indent="-342900" algn="just"/>
            <a:r>
              <a:rPr lang="pl" dirty="0">
                <a:solidFill>
                  <a:schemeClr val="tx1"/>
                </a:solidFill>
                <a:latin typeface="Calibri"/>
                <a:cs typeface="Calibri"/>
              </a:rPr>
              <a:t>each trial consisted of </a:t>
            </a:r>
            <a:r>
              <a:rPr lang="pl" b="1" dirty="0">
                <a:solidFill>
                  <a:schemeClr val="tx1"/>
                </a:solidFill>
                <a:latin typeface="Calibri"/>
                <a:cs typeface="Calibri"/>
              </a:rPr>
              <a:t>three tokens read by three different speakers </a:t>
            </a:r>
          </a:p>
          <a:p>
            <a:pPr marL="0" indent="0" algn="just">
              <a:buNone/>
            </a:pPr>
            <a:endParaRPr lang="pl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endParaRPr lang="pl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3" name="garla_f1(H)">
            <a:hlinkClick r:id="" action="ppaction://media"/>
            <a:extLst>
              <a:ext uri="{FF2B5EF4-FFF2-40B4-BE49-F238E27FC236}">
                <a16:creationId xmlns="" xmlns:a16="http://schemas.microsoft.com/office/drawing/2014/main" id="{869D2D70-E8C7-1BAC-ED40-600825ED953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218946" y="2104886"/>
            <a:ext cx="413949" cy="399572"/>
          </a:xfrm>
          <a:prstGeom prst="rect">
            <a:avLst/>
          </a:prstGeom>
        </p:spPr>
      </p:pic>
      <p:pic>
        <p:nvPicPr>
          <p:cNvPr id="4" name="garla_f1(MW)">
            <a:hlinkClick r:id="" action="ppaction://media"/>
            <a:extLst>
              <a:ext uri="{FF2B5EF4-FFF2-40B4-BE49-F238E27FC236}">
                <a16:creationId xmlns="" xmlns:a16="http://schemas.microsoft.com/office/drawing/2014/main" id="{11CF1076-994C-5599-DBE2-60C61B45C2F0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857470" y="2133640"/>
            <a:ext cx="385194" cy="370817"/>
          </a:xfrm>
          <a:prstGeom prst="rect">
            <a:avLst/>
          </a:prstGeom>
        </p:spPr>
      </p:pic>
      <p:pic>
        <p:nvPicPr>
          <p:cNvPr id="5" name="gala_f1">
            <a:hlinkClick r:id="" action="ppaction://media"/>
            <a:extLst>
              <a:ext uri="{FF2B5EF4-FFF2-40B4-BE49-F238E27FC236}">
                <a16:creationId xmlns="" xmlns:a16="http://schemas.microsoft.com/office/drawing/2014/main" id="{24CBA328-0E2C-2C45-A981-5C00DD50C77F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341579" y="2133640"/>
            <a:ext cx="385194" cy="37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89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3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642668"/>
            <a:ext cx="9486900" cy="72461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Calibri"/>
                <a:cs typeface="Calibri"/>
              </a:rPr>
              <a:t> </a:t>
            </a:r>
            <a:br>
              <a:rPr lang="pl-PL" dirty="0">
                <a:latin typeface="Calibri"/>
                <a:cs typeface="Calibri"/>
              </a:rPr>
            </a:br>
            <a:r>
              <a:rPr lang="pl-PL" dirty="0">
                <a:latin typeface="Calibri"/>
                <a:cs typeface="Calibri"/>
              </a:rPr>
              <a:t>DISCRIMINATION TASK: </a:t>
            </a:r>
            <a:r>
              <a:rPr lang="pl-PL" dirty="0" err="1">
                <a:latin typeface="Calibri"/>
                <a:cs typeface="Calibri"/>
              </a:rPr>
              <a:t>stimuli</a:t>
            </a:r>
            <a:endParaRPr lang="pl-PL" dirty="0">
              <a:latin typeface="Calibri"/>
              <a:cs typeface="Calibri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12F9CC-6BB7-6CBA-EC98-5DABFA78A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02" y="1753153"/>
            <a:ext cx="9598204" cy="475290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42900" indent="-342900" algn="just">
              <a:buFont typeface="Wingdings" panose="020B0604020202020204" pitchFamily="34" charset="0"/>
              <a:buChar char="Ø"/>
            </a:pP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Stimuli:</a:t>
            </a:r>
            <a:endParaRPr lang="pl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/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retroflexes embedded in non-existing words in [C]/a/[Cr]/a/ pattern and their non-retroflex counterparts [C]/a/[Cn-r]/a/, </a:t>
            </a:r>
          </a:p>
          <a:p>
            <a:pPr lvl="1" algn="just"/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investigated retroflexes: /ʈ, ɖ, ɭ, ɳ, ʂ/, e.g.,</a:t>
            </a:r>
          </a:p>
          <a:p>
            <a:pPr lvl="2" algn="just"/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*</a:t>
            </a:r>
            <a:r>
              <a:rPr lang="pl" i="1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varta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 /vɑʈɑ/ vs.  *</a:t>
            </a:r>
            <a:r>
              <a:rPr lang="pl" i="1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vata 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/vɑtɑ/</a:t>
            </a:r>
            <a:endParaRPr lang="pl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lvl="2" algn="just"/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*</a:t>
            </a:r>
            <a:r>
              <a:rPr lang="pl" i="1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farda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/fɑɖɑ/ vs.  *</a:t>
            </a:r>
            <a:r>
              <a:rPr lang="pl" i="1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fada 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/fɑdɑ/</a:t>
            </a:r>
          </a:p>
          <a:p>
            <a:pPr lvl="2" algn="just"/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*</a:t>
            </a:r>
            <a:r>
              <a:rPr lang="pl" i="1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karla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/kɑɭɑ/ vs.  *k</a:t>
            </a:r>
            <a:r>
              <a:rPr lang="pl" i="1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ala 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/kɑlɑ/</a:t>
            </a:r>
          </a:p>
          <a:p>
            <a:pPr lvl="2" algn="just"/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*</a:t>
            </a:r>
            <a:r>
              <a:rPr lang="pl" i="1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garna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/gɑɳɑ/ vs.  *</a:t>
            </a:r>
            <a:r>
              <a:rPr lang="pl" i="1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gana 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/kɑnɑ/</a:t>
            </a:r>
          </a:p>
          <a:p>
            <a:pPr lvl="2" algn="just"/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*</a:t>
            </a:r>
            <a:r>
              <a:rPr lang="pl" i="1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farsa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/fɑʂɑ/ vs.  *</a:t>
            </a:r>
            <a:r>
              <a:rPr lang="pl" i="1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fasa </a:t>
            </a:r>
            <a:r>
              <a:rPr lang="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/fɑsɑ/</a:t>
            </a:r>
          </a:p>
          <a:p>
            <a:pPr lvl="1" algn="just"/>
            <a:endParaRPr lang="pl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>
              <a:buNone/>
            </a:pPr>
            <a:r>
              <a:rPr lang="pl" sz="16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/a/ – the vowel /a/</a:t>
            </a:r>
          </a:p>
          <a:p>
            <a:pPr marL="0" indent="0">
              <a:buNone/>
            </a:pPr>
            <a:r>
              <a:rPr lang="pl" sz="16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[C] – one of the consonants /g/ /v/ /k/ or /f/ </a:t>
            </a:r>
          </a:p>
          <a:p>
            <a:pPr marL="0" indent="0">
              <a:buNone/>
            </a:pPr>
            <a:r>
              <a:rPr lang="pl" sz="16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[Cr] – one of the consonants which is a retroflex: /ʈ, ɖ, ɭ, ɳ, ʂ/</a:t>
            </a:r>
          </a:p>
          <a:p>
            <a:pPr marL="0" indent="0">
              <a:buNone/>
            </a:pPr>
            <a:r>
              <a:rPr lang="pl" sz="1600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[Cn-r] – one of the consonants which is a non-retroflex: /t, d, l, n, s/</a:t>
            </a:r>
          </a:p>
          <a:p>
            <a:pPr marL="0" indent="0">
              <a:buNone/>
            </a:pPr>
            <a:endParaRPr lang="pl" sz="1600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>
              <a:buNone/>
            </a:pPr>
            <a:endParaRPr lang="pl" sz="1600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algn="just"/>
            <a:endParaRPr lang="pl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2716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391021"/>
            <a:ext cx="9486900" cy="572177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latin typeface="Calibri"/>
                <a:cs typeface="Calibri"/>
              </a:rPr>
              <a:t>DISCRIMINATION TASK: HYPOTHESIS  </a:t>
            </a:r>
            <a:r>
              <a:rPr lang="pl-PL" dirty="0">
                <a:latin typeface="Calibri"/>
                <a:cs typeface="Calibri"/>
              </a:rPr>
              <a:t>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12F9CC-6BB7-6CBA-EC98-5DABFA78A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746" y="1565999"/>
            <a:ext cx="10184337" cy="51015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We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hypothesize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that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discrimination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in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pairs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involving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 the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retroflex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 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/ʂ-ʃ/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 as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opposed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to the non-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retroflex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/s/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may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be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enhanced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 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compared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to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other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 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retroflex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-non-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retroflex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 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pairs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, as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learners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are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familiar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with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this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phonemic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distinction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from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their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L1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or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L2.</a:t>
            </a: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  <a:latin typeface="Calibri"/>
              <a:ea typeface="+mj-lt"/>
              <a:cs typeface="Calibri"/>
            </a:endParaRPr>
          </a:p>
          <a:p>
            <a:pPr marL="0" indent="0" algn="just">
              <a:buNone/>
            </a:pP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Disrimination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accuracy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for stop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retroflexes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is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hypothesized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to be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intermediate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,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because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of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similarity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to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allophonic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realizations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Calibri"/>
              </a:rPr>
              <a:t>. </a:t>
            </a: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  <a:latin typeface="Calibri"/>
              <a:ea typeface="+mj-lt"/>
              <a:cs typeface="Calibri"/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The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lowest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accuracy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rates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are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hypothesized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for /ɭ, ɳ/ retroflexes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than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for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other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retroflex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-non-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retroflex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pairs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, as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learners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are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not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familiar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with the 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former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either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from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their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L1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or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 L2.</a:t>
            </a:r>
            <a:r>
              <a:rPr lang="pl-PL" dirty="0">
                <a:latin typeface="Calibri"/>
                <a:ea typeface="+mj-lt"/>
                <a:cs typeface="+mj-lt"/>
              </a:rPr>
              <a:t> </a:t>
            </a:r>
            <a:endParaRPr lang="pl-PL" dirty="0">
              <a:solidFill>
                <a:srgbClr val="39213B"/>
              </a:solidFill>
              <a:latin typeface="Calibri"/>
              <a:cs typeface="Calibri"/>
            </a:endParaRP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  <a:latin typeface="Calibri"/>
              <a:ea typeface="+mj-lt"/>
              <a:cs typeface="Calibri"/>
            </a:endParaRPr>
          </a:p>
          <a:p>
            <a:pPr algn="ctr">
              <a:buNone/>
            </a:pPr>
            <a:endParaRPr lang="pl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 algn="ctr">
              <a:buNone/>
            </a:pPr>
            <a:endParaRPr lang="pl" sz="1600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marL="0" indent="0" algn="ctr">
              <a:buNone/>
            </a:pPr>
            <a:endParaRPr lang="pl" sz="1600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algn="ctr"/>
            <a:endParaRPr lang="pl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9331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593" y="305687"/>
            <a:ext cx="9486900" cy="572177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latin typeface="Calibri"/>
                <a:cs typeface="Calibri"/>
              </a:rPr>
              <a:t>DISCRIMINATION TASK: </a:t>
            </a:r>
            <a:r>
              <a:rPr lang="pl-PL" sz="2800" dirty="0" err="1">
                <a:latin typeface="Calibri"/>
                <a:cs typeface="Calibri"/>
              </a:rPr>
              <a:t>results</a:t>
            </a:r>
            <a:r>
              <a:rPr lang="pl-PL" sz="2800" dirty="0">
                <a:latin typeface="Calibri"/>
                <a:cs typeface="Calibri"/>
              </a:rPr>
              <a:t> </a:t>
            </a:r>
            <a:r>
              <a:rPr lang="pl-PL" dirty="0">
                <a:latin typeface="Calibri"/>
                <a:cs typeface="Calibri"/>
              </a:rPr>
              <a:t> </a:t>
            </a:r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424359"/>
              </p:ext>
            </p:extLst>
          </p:nvPr>
        </p:nvGraphicFramePr>
        <p:xfrm>
          <a:off x="638371" y="1241577"/>
          <a:ext cx="5648325" cy="311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253096"/>
              </p:ext>
            </p:extLst>
          </p:nvPr>
        </p:nvGraphicFramePr>
        <p:xfrm>
          <a:off x="6361982" y="1251103"/>
          <a:ext cx="5019675" cy="310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rostokąt 6"/>
          <p:cNvSpPr/>
          <p:nvPr/>
        </p:nvSpPr>
        <p:spPr>
          <a:xfrm>
            <a:off x="515915" y="4307714"/>
            <a:ext cx="10804873" cy="236200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ceiling discrimination of /ʂ/-/s/ (96%);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highly accurate scores for /ʈ/-/t/ and /ɖ/-/d/ pairs (both 87%);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81% for /ɳ/-/n/;</a:t>
            </a:r>
          </a:p>
          <a:p>
            <a:pPr marL="342900" indent="-34290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below chance level discrimination rates for /ɭ/-/l/ (39%); </a:t>
            </a:r>
          </a:p>
          <a:p>
            <a:pPr algn="just"/>
            <a:r>
              <a:rPr lang="en-US" sz="2400" dirty="0">
                <a:latin typeface="Calibri"/>
                <a:cs typeface="Calibri"/>
              </a:rPr>
              <a:t>The results can generally be accounted for by the familiarity with L1 and L2 retroflexion patterns. Discrepancy between accuracy rates for /ɳ/-/n/ and /ɭ/-/l/.</a:t>
            </a:r>
            <a:endParaRPr lang="pl-PL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3390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571996"/>
            <a:ext cx="9486900" cy="572177"/>
          </a:xfrm>
        </p:spPr>
        <p:txBody>
          <a:bodyPr>
            <a:noAutofit/>
          </a:bodyPr>
          <a:lstStyle/>
          <a:p>
            <a:pPr algn="ctr"/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FUTURE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Plans</a:t>
            </a:r>
            <a:endParaRPr lang="pl-PL" sz="36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933450" y="1541144"/>
            <a:ext cx="10401300" cy="415498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We hope to shed novel light on the non-native speech perception from the multilingual acquisition perspective.</a:t>
            </a:r>
            <a:endParaRPr lang="pl-PL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200" dirty="0">
              <a:latin typeface="Calibri"/>
              <a:ea typeface="+mj-lt"/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200" dirty="0">
                <a:latin typeface="Calibri"/>
                <a:ea typeface="+mj-lt"/>
                <a:cs typeface="Calibri"/>
              </a:rPr>
              <a:t>Statistical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analysis</a:t>
            </a:r>
            <a:r>
              <a:rPr lang="pl-PL" sz="2200" dirty="0">
                <a:latin typeface="Calibri"/>
                <a:ea typeface="+mj-lt"/>
                <a:cs typeface="Calibri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200" dirty="0">
              <a:latin typeface="Calibri"/>
              <a:ea typeface="+mj-lt"/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200" dirty="0">
                <a:latin typeface="Calibri"/>
                <a:ea typeface="+mj-lt"/>
                <a:cs typeface="Calibri"/>
              </a:rPr>
              <a:t>We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gathered</a:t>
            </a:r>
            <a:r>
              <a:rPr lang="pl-PL" sz="2200" dirty="0">
                <a:latin typeface="Calibri"/>
                <a:ea typeface="+mj-lt"/>
                <a:cs typeface="Calibri"/>
              </a:rPr>
              <a:t>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control</a:t>
            </a:r>
            <a:r>
              <a:rPr lang="pl-PL" sz="2200" dirty="0">
                <a:latin typeface="Calibri"/>
                <a:ea typeface="+mj-lt"/>
                <a:cs typeface="Calibri"/>
              </a:rPr>
              <a:t> data from 35 L1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Polish</a:t>
            </a:r>
            <a:r>
              <a:rPr lang="pl-PL" sz="2200" dirty="0">
                <a:latin typeface="Calibri"/>
                <a:ea typeface="+mj-lt"/>
                <a:cs typeface="Calibri"/>
              </a:rPr>
              <a:t> L2 English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participants</a:t>
            </a:r>
            <a:r>
              <a:rPr lang="pl-PL" sz="2200" dirty="0">
                <a:latin typeface="Calibri"/>
                <a:ea typeface="+mj-lt"/>
                <a:cs typeface="Calibri"/>
              </a:rPr>
              <a:t>.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Our</a:t>
            </a:r>
            <a:r>
              <a:rPr lang="pl-PL" sz="2200" dirty="0">
                <a:latin typeface="Calibri"/>
                <a:ea typeface="+mj-lt"/>
                <a:cs typeface="Calibri"/>
              </a:rPr>
              <a:t> plan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is</a:t>
            </a:r>
            <a:r>
              <a:rPr lang="pl-PL" sz="2200" dirty="0">
                <a:latin typeface="Calibri"/>
                <a:ea typeface="+mj-lt"/>
                <a:cs typeface="Calibri"/>
              </a:rPr>
              <a:t> to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compare</a:t>
            </a:r>
            <a:r>
              <a:rPr lang="pl-PL" sz="2200" dirty="0">
                <a:latin typeface="Calibri"/>
                <a:ea typeface="+mj-lt"/>
                <a:cs typeface="Calibri"/>
              </a:rPr>
              <a:t> the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results</a:t>
            </a:r>
            <a:r>
              <a:rPr lang="pl-PL" sz="2200" dirty="0">
                <a:latin typeface="Calibri"/>
                <a:ea typeface="+mj-lt"/>
                <a:cs typeface="Calibri"/>
              </a:rPr>
              <a:t> and test the influence of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proficiency</a:t>
            </a:r>
            <a:r>
              <a:rPr lang="pl-PL" sz="2200" dirty="0">
                <a:latin typeface="Calibri"/>
                <a:ea typeface="+mj-lt"/>
                <a:cs typeface="Calibri"/>
              </a:rPr>
              <a:t> (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advanced</a:t>
            </a:r>
            <a:r>
              <a:rPr lang="pl-PL" sz="2200" dirty="0">
                <a:latin typeface="Calibri"/>
                <a:ea typeface="+mj-lt"/>
                <a:cs typeface="Calibri"/>
              </a:rPr>
              <a:t>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classroom</a:t>
            </a:r>
            <a:r>
              <a:rPr lang="pl-PL" sz="2200" dirty="0">
                <a:latin typeface="Calibri"/>
                <a:ea typeface="+mj-lt"/>
                <a:cs typeface="Calibri"/>
              </a:rPr>
              <a:t>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setting</a:t>
            </a:r>
            <a:r>
              <a:rPr lang="pl-PL" sz="2200" dirty="0">
                <a:latin typeface="Calibri"/>
                <a:ea typeface="+mj-lt"/>
                <a:cs typeface="Calibri"/>
              </a:rPr>
              <a:t>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learners</a:t>
            </a:r>
            <a:r>
              <a:rPr lang="pl-PL" sz="2200" dirty="0">
                <a:latin typeface="Calibri"/>
                <a:ea typeface="+mj-lt"/>
                <a:cs typeface="Calibri"/>
              </a:rPr>
              <a:t> vs.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learners</a:t>
            </a:r>
            <a:r>
              <a:rPr lang="pl-PL" sz="2200" dirty="0">
                <a:latin typeface="Calibri"/>
                <a:ea typeface="+mj-lt"/>
                <a:cs typeface="Calibri"/>
              </a:rPr>
              <a:t> with no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knowledge</a:t>
            </a:r>
            <a:r>
              <a:rPr lang="pl-PL" sz="2200" dirty="0">
                <a:latin typeface="Calibri"/>
                <a:ea typeface="+mj-lt"/>
                <a:cs typeface="Calibri"/>
              </a:rPr>
              <a:t> of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Norwegian</a:t>
            </a:r>
            <a:r>
              <a:rPr lang="pl-PL" sz="2200" dirty="0">
                <a:latin typeface="Calibri"/>
                <a:ea typeface="+mj-lt"/>
                <a:cs typeface="Calibri"/>
              </a:rPr>
              <a:t>) in the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perception</a:t>
            </a:r>
            <a:r>
              <a:rPr lang="pl-PL" sz="2200" dirty="0">
                <a:latin typeface="Calibri"/>
                <a:ea typeface="+mj-lt"/>
                <a:cs typeface="Calibri"/>
              </a:rPr>
              <a:t> of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Norwegian</a:t>
            </a:r>
            <a:r>
              <a:rPr lang="pl-PL" sz="2200" dirty="0">
                <a:latin typeface="Calibri"/>
                <a:ea typeface="+mj-lt"/>
                <a:cs typeface="Calibri"/>
              </a:rPr>
              <a:t>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retroflexion</a:t>
            </a:r>
            <a:r>
              <a:rPr lang="pl-PL" sz="2200" dirty="0">
                <a:latin typeface="Calibri"/>
                <a:ea typeface="+mj-lt"/>
                <a:cs typeface="Calibri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sz="2200" dirty="0">
              <a:latin typeface="Calibri"/>
              <a:ea typeface="+mj-lt"/>
              <a:cs typeface="Calibri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200" dirty="0">
                <a:latin typeface="Calibri"/>
                <a:ea typeface="+mj-lt"/>
                <a:cs typeface="Calibri"/>
              </a:rPr>
              <a:t>We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are</a:t>
            </a:r>
            <a:r>
              <a:rPr lang="pl-PL" sz="2200" dirty="0">
                <a:latin typeface="Calibri"/>
                <a:ea typeface="+mj-lt"/>
                <a:cs typeface="Calibri"/>
              </a:rPr>
              <a:t>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gathering</a:t>
            </a:r>
            <a:r>
              <a:rPr lang="pl-PL" sz="2200" dirty="0">
                <a:latin typeface="Calibri"/>
                <a:ea typeface="+mj-lt"/>
                <a:cs typeface="Calibri"/>
              </a:rPr>
              <a:t>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baseline</a:t>
            </a:r>
            <a:r>
              <a:rPr lang="pl-PL" sz="2200" dirty="0">
                <a:latin typeface="Calibri"/>
                <a:ea typeface="+mj-lt"/>
                <a:cs typeface="Calibri"/>
              </a:rPr>
              <a:t> data for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retroflex</a:t>
            </a:r>
            <a:r>
              <a:rPr lang="pl-PL" sz="2200" dirty="0">
                <a:latin typeface="Calibri"/>
                <a:ea typeface="+mj-lt"/>
                <a:cs typeface="Calibri"/>
              </a:rPr>
              <a:t>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discrimination</a:t>
            </a:r>
            <a:r>
              <a:rPr lang="pl-PL" sz="2200" dirty="0">
                <a:latin typeface="Calibri"/>
                <a:ea typeface="+mj-lt"/>
                <a:cs typeface="Calibri"/>
              </a:rPr>
              <a:t> by native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Norwegian</a:t>
            </a:r>
            <a:r>
              <a:rPr lang="pl-PL" sz="2200" dirty="0">
                <a:latin typeface="Calibri"/>
                <a:ea typeface="+mj-lt"/>
                <a:cs typeface="Calibri"/>
              </a:rPr>
              <a:t> </a:t>
            </a:r>
            <a:r>
              <a:rPr lang="pl-PL" sz="2200" dirty="0" err="1">
                <a:latin typeface="Calibri"/>
                <a:ea typeface="+mj-lt"/>
                <a:cs typeface="Calibri"/>
              </a:rPr>
              <a:t>listeners</a:t>
            </a:r>
            <a:r>
              <a:rPr lang="pl-PL" sz="2200" dirty="0">
                <a:latin typeface="Calibri"/>
                <a:ea typeface="+mj-lt"/>
                <a:cs typeface="Calibri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1842834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22" y="1193006"/>
            <a:ext cx="6142428" cy="4471987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391021"/>
            <a:ext cx="9486900" cy="572177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libri"/>
                <a:cs typeface="Calibri"/>
              </a:rPr>
              <a:t> </a:t>
            </a:r>
          </a:p>
        </p:txBody>
      </p:sp>
      <p:sp>
        <p:nvSpPr>
          <p:cNvPr id="10" name="Prostokąt 9"/>
          <p:cNvSpPr/>
          <p:nvPr/>
        </p:nvSpPr>
        <p:spPr>
          <a:xfrm>
            <a:off x="7343891" y="1672173"/>
            <a:ext cx="27143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l-PL" sz="3200" dirty="0"/>
              <a:t>THANK YOU!!</a:t>
            </a:r>
            <a:endParaRPr lang="pl-P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1" y="3067049"/>
            <a:ext cx="1400175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25777BC-D5DC-3EAC-3156-AA9999F9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480024"/>
            <a:ext cx="9486900" cy="108405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Calibri"/>
                <a:cs typeface="Calibri"/>
              </a:rPr>
              <a:t/>
            </a:r>
            <a:br>
              <a:rPr lang="pl-PL" dirty="0">
                <a:latin typeface="Calibri"/>
                <a:cs typeface="Calibri"/>
              </a:rPr>
            </a:br>
            <a:r>
              <a:rPr lang="pl-PL" dirty="0">
                <a:latin typeface="Calibri"/>
                <a:cs typeface="Calibri"/>
              </a:rPr>
              <a:t/>
            </a:r>
            <a:br>
              <a:rPr lang="pl-PL" dirty="0">
                <a:latin typeface="Calibri"/>
                <a:cs typeface="Calibri"/>
              </a:rPr>
            </a:br>
            <a:r>
              <a:rPr lang="pl-PL" dirty="0">
                <a:latin typeface="Calibri"/>
                <a:cs typeface="Calibri"/>
              </a:rPr>
              <a:t>THEORETICAL BACKGROUND: </a:t>
            </a:r>
            <a:br>
              <a:rPr lang="pl-PL" dirty="0">
                <a:latin typeface="Calibri"/>
                <a:cs typeface="Calibri"/>
              </a:rPr>
            </a:br>
            <a:r>
              <a:rPr lang="pl-PL" dirty="0" err="1">
                <a:latin typeface="Calibri"/>
                <a:cs typeface="Calibri"/>
              </a:rPr>
              <a:t>RetroflexION</a:t>
            </a:r>
            <a:endParaRPr lang="pl-PL" dirty="0">
              <a:latin typeface="Calibri"/>
              <a:cs typeface="Calibri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606DB0F-8C5A-B7D3-2135-D58B51522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07418"/>
            <a:ext cx="9486901" cy="39180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Retroflexion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is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traditionally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described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as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an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articulation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involving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the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bending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backwards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of the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tongue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tip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(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e.g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.,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Ladefoged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and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Maddieson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1996, </a:t>
            </a:r>
            <a:r>
              <a:rPr lang="pl-PL" dirty="0" err="1">
                <a:solidFill>
                  <a:schemeClr val="tx1"/>
                </a:solidFill>
                <a:latin typeface="Calibri"/>
                <a:ea typeface="+mj-lt"/>
                <a:cs typeface="+mj-lt"/>
              </a:rPr>
              <a:t>Trask</a:t>
            </a:r>
            <a:r>
              <a:rPr lang="pl-PL" dirty="0">
                <a:solidFill>
                  <a:schemeClr val="tx1"/>
                </a:solidFill>
                <a:latin typeface="Calibri"/>
                <a:ea typeface="+mj-lt"/>
                <a:cs typeface="+mj-lt"/>
              </a:rPr>
              <a:t> 1996).</a:t>
            </a:r>
            <a:endParaRPr lang="pl-PL" dirty="0">
              <a:solidFill>
                <a:schemeClr val="tx1"/>
              </a:solidFill>
              <a:latin typeface="Calibri"/>
            </a:endParaRPr>
          </a:p>
          <a:p>
            <a:pPr marL="457200" indent="-457200">
              <a:buAutoNum type="arabicPeriod"/>
            </a:pPr>
            <a:endParaRPr lang="pl-PL" dirty="0">
              <a:ea typeface="+mj-lt"/>
              <a:cs typeface="+mj-lt"/>
            </a:endParaRPr>
          </a:p>
        </p:txBody>
      </p:sp>
      <p:pic>
        <p:nvPicPr>
          <p:cNvPr id="4" name="Obraz 4" descr="Obraz zawierający wieszak, owad&#10;&#10;Opis wygenerowany automatycznie">
            <a:extLst>
              <a:ext uri="{FF2B5EF4-FFF2-40B4-BE49-F238E27FC236}">
                <a16:creationId xmlns="" xmlns:a16="http://schemas.microsoft.com/office/drawing/2014/main" id="{C561FDF3-23CD-6811-25AC-79144809C4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976" y="3334948"/>
            <a:ext cx="5216105" cy="237839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04264EA7-A589-4588-77D9-3BD853A3C372}"/>
              </a:ext>
            </a:extLst>
          </p:cNvPr>
          <p:cNvSpPr txBox="1"/>
          <p:nvPr/>
        </p:nvSpPr>
        <p:spPr>
          <a:xfrm>
            <a:off x="1330037" y="5801714"/>
            <a:ext cx="953192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600">
                <a:latin typeface="Calibri"/>
                <a:ea typeface="+mn-lt"/>
                <a:cs typeface="+mn-lt"/>
              </a:rPr>
              <a:t>Fig. 1 </a:t>
            </a:r>
            <a:r>
              <a:rPr lang="pl-PL" sz="1600" i="1" err="1">
                <a:latin typeface="Calibri"/>
                <a:ea typeface="+mn-lt"/>
                <a:cs typeface="+mn-lt"/>
              </a:rPr>
              <a:t>Tracing</a:t>
            </a:r>
            <a:r>
              <a:rPr lang="pl-PL" sz="1600" i="1">
                <a:latin typeface="Calibri"/>
                <a:ea typeface="+mn-lt"/>
                <a:cs typeface="+mn-lt"/>
              </a:rPr>
              <a:t> of a </a:t>
            </a:r>
            <a:r>
              <a:rPr lang="pl-PL" sz="1600" i="1" err="1">
                <a:latin typeface="Calibri"/>
                <a:ea typeface="+mn-lt"/>
                <a:cs typeface="+mn-lt"/>
              </a:rPr>
              <a:t>sagittal</a:t>
            </a:r>
            <a:r>
              <a:rPr lang="pl-PL" sz="1600" i="1">
                <a:latin typeface="Calibri"/>
                <a:ea typeface="+mn-lt"/>
                <a:cs typeface="+mn-lt"/>
              </a:rPr>
              <a:t> x-</a:t>
            </a:r>
            <a:r>
              <a:rPr lang="pl-PL" sz="1600" i="1" err="1">
                <a:latin typeface="Calibri"/>
                <a:ea typeface="+mn-lt"/>
                <a:cs typeface="+mn-lt"/>
              </a:rPr>
              <a:t>ray</a:t>
            </a:r>
            <a:r>
              <a:rPr lang="pl-PL" sz="1600" i="1">
                <a:latin typeface="Calibri"/>
                <a:ea typeface="+mn-lt"/>
                <a:cs typeface="+mn-lt"/>
              </a:rPr>
              <a:t> of a </a:t>
            </a:r>
            <a:r>
              <a:rPr lang="pl-PL" sz="1600" i="1" err="1">
                <a:latin typeface="Calibri"/>
                <a:ea typeface="+mn-lt"/>
                <a:cs typeface="+mn-lt"/>
              </a:rPr>
              <a:t>retroflex</a:t>
            </a:r>
            <a:r>
              <a:rPr lang="pl-PL" sz="1600" i="1">
                <a:latin typeface="Calibri"/>
                <a:ea typeface="+mn-lt"/>
                <a:cs typeface="+mn-lt"/>
              </a:rPr>
              <a:t> stop in Tamil (</a:t>
            </a:r>
            <a:r>
              <a:rPr lang="pl-PL" sz="1600" i="1" err="1">
                <a:latin typeface="Calibri"/>
                <a:ea typeface="+mn-lt"/>
                <a:cs typeface="+mn-lt"/>
              </a:rPr>
              <a:t>Ladefoged</a:t>
            </a:r>
            <a:r>
              <a:rPr lang="pl-PL" sz="1600" i="1">
                <a:latin typeface="Calibri"/>
                <a:ea typeface="+mn-lt"/>
                <a:cs typeface="+mn-lt"/>
              </a:rPr>
              <a:t> &amp; Maddieson,1996). The </a:t>
            </a:r>
            <a:r>
              <a:rPr lang="pl-PL" sz="1600" i="1" err="1">
                <a:latin typeface="Calibri"/>
                <a:ea typeface="+mn-lt"/>
                <a:cs typeface="+mn-lt"/>
              </a:rPr>
              <a:t>tongue</a:t>
            </a:r>
            <a:r>
              <a:rPr lang="pl-PL" sz="1600" i="1">
                <a:latin typeface="Calibri"/>
                <a:ea typeface="+mn-lt"/>
                <a:cs typeface="+mn-lt"/>
              </a:rPr>
              <a:t> </a:t>
            </a:r>
            <a:r>
              <a:rPr lang="pl-PL" sz="1600" i="1" err="1">
                <a:latin typeface="Calibri"/>
                <a:ea typeface="+mn-lt"/>
                <a:cs typeface="+mn-lt"/>
              </a:rPr>
              <a:t>tip</a:t>
            </a:r>
            <a:r>
              <a:rPr lang="pl-PL" sz="1600" i="1">
                <a:latin typeface="Calibri"/>
                <a:ea typeface="+mn-lt"/>
                <a:cs typeface="+mn-lt"/>
              </a:rPr>
              <a:t> </a:t>
            </a:r>
            <a:r>
              <a:rPr lang="pl-PL" sz="1600" i="1" err="1">
                <a:latin typeface="Calibri"/>
                <a:ea typeface="+mn-lt"/>
                <a:cs typeface="+mn-lt"/>
              </a:rPr>
              <a:t>is</a:t>
            </a:r>
            <a:r>
              <a:rPr lang="pl-PL" sz="1600" i="1">
                <a:latin typeface="Calibri"/>
                <a:ea typeface="+mn-lt"/>
                <a:cs typeface="+mn-lt"/>
              </a:rPr>
              <a:t> </a:t>
            </a:r>
            <a:r>
              <a:rPr lang="pl-PL" sz="1600" i="1" err="1">
                <a:latin typeface="Calibri"/>
                <a:ea typeface="+mn-lt"/>
                <a:cs typeface="+mn-lt"/>
              </a:rPr>
              <a:t>bent</a:t>
            </a:r>
            <a:r>
              <a:rPr lang="pl-PL" sz="1600" i="1">
                <a:latin typeface="Calibri"/>
                <a:ea typeface="+mn-lt"/>
                <a:cs typeface="+mn-lt"/>
              </a:rPr>
              <a:t> </a:t>
            </a:r>
            <a:r>
              <a:rPr lang="pl-PL" sz="1600" i="1" err="1">
                <a:latin typeface="Calibri"/>
                <a:ea typeface="+mn-lt"/>
                <a:cs typeface="+mn-lt"/>
              </a:rPr>
              <a:t>backwards</a:t>
            </a:r>
            <a:r>
              <a:rPr lang="pl-PL" sz="1600" i="1">
                <a:latin typeface="Calibri"/>
                <a:ea typeface="+mn-lt"/>
                <a:cs typeface="+mn-lt"/>
              </a:rPr>
              <a:t> and </a:t>
            </a:r>
            <a:r>
              <a:rPr lang="pl-PL" sz="1600" i="1" err="1">
                <a:latin typeface="Calibri"/>
                <a:ea typeface="+mn-lt"/>
                <a:cs typeface="+mn-lt"/>
              </a:rPr>
              <a:t>has</a:t>
            </a:r>
            <a:r>
              <a:rPr lang="pl-PL" sz="1600" i="1">
                <a:latin typeface="Calibri"/>
                <a:ea typeface="+mn-lt"/>
                <a:cs typeface="+mn-lt"/>
              </a:rPr>
              <a:t> </a:t>
            </a:r>
            <a:r>
              <a:rPr lang="pl-PL" sz="1600" i="1" err="1">
                <a:latin typeface="Calibri"/>
                <a:ea typeface="+mn-lt"/>
                <a:cs typeface="+mn-lt"/>
              </a:rPr>
              <a:t>contact</a:t>
            </a:r>
            <a:r>
              <a:rPr lang="pl-PL" sz="1600" i="1">
                <a:latin typeface="Calibri"/>
                <a:ea typeface="+mn-lt"/>
                <a:cs typeface="+mn-lt"/>
              </a:rPr>
              <a:t> on the post-</a:t>
            </a:r>
            <a:r>
              <a:rPr lang="pl-PL" sz="1600" i="1" err="1">
                <a:latin typeface="Calibri"/>
                <a:ea typeface="+mn-lt"/>
                <a:cs typeface="+mn-lt"/>
              </a:rPr>
              <a:t>alveolar</a:t>
            </a:r>
            <a:r>
              <a:rPr lang="pl-PL" sz="1600" i="1">
                <a:latin typeface="Calibri"/>
                <a:ea typeface="+mn-lt"/>
                <a:cs typeface="+mn-lt"/>
              </a:rPr>
              <a:t> </a:t>
            </a:r>
            <a:r>
              <a:rPr lang="pl-PL" sz="1600" i="1" err="1">
                <a:latin typeface="Calibri"/>
                <a:ea typeface="+mn-lt"/>
                <a:cs typeface="+mn-lt"/>
              </a:rPr>
              <a:t>area</a:t>
            </a:r>
            <a:r>
              <a:rPr lang="pl-PL" sz="1600" i="1">
                <a:latin typeface="Calibri"/>
                <a:ea typeface="+mn-lt"/>
                <a:cs typeface="+mn-lt"/>
              </a:rPr>
              <a:t>.</a:t>
            </a:r>
            <a:endParaRPr lang="pl-PL" sz="1600" i="1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68201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C408998-493B-DFC8-839A-CE988E02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429121"/>
            <a:ext cx="9486900" cy="572177"/>
          </a:xfrm>
        </p:spPr>
        <p:txBody>
          <a:bodyPr>
            <a:normAutofit/>
          </a:bodyPr>
          <a:lstStyle/>
          <a:p>
            <a:pPr algn="ctr"/>
            <a:r>
              <a:rPr lang="pl-PL" sz="2800" dirty="0">
                <a:solidFill>
                  <a:schemeClr val="tx1"/>
                </a:solidFill>
                <a:latin typeface="Calibri"/>
                <a:cs typeface="Calibri"/>
              </a:rPr>
              <a:t>SELECTED REFERENCES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12F9CC-6BB7-6CBA-EC98-5DABFA78A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346" y="1489799"/>
            <a:ext cx="10184337" cy="51015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Cebrian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J. (2022).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Perception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English and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Catalan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vowels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 English and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Catalan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listeners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Part II.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Perceptual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vs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ecphoric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similarity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Journal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Acoustical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Society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152(5), 2781-2793. </a:t>
            </a:r>
          </a:p>
          <a:p>
            <a:pPr algn="just"/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Flege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J.E. &amp;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Bohn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O-S. (2021). The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revised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speech learning model (SLM-r). In: R.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Wayland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(ed.) Second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language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speech learning: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Theoretical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empirical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progress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Cambridge: Cambridge University Press, pp. 3-83. </a:t>
            </a:r>
          </a:p>
          <a:p>
            <a:pPr algn="just"/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Greenberg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J. (1966).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Universals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language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Cambridge, MA: MIT Press. </a:t>
            </a:r>
          </a:p>
          <a:p>
            <a:pPr algn="just"/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Maddieson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I. (1984)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Patterns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sounds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Cambridge: Cambridge University Press. </a:t>
            </a:r>
          </a:p>
          <a:p>
            <a:pPr algn="just"/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Żygis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M. (2005). Non(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retroflexivity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of Slavic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affricates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its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motivation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The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Czech. ZAS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Papers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Linguistics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42, 69-115. </a:t>
            </a:r>
          </a:p>
          <a:p>
            <a:pPr algn="just"/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Żygis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M.,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Pape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D. L., &amp;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L. (2012). (Non)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retroflex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Slavic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affricates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motivation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Evidence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from Czech and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Journal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International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Phonetic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42, 281–329.</a:t>
            </a:r>
            <a:r>
              <a:rPr lang="pl-PL" sz="2000" dirty="0">
                <a:solidFill>
                  <a:schemeClr val="tx1"/>
                </a:solidFill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 </a:t>
            </a:r>
            <a:endParaRPr lang="pl-PL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  <a:latin typeface="Calibri"/>
              <a:ea typeface="+mj-lt"/>
              <a:cs typeface="Calibri"/>
            </a:endParaRPr>
          </a:p>
          <a:p>
            <a:pPr algn="ctr">
              <a:buNone/>
            </a:pPr>
            <a:endParaRPr lang="pl" dirty="0">
              <a:solidFill>
                <a:schemeClr val="tx1"/>
              </a:solidFill>
              <a:latin typeface="Calibri"/>
              <a:ea typeface="+mj-lt"/>
              <a:cs typeface="+mj-lt"/>
            </a:endParaRPr>
          </a:p>
          <a:p>
            <a:pPr marL="0" indent="0" algn="ctr">
              <a:buNone/>
            </a:pPr>
            <a:endParaRPr lang="pl" sz="1600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marL="0" indent="0" algn="ctr">
              <a:buNone/>
            </a:pPr>
            <a:endParaRPr lang="pl" sz="1600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algn="ctr"/>
            <a:endParaRPr lang="pl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33780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F642132-805A-497E-9C84-8D6774339C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29965" y="1137124"/>
            <a:ext cx="4656106" cy="2360429"/>
          </a:xfrm>
        </p:spPr>
        <p:txBody>
          <a:bodyPr>
            <a:normAutofit/>
          </a:bodyPr>
          <a:lstStyle/>
          <a:p>
            <a:r>
              <a:rPr lang="pl-PL" sz="3100" dirty="0" smtClean="0">
                <a:solidFill>
                  <a:schemeClr val="bg1"/>
                </a:solidFill>
                <a:latin typeface="Calibri"/>
                <a:ea typeface="+mj-lt"/>
                <a:cs typeface="+mj-lt"/>
              </a:rPr>
              <a:t>ACKNOWLEDGEMENTS:</a:t>
            </a:r>
            <a:r>
              <a:rPr lang="pl-PL" dirty="0">
                <a:latin typeface="Calibri"/>
                <a:ea typeface="+mj-lt"/>
                <a:cs typeface="+mj-lt"/>
              </a:rPr>
              <a:t> </a:t>
            </a:r>
            <a:endParaRPr lang="pl-PL" dirty="0">
              <a:latin typeface="Calibri"/>
              <a:cs typeface="Calibri"/>
            </a:endParaRPr>
          </a:p>
        </p:txBody>
      </p:sp>
      <p:pic>
        <p:nvPicPr>
          <p:cNvPr id="5" name="Obraz 5">
            <a:extLst>
              <a:ext uri="{FF2B5EF4-FFF2-40B4-BE49-F238E27FC236}">
                <a16:creationId xmlns="" xmlns:a16="http://schemas.microsoft.com/office/drawing/2014/main" id="{2D0ED276-0D0B-27BB-486D-0645C2C65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5823" y="1746026"/>
            <a:ext cx="2067465" cy="2063478"/>
          </a:xfrm>
          <a:prstGeom prst="rect">
            <a:avLst/>
          </a:prstGeom>
        </p:spPr>
      </p:pic>
      <p:pic>
        <p:nvPicPr>
          <p:cNvPr id="7" name="Picture 4" descr="Norway Grants - Recello Sp. z o.o.">
            <a:extLst>
              <a:ext uri="{FF2B5EF4-FFF2-40B4-BE49-F238E27FC236}">
                <a16:creationId xmlns="" xmlns:a16="http://schemas.microsoft.com/office/drawing/2014/main" id="{38CDD7E2-5781-18CC-684A-F6A8E56BA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980" y="1284792"/>
            <a:ext cx="2985946" cy="2985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3">
            <a:extLst>
              <a:ext uri="{FF2B5EF4-FFF2-40B4-BE49-F238E27FC236}">
                <a16:creationId xmlns="" xmlns:a16="http://schemas.microsoft.com/office/drawing/2014/main" id="{604DDC51-9B90-CD85-1076-2A3A478BFD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380" y="2049100"/>
            <a:ext cx="3657600" cy="1828800"/>
          </a:xfrm>
          <a:prstGeom prst="rect">
            <a:avLst/>
          </a:prstGeom>
        </p:spPr>
      </p:pic>
      <p:sp>
        <p:nvSpPr>
          <p:cNvPr id="12" name="pole tekstowe 11"/>
          <p:cNvSpPr txBox="1"/>
          <p:nvPr/>
        </p:nvSpPr>
        <p:spPr>
          <a:xfrm>
            <a:off x="3181350" y="500769"/>
            <a:ext cx="7013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ACKNOWLEDGEMENTS:</a:t>
            </a:r>
            <a:endParaRPr lang="pl-PL" sz="36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44979" y="5021712"/>
            <a:ext cx="10572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Special </a:t>
            </a:r>
            <a:r>
              <a:rPr lang="pl-PL" sz="2000" dirty="0" err="1" smtClean="0"/>
              <a:t>thanks</a:t>
            </a:r>
            <a:r>
              <a:rPr lang="pl-PL" sz="2000" dirty="0" smtClean="0"/>
              <a:t> </a:t>
            </a:r>
            <a:r>
              <a:rPr lang="pl-PL" sz="2000" dirty="0" err="1" smtClean="0"/>
              <a:t>should</a:t>
            </a:r>
            <a:r>
              <a:rPr lang="pl-PL" sz="2000" dirty="0" smtClean="0"/>
              <a:t> </a:t>
            </a:r>
            <a:r>
              <a:rPr lang="pl-PL" sz="2000" dirty="0" err="1" smtClean="0"/>
              <a:t>also</a:t>
            </a:r>
            <a:r>
              <a:rPr lang="pl-PL" sz="2000" dirty="0" smtClean="0"/>
              <a:t> go to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Jarosław </a:t>
            </a:r>
            <a:r>
              <a:rPr lang="pl-PL" sz="2000" dirty="0" err="1" smtClean="0"/>
              <a:t>Weckwerth</a:t>
            </a:r>
            <a:r>
              <a:rPr lang="pl-PL" sz="2000" dirty="0" smtClean="0"/>
              <a:t> and Agnieszka Pludra </a:t>
            </a:r>
            <a:r>
              <a:rPr lang="en-US" sz="2000" dirty="0"/>
              <a:t>for their idea of shading and help with the </a:t>
            </a:r>
            <a:r>
              <a:rPr lang="en-US" sz="2000" dirty="0" smtClean="0"/>
              <a:t>execution</a:t>
            </a:r>
            <a:r>
              <a:rPr lang="pl-PL" sz="2000" dirty="0"/>
              <a:t>.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28178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7E30C27-2514-BC9A-032E-5C5992A05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Theoretical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retroflexion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redefined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D94C4EE-7035-860C-B81C-ED437A9A7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Keating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(1991: 35):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retroflex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fricatives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do not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to be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pronounced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with the curling of the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tongue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tip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characteristic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retroflex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stops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Hamann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(2002: 117): a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retroflex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fricative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with a curling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backwards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tongue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tip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as in Tamil stop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not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attested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any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language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Hamann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(2003: 32):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criteria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retroflexes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Apicality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Posteriority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Sublingual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cavity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Retraction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N.B.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bending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backwards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tongue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not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universally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valid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2028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14BBD30-70D4-0434-13A9-49A8C21DC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sibilants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classified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as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retroflexes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A7EA04B0-030C-22F7-E60F-B2CD9BED1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Analysis of x-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ray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tracings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literature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Hamann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2002, 2004),</a:t>
            </a:r>
          </a:p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Experimental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EMA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studies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(Lorenc 2018),</a:t>
            </a:r>
          </a:p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Phonological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evidence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(Hall 1997a, 1997b),</a:t>
            </a:r>
          </a:p>
          <a:p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Acoustic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features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Żygis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Hamann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2003,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Żygis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2005,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Żygis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et al. 2012),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Sound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in Slavic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languages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Padgett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Żygis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2007,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Żygis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Padgett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2010).</a:t>
            </a:r>
          </a:p>
          <a:p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56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1B12F9CC-6BB7-6CBA-EC98-5DABFA78A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118" y="1903818"/>
            <a:ext cx="9486901" cy="43350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Cross-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linguistically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retroflexes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considered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be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marked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Greenberg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1966)</a:t>
            </a:r>
          </a:p>
          <a:p>
            <a:pPr algn="just"/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Retroflexes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occur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relatively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infrequently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inventories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Maddieson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1984);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acquired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late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The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degree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of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perceived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cross-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linguistic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similarity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between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the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learner’s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L1 and L2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is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claimed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to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mediate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discrimination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of L2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sounds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(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Flege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and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Bohn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2021,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Cebrian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2022). </a:t>
            </a:r>
            <a:endParaRPr lang="pl-PL" dirty="0">
              <a:solidFill>
                <a:schemeClr val="tx1"/>
              </a:solidFill>
              <a:latin typeface="Calibri"/>
              <a:cs typeface="Calibri"/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Perceived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cross-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linguistic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similarity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has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not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been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investigated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from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multilingual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sz="2400" dirty="0" err="1">
                <a:solidFill>
                  <a:schemeClr val="tx1"/>
                </a:solidFill>
                <a:latin typeface="Calibri"/>
                <a:cs typeface="Calibri"/>
              </a:rPr>
              <a:t>perspective</a:t>
            </a:r>
            <a:r>
              <a:rPr lang="pl-PL" sz="2400" dirty="0">
                <a:solidFill>
                  <a:schemeClr val="tx1"/>
                </a:solidFill>
                <a:latin typeface="Calibri"/>
                <a:cs typeface="Calibri"/>
              </a:rPr>
              <a:t>.</a:t>
            </a:r>
          </a:p>
          <a:p>
            <a:pPr algn="just"/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="" xmlns:a16="http://schemas.microsoft.com/office/drawing/2014/main" id="{D826ABD0-E496-F184-E1F6-B793E8CBBD35}"/>
              </a:ext>
            </a:extLst>
          </p:cNvPr>
          <p:cNvSpPr txBox="1">
            <a:spLocks/>
          </p:cNvSpPr>
          <p:nvPr/>
        </p:nvSpPr>
        <p:spPr>
          <a:xfrm>
            <a:off x="1357223" y="478168"/>
            <a:ext cx="9486900" cy="108405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cap="all" spc="3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dirty="0">
                <a:latin typeface="Calibri"/>
                <a:cs typeface="Calibri"/>
              </a:rPr>
              <a:t/>
            </a:r>
            <a:br>
              <a:rPr lang="pl-PL" dirty="0">
                <a:latin typeface="Calibri"/>
                <a:cs typeface="Calibri"/>
              </a:rPr>
            </a:br>
            <a:r>
              <a:rPr lang="pl-PL" dirty="0" err="1">
                <a:latin typeface="Calibri"/>
                <a:cs typeface="Calibri"/>
              </a:rPr>
              <a:t>theoretical</a:t>
            </a:r>
            <a:r>
              <a:rPr lang="pl-PL" dirty="0">
                <a:latin typeface="Calibri"/>
                <a:cs typeface="Calibri"/>
              </a:rPr>
              <a:t> </a:t>
            </a:r>
            <a:r>
              <a:rPr lang="pl-PL" dirty="0" err="1">
                <a:latin typeface="Calibri"/>
                <a:cs typeface="Calibri"/>
              </a:rPr>
              <a:t>background</a:t>
            </a:r>
            <a:r>
              <a:rPr lang="pl-PL" dirty="0">
                <a:latin typeface="Calibri"/>
                <a:cs typeface="Calibri"/>
              </a:rPr>
              <a:t> </a:t>
            </a:r>
            <a:r>
              <a:rPr lang="pl-PL" dirty="0" err="1">
                <a:latin typeface="Calibri"/>
                <a:cs typeface="Calibri"/>
              </a:rPr>
              <a:t>continued</a:t>
            </a:r>
            <a:endParaRPr lang="pl-PL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3806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A68E3D9-6B55-FB25-86E6-6C5DC9E16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Retroflexes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Norwegian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, English and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: no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full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  <a:cs typeface="Calibri" panose="020F0502020204030204" pitchFamily="34" charset="0"/>
              </a:rPr>
              <a:t>agreement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444A497-4FF3-AF1D-CB38-5E03785BE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1" algn="just">
              <a:lnSpc>
                <a:spcPct val="110000"/>
              </a:lnSpc>
            </a:pP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Norwegian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2" algn="just">
              <a:lnSpc>
                <a:spcPct val="110000"/>
              </a:lnSpc>
            </a:pP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a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series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of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coronal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consonants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distinguished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by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retroflexion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: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alveolar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/t, d, s, l, n/ and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retroflex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/ʈ, ɖ, ʃ, ɭ, ɳ/ (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cf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.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Kristoffersen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2000: 23 </a:t>
            </a:r>
            <a:r>
              <a:rPr lang="pl-PL" dirty="0" err="1" smtClean="0">
                <a:solidFill>
                  <a:schemeClr val="tx1"/>
                </a:solidFill>
                <a:latin typeface="Calibri"/>
                <a:cs typeface="Calibri"/>
              </a:rPr>
              <a:t>controversy</a:t>
            </a:r>
            <a:r>
              <a:rPr lang="pl-PL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about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/</a:t>
            </a:r>
            <a:r>
              <a:rPr lang="pl-PL" b="0" i="0" u="none" strike="noStrike" dirty="0">
                <a:solidFill>
                  <a:srgbClr val="000000"/>
                </a:solidFill>
                <a:effectLst/>
                <a:latin typeface="Charis SIL"/>
              </a:rPr>
              <a:t>ʂ</a:t>
            </a:r>
            <a:r>
              <a:rPr lang="pl-PL" dirty="0">
                <a:solidFill>
                  <a:srgbClr val="000000"/>
                </a:solidFill>
                <a:latin typeface="Charis SIL"/>
              </a:rPr>
              <a:t>/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ʃ/)</a:t>
            </a:r>
          </a:p>
          <a:p>
            <a:pPr lvl="1" algn="just">
              <a:lnSpc>
                <a:spcPct val="110000"/>
              </a:lnSpc>
            </a:pPr>
            <a:r>
              <a:rPr lang="pl-PL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Polish</a:t>
            </a:r>
            <a:r>
              <a:rPr lang="pl-PL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914400" lvl="2" indent="0" algn="just">
              <a:lnSpc>
                <a:spcPct val="110000"/>
              </a:lnSpc>
              <a:buNone/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8" indent="0" algn="just">
              <a:lnSpc>
                <a:spcPct val="110000"/>
              </a:lnSpc>
              <a:spcBef>
                <a:spcPts val="0"/>
              </a:spcBef>
            </a:pPr>
            <a:r>
              <a:rPr lang="pl-PL" dirty="0">
                <a:latin typeface="Calibri"/>
                <a:cs typeface="Calibri"/>
              </a:rPr>
              <a:t> </a:t>
            </a:r>
            <a:r>
              <a:rPr lang="pl-PL" dirty="0" err="1">
                <a:latin typeface="Calibri"/>
                <a:cs typeface="Calibri"/>
              </a:rPr>
              <a:t>sibilants</a:t>
            </a:r>
            <a:r>
              <a:rPr lang="pl-PL" dirty="0">
                <a:latin typeface="Calibri"/>
                <a:cs typeface="Calibri"/>
              </a:rPr>
              <a:t> </a:t>
            </a:r>
            <a:r>
              <a:rPr lang="pl-PL" dirty="0" err="1">
                <a:latin typeface="Calibri"/>
                <a:cs typeface="Calibri"/>
              </a:rPr>
              <a:t>have</a:t>
            </a:r>
            <a:r>
              <a:rPr lang="pl-PL" dirty="0">
                <a:latin typeface="Calibri"/>
                <a:cs typeface="Calibri"/>
              </a:rPr>
              <a:t> a </a:t>
            </a:r>
            <a:r>
              <a:rPr lang="pl-PL" dirty="0" err="1">
                <a:latin typeface="Calibri"/>
                <a:cs typeface="Calibri"/>
              </a:rPr>
              <a:t>controversial</a:t>
            </a:r>
            <a:r>
              <a:rPr lang="pl-PL" dirty="0">
                <a:latin typeface="Calibri"/>
                <a:cs typeface="Calibri"/>
              </a:rPr>
              <a:t> </a:t>
            </a:r>
            <a:r>
              <a:rPr lang="pl-PL" dirty="0" err="1">
                <a:latin typeface="Calibri"/>
                <a:cs typeface="Calibri"/>
              </a:rPr>
              <a:t>retroflex</a:t>
            </a:r>
            <a:r>
              <a:rPr lang="pl-PL" dirty="0">
                <a:latin typeface="Calibri"/>
                <a:cs typeface="Calibri"/>
              </a:rPr>
              <a:t> status;</a:t>
            </a:r>
          </a:p>
          <a:p>
            <a:pPr marL="914400" lvl="8" indent="0" algn="just">
              <a:lnSpc>
                <a:spcPct val="110000"/>
              </a:lnSpc>
              <a:spcBef>
                <a:spcPts val="0"/>
              </a:spcBef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8" indent="0" algn="just">
              <a:lnSpc>
                <a:spcPct val="110000"/>
              </a:lnSpc>
              <a:spcBef>
                <a:spcPts val="0"/>
              </a:spcBef>
            </a:pPr>
            <a:r>
              <a:rPr lang="pl-PL" dirty="0">
                <a:latin typeface="Calibri"/>
                <a:cs typeface="Calibri"/>
              </a:rPr>
              <a:t> </a:t>
            </a:r>
            <a:r>
              <a:rPr lang="pl-PL" dirty="0" err="1">
                <a:latin typeface="Calibri"/>
                <a:cs typeface="Calibri"/>
              </a:rPr>
              <a:t>some</a:t>
            </a:r>
            <a:r>
              <a:rPr lang="pl-PL" dirty="0">
                <a:latin typeface="Calibri"/>
                <a:cs typeface="Calibri"/>
              </a:rPr>
              <a:t> </a:t>
            </a:r>
            <a:r>
              <a:rPr lang="pl-PL" dirty="0" err="1">
                <a:latin typeface="Calibri"/>
                <a:cs typeface="Calibri"/>
              </a:rPr>
              <a:t>cues</a:t>
            </a:r>
            <a:r>
              <a:rPr lang="pl-PL" dirty="0">
                <a:latin typeface="Calibri"/>
                <a:cs typeface="Calibri"/>
              </a:rPr>
              <a:t> to retroflexion </a:t>
            </a:r>
            <a:r>
              <a:rPr lang="pl-PL" dirty="0" err="1">
                <a:latin typeface="Calibri"/>
                <a:cs typeface="Calibri"/>
              </a:rPr>
              <a:t>are</a:t>
            </a:r>
            <a:r>
              <a:rPr lang="pl-PL" dirty="0">
                <a:latin typeface="Calibri"/>
                <a:cs typeface="Calibri"/>
              </a:rPr>
              <a:t> </a:t>
            </a:r>
            <a:r>
              <a:rPr lang="pl-PL" dirty="0" err="1">
                <a:latin typeface="Calibri"/>
                <a:cs typeface="Calibri"/>
              </a:rPr>
              <a:t>argued</a:t>
            </a:r>
            <a:r>
              <a:rPr lang="pl-PL" dirty="0">
                <a:latin typeface="Calibri"/>
                <a:cs typeface="Calibri"/>
              </a:rPr>
              <a:t> to be </a:t>
            </a:r>
            <a:r>
              <a:rPr lang="pl-PL" dirty="0" err="1">
                <a:latin typeface="Calibri"/>
                <a:cs typeface="Calibri"/>
              </a:rPr>
              <a:t>manifested</a:t>
            </a:r>
            <a:r>
              <a:rPr lang="pl-PL" dirty="0">
                <a:latin typeface="Calibri"/>
                <a:cs typeface="Calibri"/>
              </a:rPr>
              <a:t> in /ʂ/, /ʐ/, /͡</a:t>
            </a:r>
            <a:r>
              <a:rPr lang="pl-PL" dirty="0" err="1">
                <a:latin typeface="Calibri"/>
                <a:cs typeface="Calibri"/>
              </a:rPr>
              <a:t>tʂ</a:t>
            </a:r>
            <a:r>
              <a:rPr lang="pl-PL" dirty="0">
                <a:latin typeface="Calibri"/>
                <a:cs typeface="Calibri"/>
              </a:rPr>
              <a:t>/ and /</a:t>
            </a:r>
            <a:r>
              <a:rPr lang="pl-PL" dirty="0" err="1">
                <a:latin typeface="Calibri"/>
                <a:cs typeface="Calibri"/>
              </a:rPr>
              <a:t>d͡ʐ</a:t>
            </a:r>
            <a:r>
              <a:rPr lang="pl-PL" dirty="0">
                <a:latin typeface="Calibri"/>
                <a:cs typeface="Calibri"/>
              </a:rPr>
              <a:t>/; 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8" indent="0" algn="just">
              <a:lnSpc>
                <a:spcPct val="110000"/>
              </a:lnSpc>
              <a:spcBef>
                <a:spcPts val="0"/>
              </a:spcBef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8" indent="0" algn="just">
              <a:lnSpc>
                <a:spcPct val="110000"/>
              </a:lnSpc>
              <a:spcBef>
                <a:spcPts val="0"/>
              </a:spcBef>
            </a:pPr>
            <a:r>
              <a:rPr lang="pl-PL" dirty="0">
                <a:latin typeface="Calibri"/>
                <a:cs typeface="Calibri"/>
              </a:rPr>
              <a:t> </a:t>
            </a:r>
            <a:r>
              <a:rPr lang="pl-PL" dirty="0" err="1">
                <a:latin typeface="Calibri"/>
                <a:cs typeface="Calibri"/>
              </a:rPr>
              <a:t>cues</a:t>
            </a:r>
            <a:r>
              <a:rPr lang="pl-PL" dirty="0">
                <a:latin typeface="Calibri"/>
                <a:cs typeface="Calibri"/>
              </a:rPr>
              <a:t> to </a:t>
            </a:r>
            <a:r>
              <a:rPr lang="pl-PL" dirty="0" err="1">
                <a:latin typeface="Calibri"/>
                <a:cs typeface="Calibri"/>
              </a:rPr>
              <a:t>allophonic</a:t>
            </a:r>
            <a:r>
              <a:rPr lang="pl-PL" dirty="0">
                <a:latin typeface="Calibri"/>
                <a:cs typeface="Calibri"/>
              </a:rPr>
              <a:t> </a:t>
            </a:r>
            <a:r>
              <a:rPr lang="pl-PL" dirty="0" err="1">
                <a:latin typeface="Calibri"/>
                <a:cs typeface="Calibri"/>
              </a:rPr>
              <a:t>retroflexion</a:t>
            </a:r>
            <a:r>
              <a:rPr lang="pl-PL" dirty="0">
                <a:latin typeface="Calibri"/>
                <a:cs typeface="Calibri"/>
              </a:rPr>
              <a:t> – in /ʈ/ and /ɖ/ (</a:t>
            </a:r>
            <a:r>
              <a:rPr lang="pl-PL" dirty="0" err="1">
                <a:latin typeface="Calibri"/>
                <a:cs typeface="Calibri"/>
              </a:rPr>
              <a:t>Żygis</a:t>
            </a:r>
            <a:r>
              <a:rPr lang="pl-PL" dirty="0">
                <a:latin typeface="Calibri"/>
                <a:cs typeface="Calibri"/>
              </a:rPr>
              <a:t> 2005; </a:t>
            </a:r>
            <a:r>
              <a:rPr lang="pl-PL" dirty="0" err="1">
                <a:latin typeface="Calibri"/>
                <a:cs typeface="Calibri"/>
              </a:rPr>
              <a:t>Żygis</a:t>
            </a:r>
            <a:r>
              <a:rPr lang="pl-PL" dirty="0">
                <a:latin typeface="Calibri"/>
                <a:cs typeface="Calibri"/>
              </a:rPr>
              <a:t>, </a:t>
            </a:r>
            <a:r>
              <a:rPr lang="pl-PL" dirty="0" err="1">
                <a:latin typeface="Calibri"/>
                <a:cs typeface="Calibri"/>
              </a:rPr>
              <a:t>Pape</a:t>
            </a:r>
            <a:r>
              <a:rPr lang="pl-PL" dirty="0">
                <a:latin typeface="Calibri"/>
                <a:cs typeface="Calibri"/>
              </a:rPr>
              <a:t> &amp; </a:t>
            </a:r>
            <a:r>
              <a:rPr lang="pl-PL" dirty="0" err="1">
                <a:latin typeface="Calibri"/>
                <a:cs typeface="Calibri"/>
              </a:rPr>
              <a:t>Jesus</a:t>
            </a:r>
            <a:r>
              <a:rPr lang="pl-PL" dirty="0">
                <a:latin typeface="Calibri"/>
                <a:cs typeface="Calibri"/>
              </a:rPr>
              <a:t> 2012);</a:t>
            </a:r>
          </a:p>
          <a:p>
            <a:pPr lvl="2" algn="just">
              <a:lnSpc>
                <a:spcPct val="110000"/>
              </a:lnSpc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>
              <a:lnSpc>
                <a:spcPct val="110000"/>
              </a:lnSpc>
            </a:pPr>
            <a:endParaRPr lang="pl-PL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110000"/>
              </a:lnSpc>
            </a:pP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American English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only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pl-PL" dirty="0" err="1">
                <a:solidFill>
                  <a:schemeClr val="tx1"/>
                </a:solidFill>
                <a:latin typeface="Calibri"/>
                <a:cs typeface="Calibri"/>
              </a:rPr>
              <a:t>has</a:t>
            </a:r>
            <a:r>
              <a:rPr lang="pl-PL" dirty="0">
                <a:solidFill>
                  <a:schemeClr val="tx1"/>
                </a:solidFill>
                <a:latin typeface="Calibri"/>
                <a:cs typeface="Calibri"/>
              </a:rPr>
              <a:t> /ɽ/;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2668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25777BC-D5DC-3EAC-3156-AA9999F9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223" y="527649"/>
            <a:ext cx="9486900" cy="108405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Calibri"/>
                <a:cs typeface="Calibri"/>
              </a:rPr>
              <a:t/>
            </a:r>
            <a:br>
              <a:rPr lang="pl-PL" dirty="0">
                <a:latin typeface="Calibri"/>
                <a:cs typeface="Calibri"/>
              </a:rPr>
            </a:br>
            <a:r>
              <a:rPr lang="pl-PL" dirty="0">
                <a:latin typeface="Calibri"/>
                <a:cs typeface="Calibri"/>
              </a:rPr>
              <a:t/>
            </a:r>
            <a:br>
              <a:rPr lang="pl-PL" dirty="0">
                <a:latin typeface="Calibri"/>
                <a:cs typeface="Calibri"/>
              </a:rPr>
            </a:br>
            <a:r>
              <a:rPr lang="pl-PL" dirty="0" err="1">
                <a:latin typeface="Calibri"/>
                <a:cs typeface="Calibri"/>
              </a:rPr>
              <a:t>Retroflexes</a:t>
            </a:r>
            <a:r>
              <a:rPr lang="pl-PL" dirty="0">
                <a:latin typeface="Calibri"/>
                <a:cs typeface="Calibri"/>
              </a:rPr>
              <a:t> in </a:t>
            </a:r>
            <a:r>
              <a:rPr lang="pl-PL" dirty="0" err="1">
                <a:latin typeface="Calibri"/>
                <a:cs typeface="Calibri"/>
              </a:rPr>
              <a:t>Norwegian</a:t>
            </a:r>
            <a:r>
              <a:rPr lang="pl-PL" dirty="0">
                <a:latin typeface="Calibri"/>
                <a:cs typeface="Calibri"/>
              </a:rPr>
              <a:t>, English and </a:t>
            </a:r>
            <a:r>
              <a:rPr lang="pl-PL" dirty="0" err="1">
                <a:latin typeface="Calibri"/>
                <a:cs typeface="Calibri"/>
              </a:rPr>
              <a:t>Polish</a:t>
            </a:r>
            <a:endParaRPr lang="pl-PL" dirty="0">
              <a:latin typeface="Calibri"/>
              <a:cs typeface="Calibri"/>
            </a:endParaRPr>
          </a:p>
        </p:txBody>
      </p:sp>
      <p:graphicFrame>
        <p:nvGraphicFramePr>
          <p:cNvPr id="3" name="Tabela 3">
            <a:extLst>
              <a:ext uri="{FF2B5EF4-FFF2-40B4-BE49-F238E27FC236}">
                <a16:creationId xmlns="" xmlns:a16="http://schemas.microsoft.com/office/drawing/2014/main" id="{F3539BA1-C231-941F-B2F0-FD129B5D3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520455"/>
              </p:ext>
            </p:extLst>
          </p:nvPr>
        </p:nvGraphicFramePr>
        <p:xfrm>
          <a:off x="2367280" y="2480056"/>
          <a:ext cx="6603836" cy="33375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14719">
                  <a:extLst>
                    <a:ext uri="{9D8B030D-6E8A-4147-A177-3AD203B41FA5}">
                      <a16:colId xmlns="" xmlns:a16="http://schemas.microsoft.com/office/drawing/2014/main" val="3466985643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361090075"/>
                    </a:ext>
                  </a:extLst>
                </a:gridCol>
                <a:gridCol w="1508758">
                  <a:extLst>
                    <a:ext uri="{9D8B030D-6E8A-4147-A177-3AD203B41FA5}">
                      <a16:colId xmlns="" xmlns:a16="http://schemas.microsoft.com/office/drawing/2014/main" val="228777684"/>
                    </a:ext>
                  </a:extLst>
                </a:gridCol>
                <a:gridCol w="1508759">
                  <a:extLst>
                    <a:ext uri="{9D8B030D-6E8A-4147-A177-3AD203B41FA5}">
                      <a16:colId xmlns="" xmlns:a16="http://schemas.microsoft.com/office/drawing/2014/main" val="3968049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>
                          <a:latin typeface="Calibri"/>
                        </a:rPr>
                        <a:t>Norwegian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>
                          <a:latin typeface="Calibri"/>
                        </a:rPr>
                        <a:t>Polish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dirty="0">
                          <a:latin typeface="Calibri"/>
                        </a:rPr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116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>
                          <a:latin typeface="Calibri"/>
                        </a:rPr>
                        <a:t>nasal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/ɳ/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5427108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sz="1800" b="0" i="0" u="none" strike="noStrike" noProof="0" dirty="0" err="1">
                          <a:latin typeface="Calibri"/>
                        </a:rPr>
                        <a:t>plosive</a:t>
                      </a:r>
                      <a:r>
                        <a:rPr lang="pl-PL" sz="1800" b="0" i="0" u="none" strike="noStrike" noProof="0" dirty="0">
                          <a:latin typeface="Calibri"/>
                        </a:rPr>
                        <a:t> (</a:t>
                      </a:r>
                      <a:r>
                        <a:rPr lang="pl-PL" sz="1800" b="0" i="0" u="none" strike="noStrike" noProof="0" dirty="0" err="1">
                          <a:latin typeface="Calibri"/>
                        </a:rPr>
                        <a:t>voiceless</a:t>
                      </a:r>
                      <a:r>
                        <a:rPr lang="pl-PL" sz="1800" b="0" i="0" u="none" strike="noStrike" noProof="0" dirty="0">
                          <a:latin typeface="Calibri"/>
                        </a:rPr>
                        <a:t>)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/ʈ/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8374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>
                          <a:latin typeface="Calibri"/>
                        </a:rPr>
                        <a:t>plosive</a:t>
                      </a:r>
                      <a:r>
                        <a:rPr lang="pl-PL" dirty="0">
                          <a:latin typeface="Calibri"/>
                        </a:rPr>
                        <a:t> (</a:t>
                      </a:r>
                      <a:r>
                        <a:rPr lang="pl-PL" dirty="0" err="1">
                          <a:latin typeface="Calibri"/>
                        </a:rPr>
                        <a:t>voiced</a:t>
                      </a:r>
                      <a:r>
                        <a:rPr lang="pl-PL" dirty="0">
                          <a:latin typeface="Calibri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/ɖ/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6800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>
                          <a:latin typeface="Calibri"/>
                        </a:rPr>
                        <a:t>fricative</a:t>
                      </a:r>
                      <a:r>
                        <a:rPr lang="pl-PL" dirty="0">
                          <a:latin typeface="Calibri"/>
                        </a:rPr>
                        <a:t> (</a:t>
                      </a:r>
                      <a:r>
                        <a:rPr lang="pl-PL" dirty="0" err="1">
                          <a:latin typeface="Calibri"/>
                        </a:rPr>
                        <a:t>voiceless</a:t>
                      </a:r>
                      <a:r>
                        <a:rPr lang="pl-PL" dirty="0">
                          <a:latin typeface="Calibri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/ʂ-</a:t>
                      </a:r>
                      <a:r>
                        <a:rPr lang="pl-PL" sz="1800" b="0" i="0" u="none" strike="noStrike" noProof="0" dirty="0">
                          <a:latin typeface="Calibri"/>
                        </a:rPr>
                        <a:t>ʃ</a:t>
                      </a:r>
                      <a:r>
                        <a:rPr lang="pl-PL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/>
                        </a:rPr>
                        <a:t>/</a:t>
                      </a:r>
                      <a:r>
                        <a:rPr lang="pl-PL" sz="1800" b="0" i="0" u="none" strike="noStrike" noProof="0" dirty="0">
                          <a:latin typeface="Calibri"/>
                        </a:rPr>
                        <a:t>ʂ/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7370723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dirty="0" err="1">
                          <a:latin typeface="Calibri"/>
                        </a:rPr>
                        <a:t>fricative</a:t>
                      </a:r>
                      <a:r>
                        <a:rPr lang="pl-PL" dirty="0">
                          <a:latin typeface="Calibri"/>
                        </a:rPr>
                        <a:t> (</a:t>
                      </a:r>
                      <a:r>
                        <a:rPr lang="pl-PL" dirty="0" err="1">
                          <a:latin typeface="Calibri"/>
                        </a:rPr>
                        <a:t>voiced</a:t>
                      </a:r>
                      <a:r>
                        <a:rPr lang="pl-PL" dirty="0">
                          <a:latin typeface="Calibri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pl-PL" sz="18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 dirty="0">
                          <a:latin typeface="Calibri"/>
                        </a:rPr>
                        <a:t>/ʐ/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6461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>
                          <a:latin typeface="Calibri"/>
                        </a:rPr>
                        <a:t>affricate</a:t>
                      </a:r>
                      <a:r>
                        <a:rPr lang="pl-PL" dirty="0">
                          <a:latin typeface="Calibri"/>
                        </a:rPr>
                        <a:t> (</a:t>
                      </a:r>
                      <a:r>
                        <a:rPr lang="pl-PL" dirty="0" err="1">
                          <a:latin typeface="Calibri"/>
                        </a:rPr>
                        <a:t>voiceless</a:t>
                      </a:r>
                      <a:r>
                        <a:rPr lang="pl-PL" dirty="0">
                          <a:latin typeface="Calibri"/>
                        </a:rPr>
                        <a:t>)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pl-PL" sz="18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 dirty="0">
                          <a:latin typeface="Calibri"/>
                        </a:rPr>
                        <a:t>/</a:t>
                      </a:r>
                      <a:r>
                        <a:rPr lang="pl-PL" sz="1800" b="0" i="0" u="none" strike="noStrike" noProof="0" dirty="0" err="1">
                          <a:latin typeface="Calibri"/>
                        </a:rPr>
                        <a:t>t͡ʂ</a:t>
                      </a:r>
                      <a:r>
                        <a:rPr lang="pl-PL" sz="1800" b="0" i="0" u="none" strike="noStrike" noProof="0" dirty="0">
                          <a:latin typeface="Calibri"/>
                        </a:rPr>
                        <a:t>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49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>
                          <a:latin typeface="Calibri"/>
                        </a:rPr>
                        <a:t>affricate</a:t>
                      </a:r>
                      <a:r>
                        <a:rPr lang="pl-PL" dirty="0">
                          <a:latin typeface="Calibri"/>
                        </a:rPr>
                        <a:t> (</a:t>
                      </a:r>
                      <a:r>
                        <a:rPr lang="pl-PL" dirty="0" err="1">
                          <a:latin typeface="Calibri"/>
                        </a:rPr>
                        <a:t>voiced</a:t>
                      </a:r>
                      <a:r>
                        <a:rPr lang="pl-PL" dirty="0">
                          <a:latin typeface="Calibri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Calibri"/>
                        </a:rPr>
                        <a:t>/</a:t>
                      </a:r>
                      <a:r>
                        <a:rPr lang="pl-PL" sz="1800" b="0" i="0" u="none" strike="noStrike" noProof="0" dirty="0" err="1">
                          <a:latin typeface="Calibri"/>
                        </a:rPr>
                        <a:t>d͡ʐ</a:t>
                      </a:r>
                      <a:r>
                        <a:rPr lang="pl-PL" sz="1800" b="0" i="0" u="none" strike="noStrike" noProof="0" dirty="0">
                          <a:latin typeface="Calibri"/>
                        </a:rPr>
                        <a:t>/</a:t>
                      </a: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6901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err="1">
                          <a:latin typeface="Calibri"/>
                        </a:rPr>
                        <a:t>approximant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/ɭ/</a:t>
                      </a:r>
                      <a:endParaRPr lang="pl-PL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l-PL" dirty="0">
                          <a:latin typeface="Calibri"/>
                        </a:rPr>
                        <a:t>/</a:t>
                      </a:r>
                      <a:r>
                        <a:rPr lang="pl-PL" dirty="0" err="1">
                          <a:latin typeface="Calibri"/>
                        </a:rPr>
                        <a:t>ɽ</a:t>
                      </a:r>
                      <a:r>
                        <a:rPr lang="pl-PL" dirty="0">
                          <a:latin typeface="Calibri"/>
                        </a:rPr>
                        <a:t>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1199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917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081828E-0B29-166C-184C-1D9AC3126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565" y="497086"/>
            <a:ext cx="9486900" cy="923819"/>
          </a:xfrm>
        </p:spPr>
        <p:txBody>
          <a:bodyPr>
            <a:normAutofit fontScale="90000"/>
          </a:bodyPr>
          <a:lstStyle/>
          <a:p>
            <a:pPr algn="ctr"/>
            <a:r>
              <a:rPr lang="pl-PL">
                <a:latin typeface="Calibri"/>
                <a:cs typeface="Calibri"/>
              </a:rPr>
              <a:t/>
            </a:r>
            <a:br>
              <a:rPr lang="pl-PL">
                <a:latin typeface="Calibri"/>
                <a:cs typeface="Calibri"/>
              </a:rPr>
            </a:br>
            <a:r>
              <a:rPr lang="pl-PL">
                <a:latin typeface="Calibri"/>
                <a:cs typeface="Calibri"/>
              </a:rPr>
              <a:t/>
            </a:r>
            <a:br>
              <a:rPr lang="pl-PL">
                <a:latin typeface="Calibri"/>
                <a:cs typeface="Calibri"/>
              </a:rPr>
            </a:br>
            <a:r>
              <a:rPr lang="pl-PL">
                <a:latin typeface="Calibri"/>
                <a:cs typeface="Calibri"/>
              </a:rPr>
              <a:t>THE PERCEPTION OF RETROFLEXION:</a:t>
            </a:r>
            <a:endParaRPr lang="pl-PL">
              <a:ea typeface="+mj-lt"/>
              <a:cs typeface="+mj-lt"/>
            </a:endParaRPr>
          </a:p>
          <a:p>
            <a:pPr algn="ctr"/>
            <a:r>
              <a:rPr lang="pl-PL">
                <a:latin typeface="Calibri"/>
                <a:cs typeface="Calibri"/>
              </a:rPr>
              <a:t>MOTIVATION FOR THE STUDY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="" xmlns:a16="http://schemas.microsoft.com/office/drawing/2014/main" id="{755E8885-0706-6106-1E91-77C49460FEAC}"/>
              </a:ext>
            </a:extLst>
          </p:cNvPr>
          <p:cNvSpPr txBox="1">
            <a:spLocks/>
          </p:cNvSpPr>
          <p:nvPr/>
        </p:nvSpPr>
        <p:spPr>
          <a:xfrm>
            <a:off x="985360" y="1959342"/>
            <a:ext cx="9486901" cy="4752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" dirty="0" err="1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Polish</a:t>
            </a:r>
            <a:r>
              <a:rPr lang="pl" dirty="0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 /</a:t>
            </a:r>
            <a:r>
              <a:rPr lang="pl" dirty="0">
                <a:solidFill>
                  <a:srgbClr val="000000"/>
                </a:solidFill>
                <a:latin typeface="Calibri"/>
                <a:ea typeface="+mj-lt"/>
                <a:cs typeface="Calibri"/>
              </a:rPr>
              <a:t>ʂ/ vs. </a:t>
            </a:r>
            <a:r>
              <a:rPr lang="pl" dirty="0" err="1">
                <a:solidFill>
                  <a:srgbClr val="000000"/>
                </a:solidFill>
                <a:latin typeface="Calibri"/>
                <a:ea typeface="+mj-lt"/>
                <a:cs typeface="Calibri"/>
              </a:rPr>
              <a:t>Norwegian</a:t>
            </a:r>
            <a:r>
              <a:rPr lang="pl" dirty="0">
                <a:solidFill>
                  <a:srgbClr val="000000"/>
                </a:solidFill>
                <a:latin typeface="Calibri"/>
                <a:ea typeface="+mj-lt"/>
                <a:cs typeface="Calibri"/>
              </a:rPr>
              <a:t> /</a:t>
            </a:r>
            <a:r>
              <a:rPr lang="pl-PL" dirty="0">
                <a:solidFill>
                  <a:srgbClr val="000000"/>
                </a:solidFill>
                <a:latin typeface="Calibri"/>
                <a:ea typeface="+mj-lt"/>
                <a:cs typeface="Calibri"/>
              </a:rPr>
              <a:t>ʂ/ </a:t>
            </a:r>
            <a:r>
              <a:rPr lang="pl" dirty="0">
                <a:solidFill>
                  <a:srgbClr val="000000"/>
                </a:solidFill>
                <a:latin typeface="Calibri"/>
                <a:ea typeface="+mj-lt"/>
                <a:cs typeface="Calibri"/>
              </a:rPr>
              <a:t>–</a:t>
            </a:r>
            <a:r>
              <a:rPr lang="pl-PL" dirty="0">
                <a:solidFill>
                  <a:srgbClr val="000000"/>
                </a:solidFill>
                <a:latin typeface="Calibri"/>
                <a:ea typeface="+mj-lt"/>
                <a:cs typeface="Calibri"/>
              </a:rPr>
              <a:t> </a:t>
            </a:r>
            <a:r>
              <a:rPr lang="pl-PL" dirty="0" err="1">
                <a:solidFill>
                  <a:srgbClr val="000000"/>
                </a:solidFill>
                <a:latin typeface="Calibri"/>
                <a:ea typeface="+mj-lt"/>
                <a:cs typeface="Calibri"/>
              </a:rPr>
              <a:t>potentially</a:t>
            </a:r>
            <a:r>
              <a:rPr lang="pl-PL" dirty="0">
                <a:solidFill>
                  <a:srgbClr val="000000"/>
                </a:solidFill>
                <a:latin typeface="Calibri"/>
                <a:ea typeface="+mj-lt"/>
                <a:cs typeface="Calibri"/>
              </a:rPr>
              <a:t> </a:t>
            </a:r>
            <a:r>
              <a:rPr lang="pl-PL" dirty="0" err="1">
                <a:solidFill>
                  <a:srgbClr val="000000"/>
                </a:solidFill>
                <a:latin typeface="Calibri"/>
                <a:ea typeface="+mj-lt"/>
                <a:cs typeface="Calibri"/>
              </a:rPr>
              <a:t>closer</a:t>
            </a:r>
            <a:r>
              <a:rPr lang="pl-PL" dirty="0">
                <a:solidFill>
                  <a:srgbClr val="000000"/>
                </a:solidFill>
                <a:latin typeface="Calibri"/>
                <a:ea typeface="+mj-lt"/>
                <a:cs typeface="Calibri"/>
              </a:rPr>
              <a:t> </a:t>
            </a:r>
            <a:r>
              <a:rPr lang="pl-PL" dirty="0" err="1">
                <a:solidFill>
                  <a:srgbClr val="000000"/>
                </a:solidFill>
                <a:latin typeface="Calibri"/>
                <a:ea typeface="+mj-lt"/>
                <a:cs typeface="Calibri"/>
              </a:rPr>
              <a:t>counterparts</a:t>
            </a:r>
            <a:r>
              <a:rPr lang="pl-PL" dirty="0">
                <a:solidFill>
                  <a:srgbClr val="000000"/>
                </a:solidFill>
                <a:latin typeface="Calibri"/>
                <a:ea typeface="+mj-lt"/>
                <a:cs typeface="Calibri"/>
              </a:rPr>
              <a:t>;</a:t>
            </a:r>
            <a:endParaRPr lang="pl-PL" dirty="0"/>
          </a:p>
          <a:p>
            <a:pPr algn="just"/>
            <a:r>
              <a:rPr lang="pl" dirty="0" err="1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Remaining</a:t>
            </a:r>
            <a:r>
              <a:rPr lang="pl" dirty="0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" dirty="0" err="1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Norwegian</a:t>
            </a:r>
            <a:r>
              <a:rPr lang="pl" dirty="0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" dirty="0" err="1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retroflex</a:t>
            </a:r>
            <a:r>
              <a:rPr lang="pl" dirty="0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" dirty="0" err="1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sounds</a:t>
            </a:r>
            <a:r>
              <a:rPr lang="pl" dirty="0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 – /ʈ, ɖ, ɭ, ɳ/ </a:t>
            </a:r>
            <a:r>
              <a:rPr lang="pl" dirty="0">
                <a:solidFill>
                  <a:srgbClr val="000000"/>
                </a:solidFill>
                <a:latin typeface="Calibri"/>
                <a:ea typeface="+mj-lt"/>
                <a:cs typeface="Calibri"/>
              </a:rPr>
              <a:t>–</a:t>
            </a:r>
            <a:r>
              <a:rPr lang="pl" dirty="0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 no </a:t>
            </a:r>
            <a:r>
              <a:rPr lang="pl" dirty="0" err="1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close</a:t>
            </a:r>
            <a:r>
              <a:rPr lang="pl" dirty="0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" dirty="0" err="1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retroflex</a:t>
            </a:r>
            <a:r>
              <a:rPr lang="pl" dirty="0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 </a:t>
            </a:r>
            <a:r>
              <a:rPr lang="pl" dirty="0" err="1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counterparts</a:t>
            </a:r>
            <a:r>
              <a:rPr lang="pl" dirty="0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 in Polish;</a:t>
            </a:r>
          </a:p>
          <a:p>
            <a:pPr algn="just"/>
            <a:r>
              <a:rPr lang="pl" dirty="0">
                <a:solidFill>
                  <a:srgbClr val="000000"/>
                </a:solidFill>
                <a:latin typeface="Calibri"/>
                <a:ea typeface="+mj-lt"/>
                <a:cs typeface="+mj-lt"/>
              </a:rPr>
              <a:t>We hypothesize gradiance in perceptual salience.</a:t>
            </a:r>
            <a:endParaRPr lang="pl" dirty="0">
              <a:solidFill>
                <a:srgbClr val="39213B"/>
              </a:solidFill>
              <a:latin typeface="Goudy Old Style"/>
              <a:ea typeface="+mj-lt"/>
              <a:cs typeface="+mj-lt"/>
            </a:endParaRPr>
          </a:p>
          <a:p>
            <a:pPr marL="342900" indent="-342900" algn="just">
              <a:buFont typeface="Wingdings" panose="020B0604020202020204" pitchFamily="34" charset="0"/>
              <a:buChar char="Ø"/>
            </a:pPr>
            <a:endParaRPr lang="pl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  <a:p>
            <a:pPr algn="just"/>
            <a:endParaRPr lang="pl" dirty="0">
              <a:solidFill>
                <a:srgbClr val="000000"/>
              </a:solidFill>
              <a:latin typeface="Calibri"/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0520331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LightSeedLeftStep">
      <a:dk1>
        <a:srgbClr val="000000"/>
      </a:dk1>
      <a:lt1>
        <a:srgbClr val="FFFFFF"/>
      </a:lt1>
      <a:dk2>
        <a:srgbClr val="39213B"/>
      </a:dk2>
      <a:lt2>
        <a:srgbClr val="E4E2E8"/>
      </a:lt2>
      <a:accent1>
        <a:srgbClr val="8AAC4A"/>
      </a:accent1>
      <a:accent2>
        <a:srgbClr val="ABA439"/>
      </a:accent2>
      <a:accent3>
        <a:srgbClr val="E68927"/>
      </a:accent3>
      <a:accent4>
        <a:srgbClr val="EA5E4E"/>
      </a:accent4>
      <a:accent5>
        <a:srgbClr val="EE6E97"/>
      </a:accent5>
      <a:accent6>
        <a:srgbClr val="EA4EC1"/>
      </a:accent6>
      <a:hlink>
        <a:srgbClr val="8169AE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lassicFrameVTI" id="{4FA2A165-EC65-4FB0-B019-8C8876A1D8E3}" vid="{9D78F1F1-8226-42FD-A1A3-975EDF6D60F8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2035883-993f-40dd-b11a-b4b324a4033e">
      <Terms xmlns="http://schemas.microsoft.com/office/infopath/2007/PartnerControls"/>
    </lcf76f155ced4ddcb4097134ff3c332f>
    <komentarz xmlns="e2035883-993f-40dd-b11a-b4b324a4033e" xsi:nil="true"/>
    <TaxCatchAll xmlns="64797261-d3be-488b-a201-b4c878f4938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C5D5248A4B444F8F930681A94B9435" ma:contentTypeVersion="15" ma:contentTypeDescription="Utwórz nowy dokument." ma:contentTypeScope="" ma:versionID="a225ce3a3287a392d36cf93960badfdd">
  <xsd:schema xmlns:xsd="http://www.w3.org/2001/XMLSchema" xmlns:xs="http://www.w3.org/2001/XMLSchema" xmlns:p="http://schemas.microsoft.com/office/2006/metadata/properties" xmlns:ns2="e2035883-993f-40dd-b11a-b4b324a4033e" xmlns:ns3="64797261-d3be-488b-a201-b4c878f4938b" targetNamespace="http://schemas.microsoft.com/office/2006/metadata/properties" ma:root="true" ma:fieldsID="226b1dc3722ed11c720e0f565ae58293" ns2:_="" ns3:_="">
    <xsd:import namespace="e2035883-993f-40dd-b11a-b4b324a4033e"/>
    <xsd:import namespace="64797261-d3be-488b-a201-b4c878f493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SearchProperties" minOccurs="0"/>
                <xsd:element ref="ns2:MediaLengthInSeconds" minOccurs="0"/>
                <xsd:element ref="ns2:komentarz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35883-993f-40dd-b11a-b4b324a403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Tagi obrazów" ma:readOnly="false" ma:fieldId="{5cf76f15-5ced-4ddc-b409-7134ff3c332f}" ma:taxonomyMulti="true" ma:sspId="19df4c6f-8961-41b0-b5dd-85bee8602c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komentarz" ma:index="22" nillable="true" ma:displayName="komentarz" ma:format="Dropdown" ma:internalName="komentarz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97261-d3be-488b-a201-b4c878f4938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62e426e-9fcd-492e-b2c4-b2ceb3c3b0ea}" ma:internalName="TaxCatchAll" ma:showField="CatchAllData" ma:web="64797261-d3be-488b-a201-b4c878f493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6B963C-FD1B-4FCF-8034-3566A443FE94}">
  <ds:schemaRefs>
    <ds:schemaRef ds:uri="http://purl.org/dc/elements/1.1/"/>
    <ds:schemaRef ds:uri="e2035883-993f-40dd-b11a-b4b324a4033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64797261-d3be-488b-a201-b4c878f4938b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385FFC4-15A3-4DC4-920E-5667D0E654B1}">
  <ds:schemaRefs>
    <ds:schemaRef ds:uri="64797261-d3be-488b-a201-b4c878f4938b"/>
    <ds:schemaRef ds:uri="e2035883-993f-40dd-b11a-b4b324a4033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FFE2DC7-D448-411A-AEC1-EFE360BCEF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2609</Words>
  <Application>Microsoft Office PowerPoint</Application>
  <PresentationFormat>Niestandardowy</PresentationFormat>
  <Paragraphs>432</Paragraphs>
  <Slides>31</Slides>
  <Notes>0</Notes>
  <HiddenSlides>0</HiddenSlides>
  <MMClips>11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ClassicFrameVTI</vt:lpstr>
      <vt:lpstr>The perception of Norwegian retroflexes by L1 Polish L3 Norwegian speakers: </vt:lpstr>
      <vt:lpstr>Outline</vt:lpstr>
      <vt:lpstr>  THEORETICAL BACKGROUND:  RetroflexION</vt:lpstr>
      <vt:lpstr>Theoretical background: retroflexion redefined</vt:lpstr>
      <vt:lpstr>Polish sibilants classified as retroflexes</vt:lpstr>
      <vt:lpstr>Prezentacja programu PowerPoint</vt:lpstr>
      <vt:lpstr>Retroflexes in Norwegian, English and Polish: no full agreement</vt:lpstr>
      <vt:lpstr>  Retroflexes in Norwegian, English and Polish</vt:lpstr>
      <vt:lpstr>  THE PERCEPTION OF RETROFLEXION: MOTIVATION FOR THE STUDY</vt:lpstr>
      <vt:lpstr>Study Objectives</vt:lpstr>
      <vt:lpstr>RESEARCH QUESTIONS</vt:lpstr>
      <vt:lpstr>Study design</vt:lpstr>
      <vt:lpstr>Rated (DIS-)SIMILARITY TASK: procedure</vt:lpstr>
      <vt:lpstr>  RATED (DIS-)SIMILARITY TASK: stimuli</vt:lpstr>
      <vt:lpstr>RATED (DIS-)SIMILARITY task: stimuli grouping </vt:lpstr>
      <vt:lpstr>RATED (DIS-)SIMILARITY task: HYPOTHESIS    </vt:lpstr>
      <vt:lpstr>RATED (DIS-)SIMILARITY TAsk: results according to MATCHING retroflexion and P&amp;M OF ARTICULATION</vt:lpstr>
      <vt:lpstr>RATED (DIS-)SIMILARITY: HYPOTHESIS ON THE ROLE OF LANGUAGE  </vt:lpstr>
      <vt:lpstr>RATED (DIS-)SIMILARITY TASK RESULTS: split by language </vt:lpstr>
      <vt:lpstr>RATED (DIS-)SIMILARITY task: Focus on norwegian stop retroflexes </vt:lpstr>
      <vt:lpstr>RATED (DIS-)SIMILARITY task: results for norwegian stop retroflexes  </vt:lpstr>
      <vt:lpstr>RATED (DIS-)SIMILARITY task: stops vs. sonorants  </vt:lpstr>
      <vt:lpstr>RATED (DIS-)SIMILARITY task: stops vs. sonorants </vt:lpstr>
      <vt:lpstr>  DISCRIMINATION TASK IN l3 norwegian </vt:lpstr>
      <vt:lpstr>  DISCRIMINATION TASK: stimuli</vt:lpstr>
      <vt:lpstr>DISCRIMINATION TASK: HYPOTHESIS   </vt:lpstr>
      <vt:lpstr>DISCRIMINATION TASK: results  </vt:lpstr>
      <vt:lpstr>FUTURE Plans</vt:lpstr>
      <vt:lpstr> </vt:lpstr>
      <vt:lpstr>SELECTED REFERENCES </vt:lpstr>
      <vt:lpstr>ACKNOWLEDGEMENTS: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Chris</dc:creator>
  <cp:lastModifiedBy>Chris</cp:lastModifiedBy>
  <cp:revision>406</cp:revision>
  <dcterms:created xsi:type="dcterms:W3CDTF">2023-02-23T07:47:53Z</dcterms:created>
  <dcterms:modified xsi:type="dcterms:W3CDTF">2023-06-12T08:30:17Z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0x0101000DC5D5248A4B444F8F930681A94B9435</vt:lpwstr>
  </property>
  <property fmtid="{D5CDD505-2E9C-101B-9397-08002B2CF9AE}" pid="3" name="MediaServiceImageTags">
    <vt:lpwstr/>
  </property>
</Properties>
</file>