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2.xml" ContentType="application/vnd.openxmlformats-officedocument.presentationml.comment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6" r:id="rId7"/>
    <p:sldId id="261" r:id="rId8"/>
    <p:sldId id="262" r:id="rId9"/>
    <p:sldId id="263" r:id="rId10"/>
    <p:sldId id="264" r:id="rId11"/>
    <p:sldId id="265" r:id="rId12"/>
    <p:sldId id="279" r:id="rId13"/>
    <p:sldId id="267" r:id="rId14"/>
    <p:sldId id="268" r:id="rId15"/>
    <p:sldId id="285" r:id="rId16"/>
    <p:sldId id="286" r:id="rId17"/>
    <p:sldId id="269" r:id="rId18"/>
    <p:sldId id="270" r:id="rId19"/>
    <p:sldId id="271" r:id="rId20"/>
    <p:sldId id="272" r:id="rId21"/>
    <p:sldId id="273" r:id="rId22"/>
    <p:sldId id="274" r:id="rId23"/>
    <p:sldId id="282" r:id="rId24"/>
    <p:sldId id="283" r:id="rId25"/>
    <p:sldId id="287" r:id="rId26"/>
    <p:sldId id="275" r:id="rId27"/>
    <p:sldId id="281" r:id="rId28"/>
    <p:sldId id="280" r:id="rId29"/>
    <p:sldId id="276" r:id="rId30"/>
    <p:sldId id="277" r:id="rId31"/>
    <p:sldId id="278"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alas" initials="AB" lastIdx="2" clrIdx="0">
    <p:extLst>
      <p:ext uri="{19B8F6BF-5375-455C-9EA6-DF929625EA0E}">
        <p15:presenceInfo xmlns:p15="http://schemas.microsoft.com/office/powerpoint/2012/main" userId="aef58ba3d359fd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84" d="100"/>
          <a:sy n="84" d="100"/>
        </p:scale>
        <p:origin x="143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28T23:36:47.945" idx="2">
    <p:pos x="7181" y="1690"/>
    <p:text>Na pewno tu chcemy BOK, które jest jednak zmienne: /u/ vs. /o/. Może /a/?</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8-28T23:33:06.467" idx="1">
    <p:pos x="7459" y="2640"/>
    <p:text>Tylko że u Cebriana obie grupy miały bardzo podobne wyniki asymilacji. Zresztą on experienced nazywał tych, którzy mieszkali w Kanadzie, a inexperienced -- studentów trzeciego roku anglistyki. Różnica wyszła tylko w identyfikacji i to jeszcze jakiejś samogłoski, która akurat w kanadyjskim jest dyftongizowana.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The </a:t>
            </a:r>
            <a:r>
              <a:rPr lang="en-GB" dirty="0">
                <a:solidFill>
                  <a:srgbClr val="C00000"/>
                </a:solidFill>
              </a:rPr>
              <a:t>more experienced </a:t>
            </a:r>
            <a:r>
              <a:rPr lang="en-GB" dirty="0"/>
              <a:t>the L2/L3 learners are, the more likely they should be to discern the differences between the L1 and L2 sounds</a:t>
            </a:r>
          </a:p>
          <a:p>
            <a:endParaRPr lang="en-PL" dirty="0"/>
          </a:p>
        </p:txBody>
      </p:sp>
    </p:spTree>
    <p:extLst>
      <p:ext uri="{BB962C8B-B14F-4D97-AF65-F5344CB8AC3E}">
        <p14:creationId xmlns:p14="http://schemas.microsoft.com/office/powerpoint/2010/main" val="129007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ytuł i podtytuł">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1270000" y="1638300"/>
            <a:ext cx="10464800" cy="3302000"/>
          </a:xfrm>
          <a:prstGeom prst="rect">
            <a:avLst/>
          </a:prstGeom>
        </p:spPr>
        <p:txBody>
          <a:bodyPr anchor="b"/>
          <a:lstStyle/>
          <a:p>
            <a:r>
              <a:t>Tekst tytułowy</a:t>
            </a:r>
          </a:p>
        </p:txBody>
      </p:sp>
      <p:sp>
        <p:nvSpPr>
          <p:cNvPr id="12" name="Treść - poziom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Treść - poziom 1</a:t>
            </a:r>
          </a:p>
          <a:p>
            <a:pPr lvl="1"/>
            <a:r>
              <a:t>Treść - poziom 2</a:t>
            </a:r>
          </a:p>
          <a:p>
            <a:pPr lvl="2"/>
            <a:r>
              <a:t>Treść - poziom 3</a:t>
            </a:r>
          </a:p>
          <a:p>
            <a:pPr lvl="3"/>
            <a:r>
              <a:t>Treść - poziom 4</a:t>
            </a:r>
          </a:p>
          <a:p>
            <a:pPr lvl="4"/>
            <a:r>
              <a:t>Treść - poziom 5</a:t>
            </a:r>
          </a:p>
        </p:txBody>
      </p:sp>
      <p:sp>
        <p:nvSpPr>
          <p:cNvPr id="13" name="Numer slajdu"/>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ytat">
    <p:spTree>
      <p:nvGrpSpPr>
        <p:cNvPr id="1" name=""/>
        <p:cNvGrpSpPr/>
        <p:nvPr/>
      </p:nvGrpSpPr>
      <p:grpSpPr>
        <a:xfrm>
          <a:off x="0" y="0"/>
          <a:ext cx="0" cy="0"/>
          <a:chOff x="0" y="0"/>
          <a:chExt cx="0" cy="0"/>
        </a:xfrm>
      </p:grpSpPr>
      <p:sp>
        <p:nvSpPr>
          <p:cNvPr id="93" name="Janek Jabłonka"/>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Janek Jabłonka</a:t>
            </a:r>
          </a:p>
        </p:txBody>
      </p:sp>
      <p:sp>
        <p:nvSpPr>
          <p:cNvPr id="94" name="„Wpisz tu cytat.”"/>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„Wpisz tu cytat.” </a:t>
            </a:r>
          </a:p>
        </p:txBody>
      </p:sp>
      <p:sp>
        <p:nvSpPr>
          <p:cNvPr id="9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djęcie">
    <p:spTree>
      <p:nvGrpSpPr>
        <p:cNvPr id="1" name=""/>
        <p:cNvGrpSpPr/>
        <p:nvPr/>
      </p:nvGrpSpPr>
      <p:grpSpPr>
        <a:xfrm>
          <a:off x="0" y="0"/>
          <a:ext cx="0" cy="0"/>
          <a:chOff x="0" y="0"/>
          <a:chExt cx="0" cy="0"/>
        </a:xfrm>
      </p:grpSpPr>
      <p:sp>
        <p:nvSpPr>
          <p:cNvPr id="102" name="Obrazek"/>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11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Zdjęcie (poziomo)">
    <p:spTree>
      <p:nvGrpSpPr>
        <p:cNvPr id="1" name=""/>
        <p:cNvGrpSpPr/>
        <p:nvPr/>
      </p:nvGrpSpPr>
      <p:grpSpPr>
        <a:xfrm>
          <a:off x="0" y="0"/>
          <a:ext cx="0" cy="0"/>
          <a:chOff x="0" y="0"/>
          <a:chExt cx="0" cy="0"/>
        </a:xfrm>
      </p:grpSpPr>
      <p:sp>
        <p:nvSpPr>
          <p:cNvPr id="20" name="Obrazek"/>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ekst tytułowy"/>
          <p:cNvSpPr txBox="1">
            <a:spLocks noGrp="1"/>
          </p:cNvSpPr>
          <p:nvPr>
            <p:ph type="title"/>
          </p:nvPr>
        </p:nvSpPr>
        <p:spPr>
          <a:xfrm>
            <a:off x="1270000" y="6718300"/>
            <a:ext cx="10464800" cy="1422400"/>
          </a:xfrm>
          <a:prstGeom prst="rect">
            <a:avLst/>
          </a:prstGeom>
        </p:spPr>
        <p:txBody>
          <a:bodyPr anchor="b"/>
          <a:lstStyle/>
          <a:p>
            <a:r>
              <a:t>Tekst tytułowy</a:t>
            </a:r>
          </a:p>
        </p:txBody>
      </p:sp>
      <p:sp>
        <p:nvSpPr>
          <p:cNvPr id="22" name="Treść - poziom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Treść - poziom 1</a:t>
            </a:r>
          </a:p>
          <a:p>
            <a:pPr lvl="1"/>
            <a:r>
              <a:t>Treść - poziom 2</a:t>
            </a:r>
          </a:p>
          <a:p>
            <a:pPr lvl="2"/>
            <a:r>
              <a:t>Treść - poziom 3</a:t>
            </a:r>
          </a:p>
          <a:p>
            <a:pPr lvl="3"/>
            <a:r>
              <a:t>Treść - poziom 4</a:t>
            </a:r>
          </a:p>
          <a:p>
            <a:pPr lvl="4"/>
            <a:r>
              <a:t>Treść - poziom 5</a:t>
            </a:r>
          </a:p>
        </p:txBody>
      </p:sp>
      <p:sp>
        <p:nvSpPr>
          <p:cNvPr id="2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 na środku">
    <p:spTree>
      <p:nvGrpSpPr>
        <p:cNvPr id="1" name=""/>
        <p:cNvGrpSpPr/>
        <p:nvPr/>
      </p:nvGrpSpPr>
      <p:grpSpPr>
        <a:xfrm>
          <a:off x="0" y="0"/>
          <a:ext cx="0" cy="0"/>
          <a:chOff x="0" y="0"/>
          <a:chExt cx="0" cy="0"/>
        </a:xfrm>
      </p:grpSpPr>
      <p:sp>
        <p:nvSpPr>
          <p:cNvPr id="30" name="Tekst tytułowy"/>
          <p:cNvSpPr txBox="1">
            <a:spLocks noGrp="1"/>
          </p:cNvSpPr>
          <p:nvPr>
            <p:ph type="title"/>
          </p:nvPr>
        </p:nvSpPr>
        <p:spPr>
          <a:xfrm>
            <a:off x="1270000" y="3225800"/>
            <a:ext cx="10464800" cy="3302000"/>
          </a:xfrm>
          <a:prstGeom prst="rect">
            <a:avLst/>
          </a:prstGeom>
        </p:spPr>
        <p:txBody>
          <a:bodyPr/>
          <a:lstStyle/>
          <a:p>
            <a:r>
              <a:t>Tekst tytułowy</a:t>
            </a:r>
          </a:p>
        </p:txBody>
      </p:sp>
      <p:sp>
        <p:nvSpPr>
          <p:cNvPr id="3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djęcie (pionowo)">
    <p:spTree>
      <p:nvGrpSpPr>
        <p:cNvPr id="1" name=""/>
        <p:cNvGrpSpPr/>
        <p:nvPr/>
      </p:nvGrpSpPr>
      <p:grpSpPr>
        <a:xfrm>
          <a:off x="0" y="0"/>
          <a:ext cx="0" cy="0"/>
          <a:chOff x="0" y="0"/>
          <a:chExt cx="0" cy="0"/>
        </a:xfrm>
      </p:grpSpPr>
      <p:sp>
        <p:nvSpPr>
          <p:cNvPr id="38" name="Obrazek"/>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ekst tytułowy"/>
          <p:cNvSpPr txBox="1">
            <a:spLocks noGrp="1"/>
          </p:cNvSpPr>
          <p:nvPr>
            <p:ph type="title"/>
          </p:nvPr>
        </p:nvSpPr>
        <p:spPr>
          <a:xfrm>
            <a:off x="952500" y="635000"/>
            <a:ext cx="5334000" cy="3987800"/>
          </a:xfrm>
          <a:prstGeom prst="rect">
            <a:avLst/>
          </a:prstGeom>
        </p:spPr>
        <p:txBody>
          <a:bodyPr anchor="b"/>
          <a:lstStyle>
            <a:lvl1pPr>
              <a:defRPr sz="6000"/>
            </a:lvl1pPr>
          </a:lstStyle>
          <a:p>
            <a:r>
              <a:t>Tekst tytułowy</a:t>
            </a:r>
          </a:p>
        </p:txBody>
      </p:sp>
      <p:sp>
        <p:nvSpPr>
          <p:cNvPr id="40" name="Treść - poziom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Treść - poziom 1</a:t>
            </a:r>
          </a:p>
          <a:p>
            <a:pPr lvl="1"/>
            <a:r>
              <a:t>Treść - poziom 2</a:t>
            </a:r>
          </a:p>
          <a:p>
            <a:pPr lvl="2"/>
            <a:r>
              <a:t>Treść - poziom 3</a:t>
            </a:r>
          </a:p>
          <a:p>
            <a:pPr lvl="3"/>
            <a:r>
              <a:t>Treść - poziom 4</a:t>
            </a:r>
          </a:p>
          <a:p>
            <a:pPr lvl="4"/>
            <a:r>
              <a:t>Treść - poziom 5</a:t>
            </a:r>
          </a:p>
        </p:txBody>
      </p:sp>
      <p:sp>
        <p:nvSpPr>
          <p:cNvPr id="4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48" name="Tekst tytułowy"/>
          <p:cNvSpPr txBox="1">
            <a:spLocks noGrp="1"/>
          </p:cNvSpPr>
          <p:nvPr>
            <p:ph type="title"/>
          </p:nvPr>
        </p:nvSpPr>
        <p:spPr>
          <a:prstGeom prst="rect">
            <a:avLst/>
          </a:prstGeom>
        </p:spPr>
        <p:txBody>
          <a:bodyPr/>
          <a:lstStyle/>
          <a:p>
            <a:r>
              <a:t>Tekst tytułowy</a:t>
            </a:r>
          </a:p>
        </p:txBody>
      </p:sp>
      <p:sp>
        <p:nvSpPr>
          <p:cNvPr id="4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56" name="Tekst tytułowy"/>
          <p:cNvSpPr txBox="1">
            <a:spLocks noGrp="1"/>
          </p:cNvSpPr>
          <p:nvPr>
            <p:ph type="title"/>
          </p:nvPr>
        </p:nvSpPr>
        <p:spPr>
          <a:prstGeom prst="rect">
            <a:avLst/>
          </a:prstGeom>
        </p:spPr>
        <p:txBody>
          <a:bodyPr/>
          <a:lstStyle/>
          <a:p>
            <a:r>
              <a:t>Tekst tytułowy</a:t>
            </a:r>
          </a:p>
        </p:txBody>
      </p:sp>
      <p:sp>
        <p:nvSpPr>
          <p:cNvPr id="57" name="Treść - poziom 1…"/>
          <p:cNvSpPr txBox="1">
            <a:spLocks noGrp="1"/>
          </p:cNvSpPr>
          <p:nvPr>
            <p:ph type="body"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5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65" name="Obrazek"/>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ekst tytułowy"/>
          <p:cNvSpPr txBox="1">
            <a:spLocks noGrp="1"/>
          </p:cNvSpPr>
          <p:nvPr>
            <p:ph type="title"/>
          </p:nvPr>
        </p:nvSpPr>
        <p:spPr>
          <a:prstGeom prst="rect">
            <a:avLst/>
          </a:prstGeom>
        </p:spPr>
        <p:txBody>
          <a:bodyPr/>
          <a:lstStyle/>
          <a:p>
            <a:r>
              <a:t>Tekst tytułowy</a:t>
            </a:r>
          </a:p>
        </p:txBody>
      </p:sp>
      <p:sp>
        <p:nvSpPr>
          <p:cNvPr id="67" name="Treść - poziom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Treść - poziom 1</a:t>
            </a:r>
          </a:p>
          <a:p>
            <a:pPr lvl="1"/>
            <a:r>
              <a:t>Treść - poziom 2</a:t>
            </a:r>
          </a:p>
          <a:p>
            <a:pPr lvl="2"/>
            <a:r>
              <a:t>Treść - poziom 3</a:t>
            </a:r>
          </a:p>
          <a:p>
            <a:pPr lvl="3"/>
            <a:r>
              <a:t>Treść - poziom 4</a:t>
            </a:r>
          </a:p>
          <a:p>
            <a:pPr lvl="4"/>
            <a:r>
              <a:t>Treść - poziom 5</a:t>
            </a:r>
          </a:p>
        </p:txBody>
      </p:sp>
      <p:sp>
        <p:nvSpPr>
          <p:cNvPr id="68" name="Numer slajdu"/>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75" name="Treść - poziom 1…"/>
          <p:cNvSpPr txBox="1">
            <a:spLocks noGrp="1"/>
          </p:cNvSpPr>
          <p:nvPr>
            <p:ph type="body" idx="1"/>
          </p:nvPr>
        </p:nvSpPr>
        <p:spPr>
          <a:xfrm>
            <a:off x="952500" y="1270000"/>
            <a:ext cx="11099800" cy="7213600"/>
          </a:xfrm>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7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Zdjęcie (3 sztuki)">
    <p:spTree>
      <p:nvGrpSpPr>
        <p:cNvPr id="1" name=""/>
        <p:cNvGrpSpPr/>
        <p:nvPr/>
      </p:nvGrpSpPr>
      <p:grpSpPr>
        <a:xfrm>
          <a:off x="0" y="0"/>
          <a:ext cx="0" cy="0"/>
          <a:chOff x="0" y="0"/>
          <a:chExt cx="0" cy="0"/>
        </a:xfrm>
      </p:grpSpPr>
      <p:sp>
        <p:nvSpPr>
          <p:cNvPr id="83" name="Obrazek"/>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Obrazek"/>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Obrazek"/>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kst tytułowy"/>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Tekst tytułowy</a:t>
            </a:r>
          </a:p>
        </p:txBody>
      </p:sp>
      <p:sp>
        <p:nvSpPr>
          <p:cNvPr id="3" name="Treść - poziom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Treść - poziom 1</a:t>
            </a:r>
          </a:p>
          <a:p>
            <a:pPr lvl="1"/>
            <a:r>
              <a:t>Treść - poziom 2</a:t>
            </a:r>
          </a:p>
          <a:p>
            <a:pPr lvl="2"/>
            <a:r>
              <a:t>Treść - poziom 3</a:t>
            </a:r>
          </a:p>
          <a:p>
            <a:pPr lvl="3"/>
            <a:r>
              <a:t>Treść - poziom 4</a:t>
            </a:r>
          </a:p>
          <a:p>
            <a:pPr lvl="4"/>
            <a:r>
              <a:t>Treść - poziom 5</a:t>
            </a:r>
          </a:p>
        </p:txBody>
      </p:sp>
      <p:sp>
        <p:nvSpPr>
          <p:cNvPr id="4" name="Numer slajdu"/>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evelopmental trajectory of L2 and L3 vowel perception: Acoustic and perceptual similarity of English and Norwegian vowels to Polish vowel categories"/>
          <p:cNvSpPr txBox="1">
            <a:spLocks noGrp="1"/>
          </p:cNvSpPr>
          <p:nvPr>
            <p:ph type="ctrTitle"/>
          </p:nvPr>
        </p:nvSpPr>
        <p:spPr>
          <a:xfrm>
            <a:off x="1270000" y="2245895"/>
            <a:ext cx="10464800" cy="3898231"/>
          </a:xfrm>
          <a:prstGeom prst="rect">
            <a:avLst/>
          </a:prstGeom>
        </p:spPr>
        <p:txBody>
          <a:bodyPr>
            <a:noAutofit/>
          </a:bodyPr>
          <a:lstStyle>
            <a:lvl1pPr defTabSz="457200">
              <a:defRPr sz="4100">
                <a:latin typeface="Helvetica Neue"/>
                <a:ea typeface="Helvetica Neue"/>
                <a:cs typeface="Helvetica Neue"/>
                <a:sym typeface="Helvetica Neue"/>
              </a:defRPr>
            </a:lvl1pPr>
          </a:lstStyle>
          <a:p>
            <a:r>
              <a:rPr sz="4400" dirty="0"/>
              <a:t>Developmental trajectory of L2 and L3 vowel perception: </a:t>
            </a:r>
            <a:br>
              <a:rPr lang="pl-PL" sz="4400" dirty="0"/>
            </a:br>
            <a:r>
              <a:rPr sz="4400" dirty="0"/>
              <a:t>Acoustic and perceptual similarity of English and Norwegian vowels to Polish vowel categories</a:t>
            </a:r>
          </a:p>
        </p:txBody>
      </p:sp>
      <p:sp>
        <p:nvSpPr>
          <p:cNvPr id="120" name="Anna Balas, Magdalena Wrembel, Kamil Kaźmierski, Jarosław Weckwerth…"/>
          <p:cNvSpPr txBox="1">
            <a:spLocks noGrp="1"/>
          </p:cNvSpPr>
          <p:nvPr>
            <p:ph type="subTitle" sz="quarter" idx="1"/>
          </p:nvPr>
        </p:nvSpPr>
        <p:spPr>
          <a:xfrm>
            <a:off x="1054100" y="6753725"/>
            <a:ext cx="10464800" cy="2123573"/>
          </a:xfrm>
          <a:prstGeom prst="rect">
            <a:avLst/>
          </a:prstGeom>
        </p:spPr>
        <p:txBody>
          <a:bodyPr>
            <a:normAutofit/>
          </a:bodyPr>
          <a:lstStyle/>
          <a:p>
            <a:pPr defTabSz="182880">
              <a:defRPr sz="2560"/>
            </a:pPr>
            <a:r>
              <a:rPr sz="3200" dirty="0"/>
              <a:t>Anna Balas, Magdalena </a:t>
            </a:r>
            <a:r>
              <a:rPr sz="3200" dirty="0" err="1"/>
              <a:t>Wrembel</a:t>
            </a:r>
            <a:r>
              <a:rPr sz="3200" dirty="0"/>
              <a:t>, Kamil </a:t>
            </a:r>
            <a:r>
              <a:rPr sz="3200" dirty="0" err="1"/>
              <a:t>Kaźmierski</a:t>
            </a:r>
            <a:r>
              <a:rPr sz="3200" dirty="0"/>
              <a:t>, </a:t>
            </a:r>
            <a:r>
              <a:rPr sz="3200" dirty="0" err="1"/>
              <a:t>Jarosław</a:t>
            </a:r>
            <a:r>
              <a:rPr sz="3200" dirty="0"/>
              <a:t> </a:t>
            </a:r>
            <a:r>
              <a:rPr sz="3200" dirty="0" err="1"/>
              <a:t>Weckwerth</a:t>
            </a:r>
            <a:endParaRPr lang="pl-PL" sz="3200" dirty="0"/>
          </a:p>
          <a:p>
            <a:pPr defTabSz="182880">
              <a:defRPr sz="2560"/>
            </a:pPr>
            <a:endParaRPr lang="en-PL" sz="3200" dirty="0"/>
          </a:p>
          <a:p>
            <a:pPr defTabSz="182880">
              <a:defRPr sz="2560"/>
            </a:pPr>
            <a:r>
              <a:rPr lang="pl-PL" sz="3200" dirty="0"/>
              <a:t>SLE 2023 </a:t>
            </a:r>
            <a:r>
              <a:rPr lang="pl-PL" sz="3200" dirty="0" err="1"/>
              <a:t>Athens</a:t>
            </a:r>
            <a:r>
              <a:rPr lang="pl-PL" sz="3200" dirty="0"/>
              <a:t> </a:t>
            </a:r>
          </a:p>
          <a:p>
            <a:pPr defTabSz="182880">
              <a:defRPr sz="2560"/>
            </a:pPr>
            <a:endParaRPr lang="en-PL" sz="3200" dirty="0"/>
          </a:p>
          <a:p>
            <a:pPr defTabSz="182880">
              <a:defRPr sz="2560"/>
            </a:pPr>
            <a:endParaRPr sz="3200" dirty="0"/>
          </a:p>
          <a:p>
            <a:pPr defTabSz="182880">
              <a:defRPr sz="2560"/>
            </a:pPr>
            <a:endParaRPr dirty="0"/>
          </a:p>
        </p:txBody>
      </p:sp>
      <p:pic>
        <p:nvPicPr>
          <p:cNvPr id="122" name="Obrazek" descr="Obrazek"/>
          <p:cNvPicPr>
            <a:picLocks noChangeAspect="1"/>
          </p:cNvPicPr>
          <p:nvPr/>
        </p:nvPicPr>
        <p:blipFill>
          <a:blip r:embed="rId2"/>
          <a:stretch>
            <a:fillRect/>
          </a:stretch>
        </p:blipFill>
        <p:spPr>
          <a:xfrm>
            <a:off x="314960" y="195581"/>
            <a:ext cx="5181600" cy="24003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Methodology: Participants"/>
          <p:cNvSpPr txBox="1">
            <a:spLocks noGrp="1"/>
          </p:cNvSpPr>
          <p:nvPr>
            <p:ph type="title"/>
          </p:nvPr>
        </p:nvSpPr>
        <p:spPr>
          <a:xfrm>
            <a:off x="342900" y="419100"/>
            <a:ext cx="11099800" cy="2159000"/>
          </a:xfrm>
          <a:prstGeom prst="rect">
            <a:avLst/>
          </a:prstGeom>
        </p:spPr>
        <p:txBody>
          <a:bodyPr/>
          <a:lstStyle>
            <a:lvl1pPr>
              <a:defRPr sz="5000">
                <a:latin typeface="Helvetica Neue"/>
                <a:ea typeface="Helvetica Neue"/>
                <a:cs typeface="Helvetica Neue"/>
                <a:sym typeface="Helvetica Neue"/>
              </a:defRPr>
            </a:lvl1pPr>
          </a:lstStyle>
          <a:p>
            <a:r>
              <a:rPr b="1" dirty="0"/>
              <a:t>Methodology: Participants</a:t>
            </a:r>
          </a:p>
        </p:txBody>
      </p:sp>
      <p:sp>
        <p:nvSpPr>
          <p:cNvPr id="149" name="15 participants (9 females, 6 males), out of original pool N=24…"/>
          <p:cNvSpPr txBox="1">
            <a:spLocks noGrp="1"/>
          </p:cNvSpPr>
          <p:nvPr>
            <p:ph type="body" idx="1"/>
          </p:nvPr>
        </p:nvSpPr>
        <p:spPr>
          <a:prstGeom prst="rect">
            <a:avLst/>
          </a:prstGeom>
        </p:spPr>
        <p:txBody>
          <a:bodyPr>
            <a:normAutofit/>
          </a:bodyPr>
          <a:lstStyle/>
          <a:p>
            <a:pPr marL="355600" indent="-355600" defTabSz="467359">
              <a:spcBef>
                <a:spcPts val="3300"/>
              </a:spcBef>
              <a:defRPr sz="2560"/>
            </a:pPr>
            <a:r>
              <a:rPr dirty="0"/>
              <a:t>15 participants (9 females, 6 males), out of original pool N=24 </a:t>
            </a:r>
          </a:p>
          <a:p>
            <a:pPr marL="355600" indent="-355600" defTabSz="467359">
              <a:spcBef>
                <a:spcPts val="3300"/>
              </a:spcBef>
              <a:defRPr sz="2560"/>
            </a:pPr>
            <a:r>
              <a:rPr dirty="0">
                <a:solidFill>
                  <a:srgbClr val="C00000"/>
                </a:solidFill>
              </a:rPr>
              <a:t>L1 Polish </a:t>
            </a:r>
          </a:p>
          <a:p>
            <a:pPr marL="355600" indent="-355600" defTabSz="467359">
              <a:spcBef>
                <a:spcPts val="3300"/>
              </a:spcBef>
              <a:defRPr sz="2560"/>
            </a:pPr>
            <a:r>
              <a:rPr dirty="0">
                <a:solidFill>
                  <a:srgbClr val="C00000"/>
                </a:solidFill>
              </a:rPr>
              <a:t>L2 English </a:t>
            </a:r>
            <a:r>
              <a:rPr dirty="0"/>
              <a:t>(advanced, mean of language learning duration: 12 </a:t>
            </a:r>
            <a:r>
              <a:rPr dirty="0" err="1"/>
              <a:t>yrs</a:t>
            </a:r>
            <a:r>
              <a:rPr dirty="0"/>
              <a:t>) </a:t>
            </a:r>
          </a:p>
          <a:p>
            <a:pPr marL="355600" indent="-355600" defTabSz="467359">
              <a:spcBef>
                <a:spcPts val="3300"/>
              </a:spcBef>
              <a:defRPr sz="2560"/>
            </a:pPr>
            <a:r>
              <a:rPr dirty="0">
                <a:solidFill>
                  <a:srgbClr val="C00000"/>
                </a:solidFill>
              </a:rPr>
              <a:t>L3 Norwegian </a:t>
            </a:r>
            <a:r>
              <a:rPr dirty="0"/>
              <a:t>(2 months of intensive instruction) </a:t>
            </a:r>
          </a:p>
          <a:p>
            <a:pPr marL="355600" indent="-355600" defTabSz="467359">
              <a:spcBef>
                <a:spcPts val="3300"/>
              </a:spcBef>
              <a:defRPr sz="2560"/>
            </a:pPr>
            <a:r>
              <a:rPr dirty="0"/>
              <a:t>Mean age: 20 </a:t>
            </a:r>
          </a:p>
          <a:p>
            <a:pPr marL="355600" indent="-355600" defTabSz="467359">
              <a:spcBef>
                <a:spcPts val="3300"/>
              </a:spcBef>
              <a:defRPr sz="2560"/>
            </a:pPr>
            <a:r>
              <a:rPr dirty="0"/>
              <a:t>Instructed setting</a:t>
            </a:r>
          </a:p>
          <a:p>
            <a:pPr marL="355600" indent="-355600" defTabSz="467359">
              <a:spcBef>
                <a:spcPts val="3300"/>
              </a:spcBef>
              <a:defRPr sz="2560"/>
            </a:pPr>
            <a:r>
              <a:rPr dirty="0">
                <a:solidFill>
                  <a:srgbClr val="C00000"/>
                </a:solidFill>
              </a:rPr>
              <a:t>Three testing times </a:t>
            </a:r>
            <a:r>
              <a:rPr dirty="0"/>
              <a:t>after the onset of L3 Norwegian learning: </a:t>
            </a:r>
          </a:p>
          <a:p>
            <a:pPr marL="711200" lvl="1" indent="-355600" defTabSz="467359">
              <a:spcBef>
                <a:spcPts val="3300"/>
              </a:spcBef>
              <a:defRPr sz="2560"/>
            </a:pPr>
            <a:r>
              <a:rPr dirty="0"/>
              <a:t>T1 -- two months, T2 -- five months and T3 -- nine months.</a:t>
            </a:r>
            <a:endParaRPr dirty="0">
              <a:latin typeface="Times"/>
              <a:ea typeface="Times"/>
              <a:cs typeface="Times"/>
              <a:sym typeface="Times"/>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rocedure"/>
          <p:cNvSpPr txBox="1">
            <a:spLocks noGrp="1"/>
          </p:cNvSpPr>
          <p:nvPr>
            <p:ph type="title"/>
          </p:nvPr>
        </p:nvSpPr>
        <p:spPr>
          <a:xfrm>
            <a:off x="952500" y="635000"/>
            <a:ext cx="5334000" cy="1348351"/>
          </a:xfrm>
          <a:prstGeom prst="rect">
            <a:avLst/>
          </a:prstGeom>
        </p:spPr>
        <p:txBody>
          <a:bodyPr/>
          <a:lstStyle/>
          <a:p>
            <a:r>
              <a:rPr dirty="0"/>
              <a:t>Procedure</a:t>
            </a:r>
          </a:p>
        </p:txBody>
      </p:sp>
      <p:sp>
        <p:nvSpPr>
          <p:cNvPr id="152" name="Perceptual assimilation task in PsychoPy (Peirce et al. 2019)…"/>
          <p:cNvSpPr txBox="1">
            <a:spLocks noGrp="1"/>
          </p:cNvSpPr>
          <p:nvPr>
            <p:ph type="body" idx="1"/>
          </p:nvPr>
        </p:nvSpPr>
        <p:spPr>
          <a:xfrm>
            <a:off x="952500" y="2489694"/>
            <a:ext cx="7657032" cy="6925273"/>
          </a:xfrm>
          <a:prstGeom prst="rect">
            <a:avLst/>
          </a:prstGeom>
        </p:spPr>
        <p:txBody>
          <a:bodyPr/>
          <a:lstStyle/>
          <a:p>
            <a:pPr marL="395743" indent="-395743" algn="l" defTabSz="449833">
              <a:buSzPct val="145000"/>
              <a:buChar char="•"/>
              <a:defRPr sz="2849"/>
            </a:pPr>
            <a:endParaRPr dirty="0"/>
          </a:p>
          <a:p>
            <a:pPr marL="395743" indent="-395743" algn="l" defTabSz="449833">
              <a:buSzPct val="145000"/>
              <a:buChar char="•"/>
              <a:defRPr sz="2849"/>
            </a:pPr>
            <a:r>
              <a:rPr b="1" dirty="0">
                <a:solidFill>
                  <a:srgbClr val="C00000"/>
                </a:solidFill>
              </a:rPr>
              <a:t>Perceptual assimilation task</a:t>
            </a:r>
            <a:r>
              <a:rPr dirty="0">
                <a:solidFill>
                  <a:srgbClr val="C00000"/>
                </a:solidFill>
              </a:rPr>
              <a:t> </a:t>
            </a:r>
            <a:r>
              <a:rPr dirty="0"/>
              <a:t>in </a:t>
            </a:r>
            <a:r>
              <a:rPr dirty="0" err="1"/>
              <a:t>PsychoPy</a:t>
            </a:r>
            <a:r>
              <a:rPr dirty="0"/>
              <a:t> (Peirce et al. 2019)</a:t>
            </a:r>
          </a:p>
          <a:p>
            <a:pPr marL="395743" indent="-395743" algn="l" defTabSz="449833">
              <a:buSzPct val="145000"/>
              <a:buChar char="•"/>
              <a:defRPr sz="2849"/>
            </a:pPr>
            <a:r>
              <a:rPr dirty="0"/>
              <a:t>10 English and 16 Norwegian monophthongs assimilated to six Polish vowel categories </a:t>
            </a:r>
          </a:p>
          <a:p>
            <a:pPr marL="395743" indent="-395743" algn="l" defTabSz="449833">
              <a:buSzPct val="145000"/>
              <a:buChar char="•"/>
              <a:defRPr sz="2849"/>
            </a:pPr>
            <a:r>
              <a:rPr dirty="0"/>
              <a:t>Orthographic labels used for six Polish vowel categories /</a:t>
            </a:r>
            <a:r>
              <a:rPr dirty="0" err="1"/>
              <a:t>i</a:t>
            </a:r>
            <a:r>
              <a:rPr dirty="0"/>
              <a:t>, </a:t>
            </a:r>
            <a:r>
              <a:rPr dirty="0" err="1"/>
              <a:t>ɨ</a:t>
            </a:r>
            <a:r>
              <a:rPr dirty="0"/>
              <a:t>, e, a, </a:t>
            </a:r>
            <a:r>
              <a:rPr dirty="0" err="1"/>
              <a:t>ɔ</a:t>
            </a:r>
            <a:r>
              <a:rPr dirty="0"/>
              <a:t>, u/</a:t>
            </a:r>
          </a:p>
          <a:p>
            <a:pPr marL="395743" indent="-395743" algn="l" defTabSz="449833">
              <a:buSzPct val="145000"/>
              <a:buChar char="•"/>
              <a:defRPr sz="2849"/>
            </a:pPr>
            <a:r>
              <a:rPr dirty="0"/>
              <a:t>The stimuli in /</a:t>
            </a:r>
            <a:r>
              <a:rPr dirty="0" err="1"/>
              <a:t>dVd</a:t>
            </a:r>
            <a:r>
              <a:rPr dirty="0"/>
              <a:t>/ nonce words </a:t>
            </a:r>
          </a:p>
          <a:p>
            <a:pPr marL="395743" indent="-395743" algn="l" defTabSz="449833">
              <a:buSzPct val="145000"/>
              <a:buChar char="•"/>
              <a:defRPr sz="2849"/>
            </a:pPr>
            <a:r>
              <a:rPr dirty="0" err="1"/>
              <a:t>Randomised</a:t>
            </a:r>
            <a:r>
              <a:rPr dirty="0"/>
              <a:t>, 3x each (e.g., </a:t>
            </a:r>
            <a:r>
              <a:rPr dirty="0" err="1"/>
              <a:t>dåd</a:t>
            </a:r>
            <a:r>
              <a:rPr dirty="0"/>
              <a:t>, did)</a:t>
            </a:r>
            <a:endParaRPr sz="924" dirty="0">
              <a:latin typeface="Times"/>
              <a:ea typeface="Times"/>
              <a:cs typeface="Times"/>
              <a:sym typeface="Times"/>
            </a:endParaRPr>
          </a:p>
          <a:p>
            <a:pPr marL="395743" indent="-395743" algn="l" defTabSz="449833">
              <a:buSzPct val="145000"/>
              <a:buChar char="•"/>
              <a:defRPr sz="2849"/>
            </a:pPr>
            <a:r>
              <a:rPr dirty="0"/>
              <a:t>Tested in separate blocks, on separate days</a:t>
            </a:r>
          </a:p>
          <a:p>
            <a:pPr marL="395743" indent="-395743" algn="l" defTabSz="449833">
              <a:buSzPct val="145000"/>
              <a:buChar char="•"/>
              <a:defRPr sz="2849"/>
            </a:pPr>
            <a:r>
              <a:rPr b="1" dirty="0">
                <a:solidFill>
                  <a:srgbClr val="C00000"/>
                </a:solidFill>
              </a:rPr>
              <a:t>Goodness of fit ratings</a:t>
            </a:r>
            <a:r>
              <a:rPr dirty="0">
                <a:solidFill>
                  <a:srgbClr val="C00000"/>
                </a:solidFill>
              </a:rPr>
              <a:t> </a:t>
            </a:r>
            <a:r>
              <a:rPr dirty="0"/>
              <a:t>of each non-native vowel to the chosen L1 category,</a:t>
            </a:r>
          </a:p>
          <a:p>
            <a:pPr algn="l" defTabSz="449833">
              <a:defRPr sz="2849"/>
            </a:pPr>
            <a:r>
              <a:rPr dirty="0"/>
              <a:t>    on a Likert scale: 1 (weak fit) -- 7 (good fit)</a:t>
            </a:r>
          </a:p>
        </p:txBody>
      </p:sp>
      <p:pic>
        <p:nvPicPr>
          <p:cNvPr id="153" name="Obrazek" descr="Obrazek"/>
          <p:cNvPicPr>
            <a:picLocks noChangeAspect="1"/>
          </p:cNvPicPr>
          <p:nvPr/>
        </p:nvPicPr>
        <p:blipFill>
          <a:blip r:embed="rId2"/>
          <a:stretch>
            <a:fillRect/>
          </a:stretch>
        </p:blipFill>
        <p:spPr>
          <a:xfrm>
            <a:off x="6640316" y="553743"/>
            <a:ext cx="6073058" cy="415031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sults"/>
          <p:cNvSpPr txBox="1">
            <a:spLocks noGrp="1"/>
          </p:cNvSpPr>
          <p:nvPr>
            <p:ph type="title"/>
          </p:nvPr>
        </p:nvSpPr>
        <p:spPr>
          <a:prstGeom prst="rect">
            <a:avLst/>
          </a:prstGeom>
        </p:spPr>
        <p:txBody>
          <a:bodyPr/>
          <a:lstStyle/>
          <a:p>
            <a:r>
              <a:t>Results</a:t>
            </a:r>
          </a:p>
        </p:txBody>
      </p:sp>
    </p:spTree>
    <p:extLst>
      <p:ext uri="{BB962C8B-B14F-4D97-AF65-F5344CB8AC3E}">
        <p14:creationId xmlns:p14="http://schemas.microsoft.com/office/powerpoint/2010/main" val="20637542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 name="Tabela"/>
          <p:cNvGraphicFramePr/>
          <p:nvPr/>
        </p:nvGraphicFramePr>
        <p:xfrm>
          <a:off x="977900" y="965200"/>
          <a:ext cx="11190522" cy="8030284"/>
        </p:xfrm>
        <a:graphic>
          <a:graphicData uri="http://schemas.openxmlformats.org/drawingml/2006/table">
            <a:tbl>
              <a:tblPr bandRow="1">
                <a:tableStyleId>{4C3C2611-4C71-4FC5-86AE-919BDF0F9419}</a:tableStyleId>
              </a:tblPr>
              <a:tblGrid>
                <a:gridCol w="2853923">
                  <a:extLst>
                    <a:ext uri="{9D8B030D-6E8A-4147-A177-3AD203B41FA5}">
                      <a16:colId xmlns:a16="http://schemas.microsoft.com/office/drawing/2014/main" val="20000"/>
                    </a:ext>
                  </a:extLst>
                </a:gridCol>
                <a:gridCol w="1214365">
                  <a:extLst>
                    <a:ext uri="{9D8B030D-6E8A-4147-A177-3AD203B41FA5}">
                      <a16:colId xmlns:a16="http://schemas.microsoft.com/office/drawing/2014/main" val="20001"/>
                    </a:ext>
                  </a:extLst>
                </a:gridCol>
                <a:gridCol w="1214365">
                  <a:extLst>
                    <a:ext uri="{9D8B030D-6E8A-4147-A177-3AD203B41FA5}">
                      <a16:colId xmlns:a16="http://schemas.microsoft.com/office/drawing/2014/main" val="20002"/>
                    </a:ext>
                  </a:extLst>
                </a:gridCol>
                <a:gridCol w="1214365">
                  <a:extLst>
                    <a:ext uri="{9D8B030D-6E8A-4147-A177-3AD203B41FA5}">
                      <a16:colId xmlns:a16="http://schemas.microsoft.com/office/drawing/2014/main" val="20003"/>
                    </a:ext>
                  </a:extLst>
                </a:gridCol>
                <a:gridCol w="1214365">
                  <a:extLst>
                    <a:ext uri="{9D8B030D-6E8A-4147-A177-3AD203B41FA5}">
                      <a16:colId xmlns:a16="http://schemas.microsoft.com/office/drawing/2014/main" val="20004"/>
                    </a:ext>
                  </a:extLst>
                </a:gridCol>
                <a:gridCol w="1214365">
                  <a:extLst>
                    <a:ext uri="{9D8B030D-6E8A-4147-A177-3AD203B41FA5}">
                      <a16:colId xmlns:a16="http://schemas.microsoft.com/office/drawing/2014/main" val="20005"/>
                    </a:ext>
                  </a:extLst>
                </a:gridCol>
                <a:gridCol w="1214365">
                  <a:extLst>
                    <a:ext uri="{9D8B030D-6E8A-4147-A177-3AD203B41FA5}">
                      <a16:colId xmlns:a16="http://schemas.microsoft.com/office/drawing/2014/main" val="20006"/>
                    </a:ext>
                  </a:extLst>
                </a:gridCol>
                <a:gridCol w="1050409">
                  <a:extLst>
                    <a:ext uri="{9D8B030D-6E8A-4147-A177-3AD203B41FA5}">
                      <a16:colId xmlns:a16="http://schemas.microsoft.com/office/drawing/2014/main" val="20007"/>
                    </a:ext>
                  </a:extLst>
                </a:gridCol>
              </a:tblGrid>
              <a:tr h="434922">
                <a:tc rowSpan="2">
                  <a:txBody>
                    <a:bodyPr/>
                    <a:lstStyle/>
                    <a:p>
                      <a:pPr defTabSz="457200">
                        <a:defRPr sz="1800"/>
                      </a:pPr>
                      <a:r>
                        <a:rPr sz="1466">
                          <a:latin typeface="Times New Roman"/>
                          <a:ea typeface="Times New Roman"/>
                          <a:cs typeface="Times New Roman"/>
                          <a:sym typeface="Times New Roman"/>
                        </a:rPr>
                        <a:t>Norwegian stimulus</a:t>
                      </a:r>
                    </a:p>
                  </a:txBody>
                  <a:tcPr marL="59055" marR="59055" marT="0" marB="0" anchor="ctr" horzOverflow="overflow">
                    <a:lnT w="12700">
                      <a:solidFill>
                        <a:srgbClr val="000000">
                          <a:alpha val="84706"/>
                        </a:srgbClr>
                      </a:solidFill>
                      <a:miter lim="400000"/>
                    </a:lnT>
                  </a:tcPr>
                </a:tc>
                <a:tc gridSpan="7">
                  <a:txBody>
                    <a:bodyPr/>
                    <a:lstStyle/>
                    <a:p>
                      <a:pPr defTabSz="457200">
                        <a:defRPr sz="1800"/>
                      </a:pPr>
                      <a:r>
                        <a:rPr sz="1466">
                          <a:latin typeface="Times New Roman"/>
                          <a:ea typeface="Times New Roman"/>
                          <a:cs typeface="Times New Roman"/>
                          <a:sym typeface="Times New Roman"/>
                        </a:rPr>
                        <a:t>Polish vowel targets</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0"/>
                  </a:ext>
                </a:extLst>
              </a:tr>
              <a:tr h="434922">
                <a:tc vMerge="1">
                  <a:txBody>
                    <a:bodyPr/>
                    <a:lstStyle/>
                    <a:p>
                      <a:endParaRPr lang="pl-PL"/>
                    </a:p>
                  </a:txBody>
                  <a:tcPr/>
                </a:tc>
                <a:tc>
                  <a:txBody>
                    <a:bodyPr/>
                    <a:lstStyle/>
                    <a:p>
                      <a:pPr defTabSz="457200">
                        <a:defRPr sz="1466">
                          <a:latin typeface="Times New Roman"/>
                          <a:ea typeface="Times New Roman"/>
                          <a:cs typeface="Times New Roman"/>
                          <a:sym typeface="Times New Roman"/>
                        </a:defRPr>
                      </a:pPr>
                      <a:r>
                        <a:t>/i/</a:t>
                      </a:r>
                      <a:endParaRPr sz="1600"/>
                    </a:p>
                    <a:p>
                      <a:pPr defTabSz="457200">
                        <a:defRPr sz="1466">
                          <a:latin typeface="Times New Roman"/>
                          <a:ea typeface="Times New Roman"/>
                          <a:cs typeface="Times New Roman"/>
                          <a:sym typeface="Times New Roman"/>
                        </a:defRPr>
                      </a:pPr>
                      <a:r>
                        <a:t>&lt;i&gt;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/ɨ/</a:t>
                      </a:r>
                      <a:endParaRPr sz="1600"/>
                    </a:p>
                    <a:p>
                      <a:pPr defTabSz="457200">
                        <a:defRPr sz="1466">
                          <a:latin typeface="Times New Roman"/>
                          <a:ea typeface="Times New Roman"/>
                          <a:cs typeface="Times New Roman"/>
                          <a:sym typeface="Times New Roman"/>
                        </a:defRPr>
                      </a:pPr>
                      <a:r>
                        <a:t>&lt;y&gt;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/ɛ/</a:t>
                      </a:r>
                      <a:endParaRPr sz="1600"/>
                    </a:p>
                    <a:p>
                      <a:pPr defTabSz="457200">
                        <a:defRPr sz="1466">
                          <a:latin typeface="Times New Roman"/>
                          <a:ea typeface="Times New Roman"/>
                          <a:cs typeface="Times New Roman"/>
                          <a:sym typeface="Times New Roman"/>
                        </a:defRPr>
                      </a:pPr>
                      <a:r>
                        <a:t>&lt;e&gt;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/a/</a:t>
                      </a:r>
                      <a:endParaRPr sz="1600"/>
                    </a:p>
                    <a:p>
                      <a:pPr defTabSz="457200">
                        <a:defRPr sz="1466">
                          <a:latin typeface="Times New Roman"/>
                          <a:ea typeface="Times New Roman"/>
                          <a:cs typeface="Times New Roman"/>
                          <a:sym typeface="Times New Roman"/>
                        </a:defRPr>
                      </a:pPr>
                      <a:r>
                        <a:t>&lt;a&gt;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/ɔ/</a:t>
                      </a:r>
                      <a:endParaRPr sz="1600"/>
                    </a:p>
                    <a:p>
                      <a:pPr defTabSz="457200">
                        <a:defRPr sz="1466">
                          <a:latin typeface="Times New Roman"/>
                          <a:ea typeface="Times New Roman"/>
                          <a:cs typeface="Times New Roman"/>
                          <a:sym typeface="Times New Roman"/>
                        </a:defRPr>
                      </a:pPr>
                      <a:r>
                        <a:t>&lt;o&gt;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/u/</a:t>
                      </a:r>
                      <a:endParaRPr sz="1600"/>
                    </a:p>
                    <a:p>
                      <a:pPr defTabSz="457200">
                        <a:defRPr sz="1466">
                          <a:latin typeface="Times New Roman"/>
                          <a:ea typeface="Times New Roman"/>
                          <a:cs typeface="Times New Roman"/>
                          <a:sym typeface="Times New Roman"/>
                        </a:defRPr>
                      </a:pPr>
                      <a:r>
                        <a:t>&lt;u&gt;</a:t>
                      </a:r>
                    </a:p>
                  </a:txBody>
                  <a:tcPr marL="59055" marR="59055" marT="0" marB="0" anchor="ctr" horzOverflow="overflow">
                    <a:lnB w="12700">
                      <a:solidFill>
                        <a:srgbClr val="000000">
                          <a:alpha val="84706"/>
                        </a:srgbClr>
                      </a:solidFill>
                      <a:miter lim="400000"/>
                    </a:lnB>
                  </a:tcPr>
                </a:tc>
                <a:tc>
                  <a:txBody>
                    <a:bodyPr/>
                    <a:lstStyle/>
                    <a:p>
                      <a:pPr defTabSz="457200">
                        <a:defRPr sz="1800"/>
                      </a:pPr>
                      <a:r>
                        <a:rPr sz="1466">
                          <a:latin typeface="Times New Roman"/>
                          <a:ea typeface="Times New Roman"/>
                          <a:cs typeface="Times New Roman"/>
                          <a:sym typeface="Times New Roman"/>
                        </a:rPr>
                        <a:t>NA</a:t>
                      </a:r>
                    </a:p>
                  </a:txBody>
                  <a:tcPr marL="59055" marR="59055" marT="0" marB="0" anchor="ctr" horzOverflow="overflow">
                    <a:lnB w="12700">
                      <a:solidFill>
                        <a:srgbClr val="000000">
                          <a:alpha val="84706"/>
                        </a:srgbClr>
                      </a:solidFill>
                      <a:miter lim="400000"/>
                    </a:lnB>
                  </a:tcPr>
                </a:tc>
                <a:extLst>
                  <a:ext uri="{0D108BD9-81ED-4DB2-BD59-A6C34878D82A}">
                    <a16:rowId xmlns:a16="http://schemas.microsoft.com/office/drawing/2014/main" val="10001"/>
                  </a:ext>
                </a:extLst>
              </a:tr>
              <a:tr h="434922">
                <a:tc>
                  <a:txBody>
                    <a:bodyPr/>
                    <a:lstStyle/>
                    <a:p>
                      <a:pPr defTabSz="457200">
                        <a:defRPr sz="1466">
                          <a:latin typeface="Times New Roman"/>
                          <a:ea typeface="Times New Roman"/>
                          <a:cs typeface="Times New Roman"/>
                          <a:sym typeface="Times New Roman"/>
                        </a:defRPr>
                      </a:pPr>
                      <a:r>
                        <a:t>/iː/</a:t>
                      </a:r>
                      <a:endParaRPr sz="1600"/>
                    </a:p>
                    <a:p>
                      <a:pPr defTabSz="457200">
                        <a:defRPr sz="1466">
                          <a:latin typeface="Times New Roman"/>
                          <a:ea typeface="Times New Roman"/>
                          <a:cs typeface="Times New Roman"/>
                          <a:sym typeface="Times New Roman"/>
                        </a:defRPr>
                      </a:pPr>
                      <a:r>
                        <a:t>TID</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100%</a:t>
                      </a:r>
                      <a:endParaRPr sz="1600"/>
                    </a:p>
                    <a:p>
                      <a:pPr defTabSz="457200">
                        <a:defRPr sz="1466">
                          <a:latin typeface="Times New Roman"/>
                          <a:ea typeface="Times New Roman"/>
                          <a:cs typeface="Times New Roman"/>
                          <a:sym typeface="Times New Roman"/>
                        </a:defRPr>
                      </a:pPr>
                      <a:r>
                        <a:t>(5.77)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2"/>
                  </a:ext>
                </a:extLst>
              </a:tr>
              <a:tr h="434922">
                <a:tc>
                  <a:txBody>
                    <a:bodyPr/>
                    <a:lstStyle/>
                    <a:p>
                      <a:pPr defTabSz="457200">
                        <a:defRPr sz="1466">
                          <a:latin typeface="Times New Roman"/>
                          <a:ea typeface="Times New Roman"/>
                          <a:cs typeface="Times New Roman"/>
                          <a:sym typeface="Times New Roman"/>
                        </a:defRPr>
                      </a:pPr>
                      <a:r>
                        <a:t>/i/</a:t>
                      </a:r>
                      <a:endParaRPr sz="1600"/>
                    </a:p>
                    <a:p>
                      <a:pPr defTabSz="457200">
                        <a:defRPr sz="1466">
                          <a:latin typeface="Times New Roman"/>
                          <a:ea typeface="Times New Roman"/>
                          <a:cs typeface="Times New Roman"/>
                          <a:sym typeface="Times New Roman"/>
                        </a:defRPr>
                      </a:pPr>
                      <a:r>
                        <a:t>FIN</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33.33%</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37.50%</a:t>
                      </a:r>
                      <a:endParaRPr sz="1600"/>
                    </a:p>
                    <a:p>
                      <a:pPr defTabSz="457200">
                        <a:defRPr sz="1466">
                          <a:latin typeface="Times New Roman"/>
                          <a:ea typeface="Times New Roman"/>
                          <a:cs typeface="Times New Roman"/>
                          <a:sym typeface="Times New Roman"/>
                        </a:defRPr>
                      </a:pPr>
                      <a:r>
                        <a:t>(5.41)</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26.39%</a:t>
                      </a:r>
                      <a:endParaRPr sz="1600"/>
                    </a:p>
                    <a:p>
                      <a:pPr defTabSz="457200">
                        <a:defRPr sz="1466">
                          <a:latin typeface="Times New Roman"/>
                          <a:ea typeface="Times New Roman"/>
                          <a:cs typeface="Times New Roman"/>
                          <a:sym typeface="Times New Roman"/>
                        </a:defRPr>
                      </a:pPr>
                      <a:r>
                        <a:t>(5.21)</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3"/>
                  </a:ext>
                </a:extLst>
              </a:tr>
              <a:tr h="434922">
                <a:tc>
                  <a:txBody>
                    <a:bodyPr/>
                    <a:lstStyle/>
                    <a:p>
                      <a:pPr defTabSz="457200">
                        <a:defRPr sz="1466">
                          <a:latin typeface="Times New Roman"/>
                          <a:ea typeface="Times New Roman"/>
                          <a:cs typeface="Times New Roman"/>
                          <a:sym typeface="Times New Roman"/>
                        </a:defRPr>
                      </a:pPr>
                      <a:r>
                        <a:t>/yː/</a:t>
                      </a:r>
                      <a:endParaRPr sz="1600"/>
                    </a:p>
                    <a:p>
                      <a:pPr defTabSz="457200">
                        <a:defRPr sz="1466">
                          <a:latin typeface="Times New Roman"/>
                          <a:ea typeface="Times New Roman"/>
                          <a:cs typeface="Times New Roman"/>
                          <a:sym typeface="Times New Roman"/>
                        </a:defRPr>
                      </a:pPr>
                      <a:r>
                        <a:t>LYS</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70.83%</a:t>
                      </a:r>
                      <a:endParaRPr sz="1600"/>
                    </a:p>
                    <a:p>
                      <a:pPr defTabSz="457200">
                        <a:defRPr sz="1466">
                          <a:latin typeface="Times New Roman"/>
                          <a:ea typeface="Times New Roman"/>
                          <a:cs typeface="Times New Roman"/>
                          <a:sym typeface="Times New Roman"/>
                        </a:defRPr>
                      </a:pPr>
                      <a:r>
                        <a:t>(4.59)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23.61%</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(1)</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4.17%</a:t>
                      </a:r>
                      <a:endParaRPr sz="1600"/>
                    </a:p>
                    <a:p>
                      <a:pPr defTabSz="457200">
                        <a:defRPr sz="1466">
                          <a:latin typeface="Times New Roman"/>
                          <a:ea typeface="Times New Roman"/>
                          <a:cs typeface="Times New Roman"/>
                          <a:sym typeface="Times New Roman"/>
                        </a:defRPr>
                      </a:pPr>
                      <a:r>
                        <a:t>(4.33)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4"/>
                  </a:ext>
                </a:extLst>
              </a:tr>
              <a:tr h="434922">
                <a:tc>
                  <a:txBody>
                    <a:bodyPr/>
                    <a:lstStyle/>
                    <a:p>
                      <a:pPr defTabSz="457200">
                        <a:defRPr sz="1466">
                          <a:latin typeface="Times New Roman"/>
                          <a:ea typeface="Times New Roman"/>
                          <a:cs typeface="Times New Roman"/>
                          <a:sym typeface="Times New Roman"/>
                        </a:defRPr>
                      </a:pPr>
                      <a:r>
                        <a:t>/y/</a:t>
                      </a:r>
                      <a:endParaRPr sz="1600"/>
                    </a:p>
                    <a:p>
                      <a:pPr defTabSz="457200">
                        <a:defRPr sz="1466">
                          <a:latin typeface="Times New Roman"/>
                          <a:ea typeface="Times New Roman"/>
                          <a:cs typeface="Times New Roman"/>
                          <a:sym typeface="Times New Roman"/>
                        </a:defRPr>
                      </a:pPr>
                      <a:r>
                        <a:t>SYND</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16.67%</a:t>
                      </a:r>
                      <a:endParaRPr sz="1600"/>
                    </a:p>
                    <a:p>
                      <a:pPr defTabSz="457200">
                        <a:defRPr sz="1466">
                          <a:latin typeface="Times New Roman"/>
                          <a:ea typeface="Times New Roman"/>
                          <a:cs typeface="Times New Roman"/>
                          <a:sym typeface="Times New Roman"/>
                        </a:defRPr>
                      </a:pPr>
                      <a:r>
                        <a:t>(5.25)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62.50%</a:t>
                      </a:r>
                      <a:endParaRPr sz="1600"/>
                    </a:p>
                    <a:p>
                      <a:pPr defTabSz="457200">
                        <a:defRPr sz="1466">
                          <a:latin typeface="Times New Roman"/>
                          <a:ea typeface="Times New Roman"/>
                          <a:cs typeface="Times New Roman"/>
                          <a:sym typeface="Times New Roman"/>
                        </a:defRPr>
                      </a:pPr>
                      <a:r>
                        <a:t>(4.64)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8.33%</a:t>
                      </a:r>
                      <a:endParaRPr sz="1600"/>
                    </a:p>
                    <a:p>
                      <a:pPr defTabSz="457200">
                        <a:defRPr sz="1466">
                          <a:latin typeface="Times New Roman"/>
                          <a:ea typeface="Times New Roman"/>
                          <a:cs typeface="Times New Roman"/>
                          <a:sym typeface="Times New Roman"/>
                        </a:defRPr>
                      </a:pPr>
                      <a:r>
                        <a:t>(5.17)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2.78%</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8.33%</a:t>
                      </a:r>
                      <a:endParaRPr sz="1600"/>
                    </a:p>
                    <a:p>
                      <a:pPr defTabSz="457200">
                        <a:defRPr sz="1466">
                          <a:latin typeface="Times New Roman"/>
                          <a:ea typeface="Times New Roman"/>
                          <a:cs typeface="Times New Roman"/>
                          <a:sym typeface="Times New Roman"/>
                        </a:defRPr>
                      </a:pPr>
                      <a:r>
                        <a:t>(2.33)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800"/>
                      </a:pPr>
                      <a:r>
                        <a:rPr sz="1466">
                          <a:latin typeface="Times New Roman"/>
                          <a:ea typeface="Times New Roman"/>
                          <a:cs typeface="Times New Roman"/>
                          <a:sym typeface="Times New Roman"/>
                        </a:rPr>
                        <a:t>1.39%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5"/>
                  </a:ext>
                </a:extLst>
              </a:tr>
              <a:tr h="434922">
                <a:tc>
                  <a:txBody>
                    <a:bodyPr/>
                    <a:lstStyle/>
                    <a:p>
                      <a:pPr defTabSz="457200">
                        <a:defRPr sz="1466">
                          <a:latin typeface="Times New Roman"/>
                          <a:ea typeface="Times New Roman"/>
                          <a:cs typeface="Times New Roman"/>
                          <a:sym typeface="Times New Roman"/>
                        </a:defRPr>
                      </a:pPr>
                      <a:r>
                        <a:t>/eː/</a:t>
                      </a:r>
                      <a:endParaRPr sz="1600"/>
                    </a:p>
                    <a:p>
                      <a:pPr defTabSz="457200">
                        <a:defRPr sz="1466">
                          <a:latin typeface="Times New Roman"/>
                          <a:ea typeface="Times New Roman"/>
                          <a:cs typeface="Times New Roman"/>
                          <a:sym typeface="Times New Roman"/>
                        </a:defRPr>
                      </a:pPr>
                      <a:r>
                        <a:t>STED</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88.89%</a:t>
                      </a:r>
                      <a:endParaRPr sz="1600"/>
                    </a:p>
                    <a:p>
                      <a:pPr defTabSz="457200">
                        <a:defRPr sz="1466">
                          <a:latin typeface="Times New Roman"/>
                          <a:ea typeface="Times New Roman"/>
                          <a:cs typeface="Times New Roman"/>
                          <a:sym typeface="Times New Roman"/>
                        </a:defRPr>
                      </a:pPr>
                      <a:r>
                        <a:t>(5.14)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6.94%</a:t>
                      </a:r>
                      <a:endParaRPr sz="1600"/>
                    </a:p>
                    <a:p>
                      <a:pPr defTabSz="457200">
                        <a:defRPr sz="1466">
                          <a:latin typeface="Times New Roman"/>
                          <a:ea typeface="Times New Roman"/>
                          <a:cs typeface="Times New Roman"/>
                          <a:sym typeface="Times New Roman"/>
                        </a:defRPr>
                      </a:pPr>
                      <a:r>
                        <a:t>(5.6)</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2.78%</a:t>
                      </a:r>
                      <a:endParaRPr sz="1600"/>
                    </a:p>
                    <a:p>
                      <a:pPr defTabSz="457200">
                        <a:defRPr sz="1466">
                          <a:latin typeface="Times New Roman"/>
                          <a:ea typeface="Times New Roman"/>
                          <a:cs typeface="Times New Roman"/>
                          <a:sym typeface="Times New Roman"/>
                        </a:defRPr>
                      </a:pPr>
                      <a:r>
                        <a:t>(4)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6"/>
                  </a:ext>
                </a:extLst>
              </a:tr>
              <a:tr h="434922">
                <a:tc>
                  <a:txBody>
                    <a:bodyPr/>
                    <a:lstStyle/>
                    <a:p>
                      <a:pPr defTabSz="457200">
                        <a:defRPr sz="1466">
                          <a:latin typeface="Times New Roman"/>
                          <a:ea typeface="Times New Roman"/>
                          <a:cs typeface="Times New Roman"/>
                          <a:sym typeface="Times New Roman"/>
                        </a:defRPr>
                      </a:pPr>
                      <a:r>
                        <a:t>/e/</a:t>
                      </a:r>
                      <a:endParaRPr sz="1600"/>
                    </a:p>
                    <a:p>
                      <a:pPr defTabSz="457200">
                        <a:defRPr sz="1466">
                          <a:latin typeface="Times New Roman"/>
                          <a:ea typeface="Times New Roman"/>
                          <a:cs typeface="Times New Roman"/>
                          <a:sym typeface="Times New Roman"/>
                        </a:defRPr>
                      </a:pPr>
                      <a:r>
                        <a:t>BEST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93.06%</a:t>
                      </a:r>
                      <a:endParaRPr sz="1600"/>
                    </a:p>
                    <a:p>
                      <a:pPr defTabSz="457200">
                        <a:defRPr sz="1466">
                          <a:latin typeface="Times New Roman"/>
                          <a:ea typeface="Times New Roman"/>
                          <a:cs typeface="Times New Roman"/>
                          <a:sym typeface="Times New Roman"/>
                        </a:defRPr>
                      </a:pPr>
                      <a:r>
                        <a:t>(5.9)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5.56%</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7"/>
                  </a:ext>
                </a:extLst>
              </a:tr>
              <a:tr h="434922">
                <a:tc>
                  <a:txBody>
                    <a:bodyPr/>
                    <a:lstStyle/>
                    <a:p>
                      <a:pPr defTabSz="457200">
                        <a:defRPr sz="1466">
                          <a:latin typeface="Times New Roman"/>
                          <a:ea typeface="Times New Roman"/>
                          <a:cs typeface="Times New Roman"/>
                          <a:sym typeface="Times New Roman"/>
                        </a:defRPr>
                      </a:pPr>
                      <a:r>
                        <a:t>/øː/</a:t>
                      </a:r>
                      <a:endParaRPr sz="1600"/>
                    </a:p>
                    <a:p>
                      <a:pPr defTabSz="457200">
                        <a:defRPr sz="1466">
                          <a:latin typeface="Times New Roman"/>
                          <a:ea typeface="Times New Roman"/>
                          <a:cs typeface="Times New Roman"/>
                          <a:sym typeface="Times New Roman"/>
                        </a:defRPr>
                      </a:pPr>
                      <a:r>
                        <a:t>LØP</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9.72%</a:t>
                      </a:r>
                      <a:endParaRPr sz="1600"/>
                    </a:p>
                    <a:p>
                      <a:pPr defTabSz="457200">
                        <a:defRPr sz="1466">
                          <a:latin typeface="Times New Roman"/>
                          <a:ea typeface="Times New Roman"/>
                          <a:cs typeface="Times New Roman"/>
                          <a:sym typeface="Times New Roman"/>
                        </a:defRPr>
                      </a:pPr>
                      <a:r>
                        <a:t>(3.57)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19.44%</a:t>
                      </a:r>
                      <a:endParaRPr sz="1600"/>
                    </a:p>
                    <a:p>
                      <a:pPr defTabSz="457200">
                        <a:defRPr sz="1466">
                          <a:latin typeface="Times New Roman"/>
                          <a:ea typeface="Times New Roman"/>
                          <a:cs typeface="Times New Roman"/>
                          <a:sym typeface="Times New Roman"/>
                        </a:defRPr>
                      </a:pPr>
                      <a:r>
                        <a:t>(5.14)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5.56%</a:t>
                      </a:r>
                      <a:endParaRPr sz="1600"/>
                    </a:p>
                    <a:p>
                      <a:pPr defTabSz="457200">
                        <a:defRPr sz="1466">
                          <a:latin typeface="Times New Roman"/>
                          <a:ea typeface="Times New Roman"/>
                          <a:cs typeface="Times New Roman"/>
                          <a:sym typeface="Times New Roman"/>
                        </a:defRPr>
                      </a:pPr>
                      <a:r>
                        <a:t>(3.75)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58.33%</a:t>
                      </a:r>
                      <a:endParaRPr sz="1600"/>
                    </a:p>
                    <a:p>
                      <a:pPr defTabSz="457200">
                        <a:defRPr sz="1466">
                          <a:latin typeface="Times New Roman"/>
                          <a:ea typeface="Times New Roman"/>
                          <a:cs typeface="Times New Roman"/>
                          <a:sym typeface="Times New Roman"/>
                        </a:defRPr>
                      </a:pPr>
                      <a:r>
                        <a:t>(4.45)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6.94%</a:t>
                      </a:r>
                      <a:endParaRPr sz="1600"/>
                    </a:p>
                    <a:p>
                      <a:pPr defTabSz="457200">
                        <a:defRPr sz="1466">
                          <a:latin typeface="Times New Roman"/>
                          <a:ea typeface="Times New Roman"/>
                          <a:cs typeface="Times New Roman"/>
                          <a:sym typeface="Times New Roman"/>
                        </a:defRPr>
                      </a:pPr>
                      <a:r>
                        <a:t>(3.2)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8"/>
                  </a:ext>
                </a:extLst>
              </a:tr>
              <a:tr h="434922">
                <a:tc>
                  <a:txBody>
                    <a:bodyPr/>
                    <a:lstStyle/>
                    <a:p>
                      <a:pPr defTabSz="457200">
                        <a:defRPr sz="1466">
                          <a:latin typeface="Times New Roman"/>
                          <a:ea typeface="Times New Roman"/>
                          <a:cs typeface="Times New Roman"/>
                          <a:sym typeface="Times New Roman"/>
                        </a:defRPr>
                      </a:pPr>
                      <a:r>
                        <a:t>/ø/</a:t>
                      </a:r>
                      <a:endParaRPr sz="1600"/>
                    </a:p>
                    <a:p>
                      <a:pPr defTabSz="457200">
                        <a:defRPr sz="1466">
                          <a:latin typeface="Times New Roman"/>
                          <a:ea typeface="Times New Roman"/>
                          <a:cs typeface="Times New Roman"/>
                          <a:sym typeface="Times New Roman"/>
                        </a:defRPr>
                      </a:pPr>
                      <a:r>
                        <a:t>SØNN</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11.11%</a:t>
                      </a:r>
                      <a:endParaRPr sz="1600"/>
                    </a:p>
                    <a:p>
                      <a:pPr defTabSz="457200">
                        <a:defRPr sz="1466">
                          <a:latin typeface="Times New Roman"/>
                          <a:ea typeface="Times New Roman"/>
                          <a:cs typeface="Times New Roman"/>
                          <a:sym typeface="Times New Roman"/>
                        </a:defRPr>
                      </a:pPr>
                      <a:r>
                        <a:t>(3.25)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36.11%</a:t>
                      </a:r>
                      <a:endParaRPr sz="1600"/>
                    </a:p>
                    <a:p>
                      <a:pPr defTabSz="457200">
                        <a:defRPr sz="1466">
                          <a:latin typeface="Times New Roman"/>
                          <a:ea typeface="Times New Roman"/>
                          <a:cs typeface="Times New Roman"/>
                          <a:sym typeface="Times New Roman"/>
                        </a:defRPr>
                      </a:pPr>
                      <a:r>
                        <a:t>(4.35)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8.33%</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33.33%</a:t>
                      </a:r>
                      <a:endParaRPr sz="1600"/>
                    </a:p>
                    <a:p>
                      <a:pPr defTabSz="457200">
                        <a:defRPr sz="1466">
                          <a:latin typeface="Times New Roman"/>
                          <a:ea typeface="Times New Roman"/>
                          <a:cs typeface="Times New Roman"/>
                          <a:sym typeface="Times New Roman"/>
                        </a:defRPr>
                      </a:pPr>
                      <a:r>
                        <a:t>(4.29)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6.94%</a:t>
                      </a:r>
                      <a:endParaRPr sz="1600"/>
                    </a:p>
                    <a:p>
                      <a:pPr defTabSz="457200">
                        <a:defRPr sz="1466">
                          <a:latin typeface="Times New Roman"/>
                          <a:ea typeface="Times New Roman"/>
                          <a:cs typeface="Times New Roman"/>
                          <a:sym typeface="Times New Roman"/>
                        </a:defRPr>
                      </a:pPr>
                      <a:r>
                        <a:t>(3.2)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4.17%</a:t>
                      </a:r>
                      <a:endParaRPr sz="1600"/>
                    </a:p>
                    <a:p>
                      <a:pPr defTabSz="457200">
                        <a:defRPr sz="1466">
                          <a:latin typeface="Times New Roman"/>
                          <a:ea typeface="Times New Roman"/>
                          <a:cs typeface="Times New Roman"/>
                          <a:sym typeface="Times New Roman"/>
                        </a:defRPr>
                      </a:pPr>
                      <a:r>
                        <a:t>(5.33)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9"/>
                  </a:ext>
                </a:extLst>
              </a:tr>
              <a:tr h="434922">
                <a:tc>
                  <a:txBody>
                    <a:bodyPr/>
                    <a:lstStyle/>
                    <a:p>
                      <a:pPr defTabSz="457200">
                        <a:defRPr sz="1466">
                          <a:latin typeface="Times New Roman"/>
                          <a:ea typeface="Times New Roman"/>
                          <a:cs typeface="Times New Roman"/>
                          <a:sym typeface="Times New Roman"/>
                        </a:defRPr>
                      </a:pPr>
                      <a:r>
                        <a:t>/ɑː/</a:t>
                      </a:r>
                      <a:endParaRPr sz="1600"/>
                    </a:p>
                    <a:p>
                      <a:pPr defTabSz="457200">
                        <a:defRPr sz="1466">
                          <a:latin typeface="Times New Roman"/>
                          <a:ea typeface="Times New Roman"/>
                          <a:cs typeface="Times New Roman"/>
                          <a:sym typeface="Times New Roman"/>
                        </a:defRPr>
                      </a:pPr>
                      <a:r>
                        <a:t>DAG</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100%</a:t>
                      </a:r>
                      <a:endParaRPr sz="1600"/>
                    </a:p>
                    <a:p>
                      <a:pPr defTabSz="457200">
                        <a:defRPr sz="1466">
                          <a:latin typeface="Times New Roman"/>
                          <a:ea typeface="Times New Roman"/>
                          <a:cs typeface="Times New Roman"/>
                          <a:sym typeface="Times New Roman"/>
                        </a:defRPr>
                      </a:pPr>
                      <a:r>
                        <a:t>(5.53)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0"/>
                  </a:ext>
                </a:extLst>
              </a:tr>
              <a:tr h="434922">
                <a:tc>
                  <a:txBody>
                    <a:bodyPr/>
                    <a:lstStyle/>
                    <a:p>
                      <a:pPr defTabSz="457200">
                        <a:defRPr sz="1466">
                          <a:latin typeface="Times New Roman"/>
                          <a:ea typeface="Times New Roman"/>
                          <a:cs typeface="Times New Roman"/>
                          <a:sym typeface="Times New Roman"/>
                        </a:defRPr>
                      </a:pPr>
                      <a:r>
                        <a:t>/ɑː/</a:t>
                      </a:r>
                      <a:endParaRPr sz="1600"/>
                    </a:p>
                    <a:p>
                      <a:pPr defTabSz="457200">
                        <a:defRPr sz="1466">
                          <a:latin typeface="Times New Roman"/>
                          <a:ea typeface="Times New Roman"/>
                          <a:cs typeface="Times New Roman"/>
                          <a:sym typeface="Times New Roman"/>
                        </a:defRPr>
                      </a:pPr>
                      <a:r>
                        <a:t>TAKK</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98.61%</a:t>
                      </a:r>
                      <a:endParaRPr sz="1600"/>
                    </a:p>
                    <a:p>
                      <a:pPr defTabSz="457200">
                        <a:defRPr sz="1466">
                          <a:latin typeface="Times New Roman"/>
                          <a:ea typeface="Times New Roman"/>
                          <a:cs typeface="Times New Roman"/>
                          <a:sym typeface="Times New Roman"/>
                        </a:defRPr>
                      </a:pPr>
                      <a:r>
                        <a:t>(5.69)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1"/>
                  </a:ext>
                </a:extLst>
              </a:tr>
              <a:tr h="434922">
                <a:tc>
                  <a:txBody>
                    <a:bodyPr/>
                    <a:lstStyle/>
                    <a:p>
                      <a:pPr defTabSz="457200">
                        <a:defRPr sz="1466">
                          <a:latin typeface="Times New Roman"/>
                          <a:ea typeface="Times New Roman"/>
                          <a:cs typeface="Times New Roman"/>
                          <a:sym typeface="Times New Roman"/>
                        </a:defRPr>
                      </a:pPr>
                      <a:r>
                        <a:t>/o/</a:t>
                      </a:r>
                      <a:endParaRPr sz="1600"/>
                    </a:p>
                    <a:p>
                      <a:pPr defTabSz="457200">
                        <a:defRPr sz="1466">
                          <a:latin typeface="Times New Roman"/>
                          <a:ea typeface="Times New Roman"/>
                          <a:cs typeface="Times New Roman"/>
                          <a:sym typeface="Times New Roman"/>
                        </a:defRPr>
                      </a:pPr>
                      <a:r>
                        <a:t>RÅD</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97.22%</a:t>
                      </a:r>
                      <a:endParaRPr sz="1600"/>
                    </a:p>
                    <a:p>
                      <a:pPr defTabSz="457200">
                        <a:defRPr sz="1466">
                          <a:latin typeface="Times New Roman"/>
                          <a:ea typeface="Times New Roman"/>
                          <a:cs typeface="Times New Roman"/>
                          <a:sym typeface="Times New Roman"/>
                        </a:defRPr>
                      </a:pPr>
                      <a:r>
                        <a:t>(5.25)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2"/>
                  </a:ext>
                </a:extLst>
              </a:tr>
              <a:tr h="434922">
                <a:tc>
                  <a:txBody>
                    <a:bodyPr/>
                    <a:lstStyle/>
                    <a:p>
                      <a:pPr defTabSz="457200">
                        <a:defRPr sz="1466">
                          <a:latin typeface="Times New Roman"/>
                          <a:ea typeface="Times New Roman"/>
                          <a:cs typeface="Times New Roman"/>
                          <a:sym typeface="Times New Roman"/>
                        </a:defRPr>
                      </a:pPr>
                      <a:r>
                        <a:t>/o/</a:t>
                      </a:r>
                      <a:endParaRPr sz="1600"/>
                    </a:p>
                    <a:p>
                      <a:pPr defTabSz="457200">
                        <a:defRPr sz="1466">
                          <a:latin typeface="Times New Roman"/>
                          <a:ea typeface="Times New Roman"/>
                          <a:cs typeface="Times New Roman"/>
                          <a:sym typeface="Times New Roman"/>
                        </a:defRPr>
                      </a:pPr>
                      <a:r>
                        <a:t>NOK</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98.61%</a:t>
                      </a:r>
                      <a:endParaRPr sz="1600"/>
                    </a:p>
                    <a:p>
                      <a:pPr defTabSz="457200">
                        <a:defRPr sz="1466">
                          <a:latin typeface="Times New Roman"/>
                          <a:ea typeface="Times New Roman"/>
                          <a:cs typeface="Times New Roman"/>
                          <a:sym typeface="Times New Roman"/>
                        </a:defRPr>
                      </a:pPr>
                      <a:r>
                        <a:t>(5.58)</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800"/>
                      </a:pPr>
                      <a:r>
                        <a:rPr sz="1466">
                          <a:latin typeface="Times New Roman"/>
                          <a:ea typeface="Times New Roman"/>
                          <a:cs typeface="Times New Roman"/>
                          <a:sym typeface="Times New Roman"/>
                        </a:rPr>
                        <a:t>1.39%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3"/>
                  </a:ext>
                </a:extLst>
              </a:tr>
              <a:tr h="434922">
                <a:tc>
                  <a:txBody>
                    <a:bodyPr/>
                    <a:lstStyle/>
                    <a:p>
                      <a:pPr defTabSz="457200">
                        <a:defRPr sz="1466">
                          <a:latin typeface="Times New Roman"/>
                          <a:ea typeface="Times New Roman"/>
                          <a:cs typeface="Times New Roman"/>
                          <a:sym typeface="Times New Roman"/>
                        </a:defRPr>
                      </a:pPr>
                      <a:r>
                        <a:t>/uː/</a:t>
                      </a:r>
                      <a:endParaRPr sz="1600"/>
                    </a:p>
                    <a:p>
                      <a:pPr defTabSz="457200">
                        <a:defRPr sz="1466">
                          <a:latin typeface="Times New Roman"/>
                          <a:ea typeface="Times New Roman"/>
                          <a:cs typeface="Times New Roman"/>
                          <a:sym typeface="Times New Roman"/>
                        </a:defRPr>
                      </a:pPr>
                      <a:r>
                        <a:t>BOK</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38.89%</a:t>
                      </a:r>
                      <a:endParaRPr sz="1600"/>
                    </a:p>
                    <a:p>
                      <a:pPr defTabSz="457200">
                        <a:defRPr sz="1466">
                          <a:latin typeface="Times New Roman"/>
                          <a:ea typeface="Times New Roman"/>
                          <a:cs typeface="Times New Roman"/>
                          <a:sym typeface="Times New Roman"/>
                        </a:defRPr>
                      </a:pPr>
                      <a:r>
                        <a:t>(5.43)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61.11%</a:t>
                      </a:r>
                      <a:endParaRPr sz="1600"/>
                    </a:p>
                    <a:p>
                      <a:pPr defTabSz="457200">
                        <a:defRPr sz="1466">
                          <a:latin typeface="Times New Roman"/>
                          <a:ea typeface="Times New Roman"/>
                          <a:cs typeface="Times New Roman"/>
                          <a:sym typeface="Times New Roman"/>
                        </a:defRPr>
                      </a:pPr>
                      <a:r>
                        <a:t>(5.02)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4"/>
                  </a:ext>
                </a:extLst>
              </a:tr>
              <a:tr h="434922">
                <a:tc>
                  <a:txBody>
                    <a:bodyPr/>
                    <a:lstStyle/>
                    <a:p>
                      <a:pPr defTabSz="457200">
                        <a:defRPr sz="1466">
                          <a:latin typeface="Times New Roman"/>
                          <a:ea typeface="Times New Roman"/>
                          <a:cs typeface="Times New Roman"/>
                          <a:sym typeface="Times New Roman"/>
                        </a:defRPr>
                      </a:pPr>
                      <a:r>
                        <a:t>/u/</a:t>
                      </a:r>
                      <a:endParaRPr sz="1600"/>
                    </a:p>
                    <a:p>
                      <a:pPr defTabSz="457200">
                        <a:defRPr sz="1466">
                          <a:latin typeface="Times New Roman"/>
                          <a:ea typeface="Times New Roman"/>
                          <a:cs typeface="Times New Roman"/>
                          <a:sym typeface="Times New Roman"/>
                        </a:defRPr>
                      </a:pPr>
                      <a:r>
                        <a:t>ROM</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72.22%</a:t>
                      </a:r>
                      <a:endParaRPr sz="1600"/>
                    </a:p>
                    <a:p>
                      <a:pPr defTabSz="457200">
                        <a:defRPr sz="1466">
                          <a:latin typeface="Times New Roman"/>
                          <a:ea typeface="Times New Roman"/>
                          <a:cs typeface="Times New Roman"/>
                          <a:sym typeface="Times New Roman"/>
                        </a:defRPr>
                      </a:pPr>
                      <a:r>
                        <a:t>(5.08)</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27.78%</a:t>
                      </a:r>
                      <a:endParaRPr sz="1600"/>
                    </a:p>
                    <a:p>
                      <a:pPr defTabSz="457200">
                        <a:defRPr sz="1466">
                          <a:latin typeface="Times New Roman"/>
                          <a:ea typeface="Times New Roman"/>
                          <a:cs typeface="Times New Roman"/>
                          <a:sym typeface="Times New Roman"/>
                        </a:defRPr>
                      </a:pPr>
                      <a:r>
                        <a:t>(4.9)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5"/>
                  </a:ext>
                </a:extLst>
              </a:tr>
              <a:tr h="434922">
                <a:tc>
                  <a:txBody>
                    <a:bodyPr/>
                    <a:lstStyle/>
                    <a:p>
                      <a:pPr defTabSz="457200">
                        <a:defRPr sz="1466">
                          <a:latin typeface="Times New Roman"/>
                          <a:ea typeface="Times New Roman"/>
                          <a:cs typeface="Times New Roman"/>
                          <a:sym typeface="Times New Roman"/>
                        </a:defRPr>
                      </a:pPr>
                      <a:r>
                        <a:t>/ʉː/</a:t>
                      </a:r>
                      <a:endParaRPr sz="1600"/>
                    </a:p>
                    <a:p>
                      <a:pPr defTabSz="457200">
                        <a:defRPr sz="1466">
                          <a:latin typeface="Times New Roman"/>
                          <a:ea typeface="Times New Roman"/>
                          <a:cs typeface="Times New Roman"/>
                          <a:sym typeface="Times New Roman"/>
                        </a:defRPr>
                      </a:pPr>
                      <a:r>
                        <a:t>GUD</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2.78%</a:t>
                      </a:r>
                      <a:endParaRPr sz="1600"/>
                    </a:p>
                    <a:p>
                      <a:pPr defTabSz="457200">
                        <a:defRPr sz="1466">
                          <a:latin typeface="Times New Roman"/>
                          <a:ea typeface="Times New Roman"/>
                          <a:cs typeface="Times New Roman"/>
                          <a:sym typeface="Times New Roman"/>
                        </a:defRPr>
                      </a:pPr>
                      <a:r>
                        <a:t>(7)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18.06%</a:t>
                      </a:r>
                      <a:endParaRPr sz="1600"/>
                    </a:p>
                    <a:p>
                      <a:pPr defTabSz="457200">
                        <a:defRPr sz="1466">
                          <a:latin typeface="Times New Roman"/>
                          <a:ea typeface="Times New Roman"/>
                          <a:cs typeface="Times New Roman"/>
                          <a:sym typeface="Times New Roman"/>
                        </a:defRPr>
                      </a:pPr>
                      <a:r>
                        <a:t>(4.23)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(1)</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75%</a:t>
                      </a:r>
                      <a:endParaRPr sz="1600"/>
                    </a:p>
                    <a:p>
                      <a:pPr defTabSz="457200">
                        <a:defRPr sz="1466">
                          <a:latin typeface="Times New Roman"/>
                          <a:ea typeface="Times New Roman"/>
                          <a:cs typeface="Times New Roman"/>
                          <a:sym typeface="Times New Roman"/>
                        </a:defRPr>
                      </a:pPr>
                      <a:r>
                        <a:t>(4.72)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6"/>
                  </a:ext>
                </a:extLst>
              </a:tr>
              <a:tr h="434922">
                <a:tc>
                  <a:txBody>
                    <a:bodyPr/>
                    <a:lstStyle/>
                    <a:p>
                      <a:pPr defTabSz="457200">
                        <a:defRPr sz="1466">
                          <a:latin typeface="Times New Roman"/>
                          <a:ea typeface="Times New Roman"/>
                          <a:cs typeface="Times New Roman"/>
                          <a:sym typeface="Times New Roman"/>
                        </a:defRPr>
                      </a:pPr>
                      <a:r>
                        <a:t>/ʉ/</a:t>
                      </a:r>
                      <a:endParaRPr sz="1600"/>
                    </a:p>
                    <a:p>
                      <a:pPr defTabSz="457200">
                        <a:defRPr sz="1466">
                          <a:latin typeface="Times New Roman"/>
                          <a:ea typeface="Times New Roman"/>
                          <a:cs typeface="Times New Roman"/>
                          <a:sym typeface="Times New Roman"/>
                        </a:defRPr>
                      </a:pPr>
                      <a:r>
                        <a:t>SLUTT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23.61%</a:t>
                      </a:r>
                      <a:endParaRPr sz="1600"/>
                    </a:p>
                    <a:p>
                      <a:pPr defTabSz="457200">
                        <a:defRPr sz="1466">
                          <a:latin typeface="Times New Roman"/>
                          <a:ea typeface="Times New Roman"/>
                          <a:cs typeface="Times New Roman"/>
                          <a:sym typeface="Times New Roman"/>
                        </a:defRPr>
                      </a:pPr>
                      <a:r>
                        <a:t>(4.12)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9.72%</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63.89%</a:t>
                      </a:r>
                      <a:endParaRPr sz="1600"/>
                    </a:p>
                    <a:p>
                      <a:pPr defTabSz="457200">
                        <a:defRPr sz="1466">
                          <a:latin typeface="Times New Roman"/>
                          <a:ea typeface="Times New Roman"/>
                          <a:cs typeface="Times New Roman"/>
                          <a:sym typeface="Times New Roman"/>
                        </a:defRPr>
                      </a:pPr>
                      <a:r>
                        <a:t>(4.65)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7"/>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 name="Tabela"/>
          <p:cNvGraphicFramePr/>
          <p:nvPr/>
        </p:nvGraphicFramePr>
        <p:xfrm>
          <a:off x="1150650" y="1082024"/>
          <a:ext cx="10897694" cy="7698564"/>
        </p:xfrm>
        <a:graphic>
          <a:graphicData uri="http://schemas.openxmlformats.org/drawingml/2006/table">
            <a:tbl>
              <a:tblPr bandRow="1">
                <a:tableStyleId>{4C3C2611-4C71-4FC5-86AE-919BDF0F9419}</a:tableStyleId>
              </a:tblPr>
              <a:tblGrid>
                <a:gridCol w="2522370">
                  <a:extLst>
                    <a:ext uri="{9D8B030D-6E8A-4147-A177-3AD203B41FA5}">
                      <a16:colId xmlns:a16="http://schemas.microsoft.com/office/drawing/2014/main" val="20000"/>
                    </a:ext>
                  </a:extLst>
                </a:gridCol>
                <a:gridCol w="1277280">
                  <a:extLst>
                    <a:ext uri="{9D8B030D-6E8A-4147-A177-3AD203B41FA5}">
                      <a16:colId xmlns:a16="http://schemas.microsoft.com/office/drawing/2014/main" val="20001"/>
                    </a:ext>
                  </a:extLst>
                </a:gridCol>
                <a:gridCol w="1277280">
                  <a:extLst>
                    <a:ext uri="{9D8B030D-6E8A-4147-A177-3AD203B41FA5}">
                      <a16:colId xmlns:a16="http://schemas.microsoft.com/office/drawing/2014/main" val="20002"/>
                    </a:ext>
                  </a:extLst>
                </a:gridCol>
                <a:gridCol w="1277280">
                  <a:extLst>
                    <a:ext uri="{9D8B030D-6E8A-4147-A177-3AD203B41FA5}">
                      <a16:colId xmlns:a16="http://schemas.microsoft.com/office/drawing/2014/main" val="20003"/>
                    </a:ext>
                  </a:extLst>
                </a:gridCol>
                <a:gridCol w="1277280">
                  <a:extLst>
                    <a:ext uri="{9D8B030D-6E8A-4147-A177-3AD203B41FA5}">
                      <a16:colId xmlns:a16="http://schemas.microsoft.com/office/drawing/2014/main" val="20004"/>
                    </a:ext>
                  </a:extLst>
                </a:gridCol>
                <a:gridCol w="1277280">
                  <a:extLst>
                    <a:ext uri="{9D8B030D-6E8A-4147-A177-3AD203B41FA5}">
                      <a16:colId xmlns:a16="http://schemas.microsoft.com/office/drawing/2014/main" val="20005"/>
                    </a:ext>
                  </a:extLst>
                </a:gridCol>
                <a:gridCol w="1277280">
                  <a:extLst>
                    <a:ext uri="{9D8B030D-6E8A-4147-A177-3AD203B41FA5}">
                      <a16:colId xmlns:a16="http://schemas.microsoft.com/office/drawing/2014/main" val="20006"/>
                    </a:ext>
                  </a:extLst>
                </a:gridCol>
                <a:gridCol w="711644">
                  <a:extLst>
                    <a:ext uri="{9D8B030D-6E8A-4147-A177-3AD203B41FA5}">
                      <a16:colId xmlns:a16="http://schemas.microsoft.com/office/drawing/2014/main" val="20007"/>
                    </a:ext>
                  </a:extLst>
                </a:gridCol>
              </a:tblGrid>
              <a:tr h="641547">
                <a:tc rowSpan="2">
                  <a:txBody>
                    <a:bodyPr/>
                    <a:lstStyle/>
                    <a:p>
                      <a:pPr defTabSz="457200">
                        <a:defRPr sz="1800"/>
                      </a:pPr>
                      <a:r>
                        <a:rPr sz="1466">
                          <a:latin typeface="Times New Roman"/>
                          <a:ea typeface="Times New Roman"/>
                          <a:cs typeface="Times New Roman"/>
                          <a:sym typeface="Times New Roman"/>
                        </a:rPr>
                        <a:t>English stimulus</a:t>
                      </a:r>
                    </a:p>
                  </a:txBody>
                  <a:tcPr marL="59055" marR="59055" marT="0" marB="0" anchor="ctr" horzOverflow="overflow">
                    <a:lnT w="12700">
                      <a:solidFill>
                        <a:srgbClr val="000000">
                          <a:alpha val="84706"/>
                        </a:srgbClr>
                      </a:solidFill>
                      <a:miter lim="400000"/>
                    </a:lnT>
                  </a:tcPr>
                </a:tc>
                <a:tc gridSpan="7">
                  <a:txBody>
                    <a:bodyPr/>
                    <a:lstStyle/>
                    <a:p>
                      <a:pPr defTabSz="457200">
                        <a:defRPr sz="1800"/>
                      </a:pPr>
                      <a:r>
                        <a:rPr sz="1466">
                          <a:latin typeface="Times New Roman"/>
                          <a:ea typeface="Times New Roman"/>
                          <a:cs typeface="Times New Roman"/>
                          <a:sym typeface="Times New Roman"/>
                        </a:rPr>
                        <a:t>Polish vowel targets</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0"/>
                  </a:ext>
                </a:extLst>
              </a:tr>
              <a:tr h="641547">
                <a:tc vMerge="1">
                  <a:txBody>
                    <a:bodyPr/>
                    <a:lstStyle/>
                    <a:p>
                      <a:endParaRPr lang="pl-PL"/>
                    </a:p>
                  </a:txBody>
                  <a:tcPr/>
                </a:tc>
                <a:tc>
                  <a:txBody>
                    <a:bodyPr/>
                    <a:lstStyle/>
                    <a:p>
                      <a:pPr defTabSz="457200">
                        <a:defRPr sz="1466">
                          <a:latin typeface="Times New Roman"/>
                          <a:ea typeface="Times New Roman"/>
                          <a:cs typeface="Times New Roman"/>
                          <a:sym typeface="Times New Roman"/>
                        </a:defRPr>
                      </a:pPr>
                      <a:r>
                        <a:t>/i/</a:t>
                      </a:r>
                      <a:endParaRPr sz="1600"/>
                    </a:p>
                    <a:p>
                      <a:pPr defTabSz="457200">
                        <a:defRPr sz="1466">
                          <a:latin typeface="Times New Roman"/>
                          <a:ea typeface="Times New Roman"/>
                          <a:cs typeface="Times New Roman"/>
                          <a:sym typeface="Times New Roman"/>
                        </a:defRPr>
                      </a:pPr>
                      <a:r>
                        <a:t>&lt;i&gt;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/ɨ/</a:t>
                      </a:r>
                      <a:endParaRPr sz="1600"/>
                    </a:p>
                    <a:p>
                      <a:pPr defTabSz="457200">
                        <a:defRPr sz="1466">
                          <a:latin typeface="Times New Roman"/>
                          <a:ea typeface="Times New Roman"/>
                          <a:cs typeface="Times New Roman"/>
                          <a:sym typeface="Times New Roman"/>
                        </a:defRPr>
                      </a:pPr>
                      <a:r>
                        <a:t>&lt;y&gt;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/ɛ/</a:t>
                      </a:r>
                      <a:endParaRPr sz="1600"/>
                    </a:p>
                    <a:p>
                      <a:pPr defTabSz="457200">
                        <a:defRPr sz="1466">
                          <a:latin typeface="Times New Roman"/>
                          <a:ea typeface="Times New Roman"/>
                          <a:cs typeface="Times New Roman"/>
                          <a:sym typeface="Times New Roman"/>
                        </a:defRPr>
                      </a:pPr>
                      <a:r>
                        <a:t>&lt;e&gt;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/a/</a:t>
                      </a:r>
                      <a:endParaRPr sz="1600"/>
                    </a:p>
                    <a:p>
                      <a:pPr defTabSz="457200">
                        <a:defRPr sz="1466">
                          <a:latin typeface="Times New Roman"/>
                          <a:ea typeface="Times New Roman"/>
                          <a:cs typeface="Times New Roman"/>
                          <a:sym typeface="Times New Roman"/>
                        </a:defRPr>
                      </a:pPr>
                      <a:r>
                        <a:t>&lt;a&gt;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/ɔ/</a:t>
                      </a:r>
                      <a:endParaRPr sz="1600"/>
                    </a:p>
                    <a:p>
                      <a:pPr defTabSz="457200">
                        <a:defRPr sz="1466">
                          <a:latin typeface="Times New Roman"/>
                          <a:ea typeface="Times New Roman"/>
                          <a:cs typeface="Times New Roman"/>
                          <a:sym typeface="Times New Roman"/>
                        </a:defRPr>
                      </a:pPr>
                      <a:r>
                        <a:t>&lt;o&gt;</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/u/</a:t>
                      </a:r>
                      <a:endParaRPr sz="1600"/>
                    </a:p>
                    <a:p>
                      <a:pPr defTabSz="457200">
                        <a:defRPr sz="1466">
                          <a:latin typeface="Times New Roman"/>
                          <a:ea typeface="Times New Roman"/>
                          <a:cs typeface="Times New Roman"/>
                          <a:sym typeface="Times New Roman"/>
                        </a:defRPr>
                      </a:pPr>
                      <a:r>
                        <a:t>&lt;u&gt;</a:t>
                      </a:r>
                    </a:p>
                  </a:txBody>
                  <a:tcPr marL="59055" marR="59055" marT="0" marB="0" anchor="ctr" horzOverflow="overflow">
                    <a:lnB w="12700">
                      <a:solidFill>
                        <a:srgbClr val="000000">
                          <a:alpha val="84706"/>
                        </a:srgbClr>
                      </a:solidFill>
                      <a:miter lim="400000"/>
                    </a:lnB>
                  </a:tcPr>
                </a:tc>
                <a:tc>
                  <a:txBody>
                    <a:bodyPr/>
                    <a:lstStyle/>
                    <a:p>
                      <a:pPr defTabSz="457200">
                        <a:defRPr sz="1800"/>
                      </a:pPr>
                      <a:r>
                        <a:rPr sz="1466">
                          <a:latin typeface="Times New Roman"/>
                          <a:ea typeface="Times New Roman"/>
                          <a:cs typeface="Times New Roman"/>
                          <a:sym typeface="Times New Roman"/>
                        </a:rPr>
                        <a:t>NA</a:t>
                      </a:r>
                    </a:p>
                  </a:txBody>
                  <a:tcPr marL="59055" marR="59055" marT="0" marB="0" anchor="ctr" horzOverflow="overflow">
                    <a:lnB w="12700">
                      <a:solidFill>
                        <a:srgbClr val="000000">
                          <a:alpha val="84706"/>
                        </a:srgbClr>
                      </a:solidFill>
                      <a:miter lim="400000"/>
                    </a:lnB>
                  </a:tcPr>
                </a:tc>
                <a:extLst>
                  <a:ext uri="{0D108BD9-81ED-4DB2-BD59-A6C34878D82A}">
                    <a16:rowId xmlns:a16="http://schemas.microsoft.com/office/drawing/2014/main" val="10001"/>
                  </a:ext>
                </a:extLst>
              </a:tr>
              <a:tr h="641547">
                <a:tc>
                  <a:txBody>
                    <a:bodyPr/>
                    <a:lstStyle/>
                    <a:p>
                      <a:pPr defTabSz="457200">
                        <a:defRPr sz="1466">
                          <a:latin typeface="Times New Roman"/>
                          <a:ea typeface="Times New Roman"/>
                          <a:cs typeface="Times New Roman"/>
                          <a:sym typeface="Times New Roman"/>
                        </a:defRPr>
                      </a:pPr>
                      <a:r>
                        <a:t>/iː/</a:t>
                      </a:r>
                      <a:endParaRPr sz="1600"/>
                    </a:p>
                    <a:p>
                      <a:pPr defTabSz="457200">
                        <a:defRPr sz="1466">
                          <a:latin typeface="Times New Roman"/>
                          <a:ea typeface="Times New Roman"/>
                          <a:cs typeface="Times New Roman"/>
                          <a:sym typeface="Times New Roman"/>
                        </a:defRPr>
                      </a:pPr>
                      <a:r>
                        <a:t>FLEECE</a:t>
                      </a:r>
                    </a:p>
                  </a:txBody>
                  <a:tcPr marL="59055" marR="59055" marT="0" marB="0" anchor="ctr" horzOverflow="overflow">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100%</a:t>
                      </a:r>
                      <a:endParaRPr sz="1600"/>
                    </a:p>
                    <a:p>
                      <a:pPr defTabSz="457200">
                        <a:defRPr sz="1466">
                          <a:latin typeface="Times New Roman"/>
                          <a:ea typeface="Times New Roman"/>
                          <a:cs typeface="Times New Roman"/>
                          <a:sym typeface="Times New Roman"/>
                        </a:defRPr>
                      </a:pPr>
                      <a:r>
                        <a:t>(5.81)</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2"/>
                  </a:ext>
                </a:extLst>
              </a:tr>
              <a:tr h="641547">
                <a:tc>
                  <a:txBody>
                    <a:bodyPr/>
                    <a:lstStyle/>
                    <a:p>
                      <a:pPr defTabSz="457200">
                        <a:defRPr sz="1466">
                          <a:latin typeface="Times New Roman"/>
                          <a:ea typeface="Times New Roman"/>
                          <a:cs typeface="Times New Roman"/>
                          <a:sym typeface="Times New Roman"/>
                        </a:defRPr>
                      </a:pPr>
                      <a:r>
                        <a:t>/ɪ/ </a:t>
                      </a:r>
                      <a:endParaRPr sz="1600"/>
                    </a:p>
                    <a:p>
                      <a:pPr defTabSz="457200">
                        <a:defRPr sz="1466">
                          <a:latin typeface="Times New Roman"/>
                          <a:ea typeface="Times New Roman"/>
                          <a:cs typeface="Times New Roman"/>
                          <a:sym typeface="Times New Roman"/>
                        </a:defRPr>
                      </a:pPr>
                      <a:r>
                        <a:t>KIT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algn="l" defTabSz="457200">
                        <a:defRPr sz="1466">
                          <a:latin typeface="Times New Roman"/>
                          <a:ea typeface="Times New Roman"/>
                          <a:cs typeface="Times New Roman"/>
                          <a:sym typeface="Times New Roman"/>
                        </a:defRPr>
                      </a:pPr>
                      <a:r>
                        <a:t>37.5%</a:t>
                      </a:r>
                      <a:endParaRPr sz="1600"/>
                    </a:p>
                    <a:p>
                      <a:pPr algn="l" defTabSz="457200">
                        <a:defRPr sz="1466">
                          <a:latin typeface="Times New Roman"/>
                          <a:ea typeface="Times New Roman"/>
                          <a:cs typeface="Times New Roman"/>
                          <a:sym typeface="Times New Roman"/>
                        </a:defRPr>
                      </a:pPr>
                      <a:r>
                        <a:t>(5.04)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34.72%</a:t>
                      </a:r>
                      <a:endParaRPr sz="1600"/>
                    </a:p>
                    <a:p>
                      <a:pPr defTabSz="457200">
                        <a:defRPr sz="1466">
                          <a:latin typeface="Times New Roman"/>
                          <a:ea typeface="Times New Roman"/>
                          <a:cs typeface="Times New Roman"/>
                          <a:sym typeface="Times New Roman"/>
                        </a:defRPr>
                      </a:pPr>
                      <a:r>
                        <a:t>(5.84)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27.78%</a:t>
                      </a:r>
                      <a:endParaRPr sz="1600"/>
                    </a:p>
                    <a:p>
                      <a:pPr defTabSz="457200">
                        <a:defRPr sz="1466">
                          <a:latin typeface="Times New Roman"/>
                          <a:ea typeface="Times New Roman"/>
                          <a:cs typeface="Times New Roman"/>
                          <a:sym typeface="Times New Roman"/>
                        </a:defRPr>
                      </a:pPr>
                      <a:r>
                        <a:t>(6.15)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3"/>
                  </a:ext>
                </a:extLst>
              </a:tr>
              <a:tr h="641547">
                <a:tc>
                  <a:txBody>
                    <a:bodyPr/>
                    <a:lstStyle/>
                    <a:p>
                      <a:pPr defTabSz="457200">
                        <a:defRPr sz="1466">
                          <a:latin typeface="Times New Roman"/>
                          <a:ea typeface="Times New Roman"/>
                          <a:cs typeface="Times New Roman"/>
                          <a:sym typeface="Times New Roman"/>
                        </a:defRPr>
                      </a:pPr>
                      <a:r>
                        <a:t>/e/</a:t>
                      </a:r>
                      <a:endParaRPr sz="1600"/>
                    </a:p>
                    <a:p>
                      <a:pPr defTabSz="457200">
                        <a:defRPr sz="1466">
                          <a:latin typeface="Times New Roman"/>
                          <a:ea typeface="Times New Roman"/>
                          <a:cs typeface="Times New Roman"/>
                          <a:sym typeface="Times New Roman"/>
                        </a:defRPr>
                      </a:pPr>
                      <a:r>
                        <a:t>DRESS</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98.61%</a:t>
                      </a:r>
                      <a:endParaRPr sz="1600"/>
                    </a:p>
                    <a:p>
                      <a:pPr defTabSz="457200">
                        <a:defRPr sz="1466">
                          <a:latin typeface="Times New Roman"/>
                          <a:ea typeface="Times New Roman"/>
                          <a:cs typeface="Times New Roman"/>
                          <a:sym typeface="Times New Roman"/>
                        </a:defRPr>
                      </a:pPr>
                      <a:r>
                        <a:t>(6.03)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4"/>
                  </a:ext>
                </a:extLst>
              </a:tr>
              <a:tr h="641547">
                <a:tc>
                  <a:txBody>
                    <a:bodyPr/>
                    <a:lstStyle/>
                    <a:p>
                      <a:pPr defTabSz="457200">
                        <a:defRPr sz="1466">
                          <a:latin typeface="Times New Roman"/>
                          <a:ea typeface="Times New Roman"/>
                          <a:cs typeface="Times New Roman"/>
                          <a:sym typeface="Times New Roman"/>
                        </a:defRPr>
                      </a:pPr>
                      <a:r>
                        <a:t>/æ/</a:t>
                      </a:r>
                      <a:endParaRPr sz="1600"/>
                    </a:p>
                    <a:p>
                      <a:pPr defTabSz="457200">
                        <a:defRPr sz="1466">
                          <a:latin typeface="Times New Roman"/>
                          <a:ea typeface="Times New Roman"/>
                          <a:cs typeface="Times New Roman"/>
                          <a:sym typeface="Times New Roman"/>
                        </a:defRPr>
                      </a:pPr>
                      <a:r>
                        <a:t>TRAP</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100%</a:t>
                      </a:r>
                      <a:endParaRPr sz="1600"/>
                    </a:p>
                    <a:p>
                      <a:pPr defTabSz="457200">
                        <a:defRPr sz="1466">
                          <a:latin typeface="Times New Roman"/>
                          <a:ea typeface="Times New Roman"/>
                          <a:cs typeface="Times New Roman"/>
                          <a:sym typeface="Times New Roman"/>
                        </a:defRPr>
                      </a:pPr>
                      <a:r>
                        <a:t>(5.75)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5"/>
                  </a:ext>
                </a:extLst>
              </a:tr>
              <a:tr h="641547">
                <a:tc>
                  <a:txBody>
                    <a:bodyPr/>
                    <a:lstStyle/>
                    <a:p>
                      <a:pPr defTabSz="457200">
                        <a:defRPr sz="1466">
                          <a:latin typeface="Times New Roman"/>
                          <a:ea typeface="Times New Roman"/>
                          <a:cs typeface="Times New Roman"/>
                          <a:sym typeface="Times New Roman"/>
                        </a:defRPr>
                      </a:pPr>
                      <a:r>
                        <a:t>/ʌ/</a:t>
                      </a:r>
                      <a:endParaRPr sz="1600"/>
                    </a:p>
                    <a:p>
                      <a:pPr defTabSz="457200">
                        <a:defRPr sz="1466">
                          <a:latin typeface="Times New Roman"/>
                          <a:ea typeface="Times New Roman"/>
                          <a:cs typeface="Times New Roman"/>
                          <a:sym typeface="Times New Roman"/>
                        </a:defRPr>
                      </a:pPr>
                      <a:r>
                        <a:t>STRUT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13.89%</a:t>
                      </a:r>
                      <a:endParaRPr sz="1600"/>
                    </a:p>
                    <a:p>
                      <a:pPr defTabSz="457200">
                        <a:defRPr sz="1466">
                          <a:latin typeface="Times New Roman"/>
                          <a:ea typeface="Times New Roman"/>
                          <a:cs typeface="Times New Roman"/>
                          <a:sym typeface="Times New Roman"/>
                        </a:defRPr>
                      </a:pPr>
                      <a:r>
                        <a:t>5.3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75%</a:t>
                      </a:r>
                      <a:endParaRPr sz="1600"/>
                    </a:p>
                    <a:p>
                      <a:pPr defTabSz="457200">
                        <a:defRPr sz="1466">
                          <a:latin typeface="Times New Roman"/>
                          <a:ea typeface="Times New Roman"/>
                          <a:cs typeface="Times New Roman"/>
                          <a:sym typeface="Times New Roman"/>
                        </a:defRPr>
                      </a:pPr>
                      <a:r>
                        <a:t>(5.13)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algn="l" defTabSz="457200">
                        <a:defRPr sz="1466">
                          <a:latin typeface="Times New Roman"/>
                          <a:ea typeface="Times New Roman"/>
                          <a:cs typeface="Times New Roman"/>
                          <a:sym typeface="Times New Roman"/>
                        </a:defRPr>
                      </a:pPr>
                      <a:r>
                        <a:t>11.11%</a:t>
                      </a:r>
                      <a:endParaRPr sz="1600"/>
                    </a:p>
                    <a:p>
                      <a:pPr algn="l" defTabSz="457200">
                        <a:defRPr sz="1466">
                          <a:latin typeface="Times New Roman"/>
                          <a:ea typeface="Times New Roman"/>
                          <a:cs typeface="Times New Roman"/>
                          <a:sym typeface="Times New Roman"/>
                        </a:defRPr>
                      </a:pPr>
                      <a:r>
                        <a:t>(4.5)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6"/>
                  </a:ext>
                </a:extLst>
              </a:tr>
              <a:tr h="641547">
                <a:tc>
                  <a:txBody>
                    <a:bodyPr/>
                    <a:lstStyle/>
                    <a:p>
                      <a:pPr defTabSz="457200">
                        <a:defRPr sz="1466">
                          <a:latin typeface="Times New Roman"/>
                          <a:ea typeface="Times New Roman"/>
                          <a:cs typeface="Times New Roman"/>
                          <a:sym typeface="Times New Roman"/>
                        </a:defRPr>
                      </a:pPr>
                      <a:r>
                        <a:t>/ɑː/</a:t>
                      </a:r>
                      <a:endParaRPr sz="1600"/>
                    </a:p>
                    <a:p>
                      <a:pPr defTabSz="457200">
                        <a:defRPr sz="1466">
                          <a:latin typeface="Times New Roman"/>
                          <a:ea typeface="Times New Roman"/>
                          <a:cs typeface="Times New Roman"/>
                          <a:sym typeface="Times New Roman"/>
                        </a:defRPr>
                      </a:pPr>
                      <a:r>
                        <a:t>PALM</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97.22%</a:t>
                      </a:r>
                      <a:endParaRPr sz="1600"/>
                    </a:p>
                    <a:p>
                      <a:pPr defTabSz="457200">
                        <a:defRPr sz="1466">
                          <a:latin typeface="Times New Roman"/>
                          <a:ea typeface="Times New Roman"/>
                          <a:cs typeface="Times New Roman"/>
                          <a:sym typeface="Times New Roman"/>
                        </a:defRPr>
                      </a:pPr>
                      <a:r>
                        <a:t>5.53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(6)</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800"/>
                      </a:pPr>
                      <a:r>
                        <a:rPr sz="1466">
                          <a:latin typeface="Times New Roman"/>
                          <a:ea typeface="Times New Roman"/>
                          <a:cs typeface="Times New Roman"/>
                          <a:sym typeface="Times New Roman"/>
                        </a:rPr>
                        <a:t>1.39 (4)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7"/>
                  </a:ext>
                </a:extLst>
              </a:tr>
              <a:tr h="641547">
                <a:tc>
                  <a:txBody>
                    <a:bodyPr/>
                    <a:lstStyle/>
                    <a:p>
                      <a:pPr defTabSz="457200">
                        <a:defRPr sz="1466">
                          <a:latin typeface="Times New Roman"/>
                          <a:ea typeface="Times New Roman"/>
                          <a:cs typeface="Times New Roman"/>
                          <a:sym typeface="Times New Roman"/>
                        </a:defRPr>
                      </a:pPr>
                      <a:r>
                        <a:t>/ɔː/</a:t>
                      </a:r>
                      <a:endParaRPr sz="1600"/>
                    </a:p>
                    <a:p>
                      <a:pPr defTabSz="457200">
                        <a:defRPr sz="1466">
                          <a:latin typeface="Times New Roman"/>
                          <a:ea typeface="Times New Roman"/>
                          <a:cs typeface="Times New Roman"/>
                          <a:sym typeface="Times New Roman"/>
                        </a:defRPr>
                      </a:pPr>
                      <a:r>
                        <a:t>THOUGHT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97.22%</a:t>
                      </a:r>
                      <a:endParaRPr sz="1600"/>
                    </a:p>
                    <a:p>
                      <a:pPr defTabSz="457200">
                        <a:defRPr sz="1466">
                          <a:latin typeface="Times New Roman"/>
                          <a:ea typeface="Times New Roman"/>
                          <a:cs typeface="Times New Roman"/>
                          <a:sym typeface="Times New Roman"/>
                        </a:defRPr>
                      </a:pPr>
                      <a:r>
                        <a:t>(5.67)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8"/>
                  </a:ext>
                </a:extLst>
              </a:tr>
              <a:tr h="641547">
                <a:tc>
                  <a:txBody>
                    <a:bodyPr/>
                    <a:lstStyle/>
                    <a:p>
                      <a:pPr defTabSz="457200">
                        <a:defRPr sz="1466">
                          <a:latin typeface="Times New Roman"/>
                          <a:ea typeface="Times New Roman"/>
                          <a:cs typeface="Times New Roman"/>
                          <a:sym typeface="Times New Roman"/>
                        </a:defRPr>
                      </a:pPr>
                      <a:r>
                        <a:t>/uː/</a:t>
                      </a:r>
                      <a:endParaRPr sz="1600"/>
                    </a:p>
                    <a:p>
                      <a:pPr defTabSz="457200">
                        <a:defRPr sz="1466">
                          <a:latin typeface="Times New Roman"/>
                          <a:ea typeface="Times New Roman"/>
                          <a:cs typeface="Times New Roman"/>
                          <a:sym typeface="Times New Roman"/>
                        </a:defRPr>
                      </a:pPr>
                      <a:r>
                        <a:t>GOOSE</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100%</a:t>
                      </a:r>
                      <a:endParaRPr sz="1600"/>
                    </a:p>
                    <a:p>
                      <a:pPr defTabSz="457200">
                        <a:defRPr sz="1466">
                          <a:latin typeface="Times New Roman"/>
                          <a:ea typeface="Times New Roman"/>
                          <a:cs typeface="Times New Roman"/>
                          <a:sym typeface="Times New Roman"/>
                        </a:defRPr>
                      </a:pPr>
                      <a:r>
                        <a:t>(5.15)</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09"/>
                  </a:ext>
                </a:extLst>
              </a:tr>
              <a:tr h="641547">
                <a:tc>
                  <a:txBody>
                    <a:bodyPr/>
                    <a:lstStyle/>
                    <a:p>
                      <a:pPr defTabSz="457200">
                        <a:defRPr sz="1466">
                          <a:latin typeface="Times New Roman"/>
                          <a:ea typeface="Times New Roman"/>
                          <a:cs typeface="Times New Roman"/>
                          <a:sym typeface="Times New Roman"/>
                        </a:defRPr>
                      </a:pPr>
                      <a:r>
                        <a:t>/ʊ/</a:t>
                      </a:r>
                      <a:endParaRPr sz="1600"/>
                    </a:p>
                    <a:p>
                      <a:pPr defTabSz="457200">
                        <a:defRPr sz="1466">
                          <a:latin typeface="Times New Roman"/>
                          <a:ea typeface="Times New Roman"/>
                          <a:cs typeface="Times New Roman"/>
                          <a:sym typeface="Times New Roman"/>
                        </a:defRPr>
                      </a:pPr>
                      <a:r>
                        <a:t>FOOT</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1.39%</a:t>
                      </a:r>
                      <a:endParaRPr sz="1600"/>
                    </a:p>
                    <a:p>
                      <a:pPr defTabSz="457200">
                        <a:defRPr sz="1466">
                          <a:latin typeface="Times New Roman"/>
                          <a:ea typeface="Times New Roman"/>
                          <a:cs typeface="Times New Roman"/>
                          <a:sym typeface="Times New Roman"/>
                        </a:defRPr>
                      </a:pPr>
                      <a:r>
                        <a:t>(7)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4.17%</a:t>
                      </a:r>
                      <a:endParaRPr sz="1600"/>
                    </a:p>
                    <a:p>
                      <a:pPr defTabSz="457200">
                        <a:defRPr sz="1466">
                          <a:latin typeface="Times New Roman"/>
                          <a:ea typeface="Times New Roman"/>
                          <a:cs typeface="Times New Roman"/>
                          <a:sym typeface="Times New Roman"/>
                        </a:defRPr>
                      </a:pPr>
                      <a:r>
                        <a:t>(4.67)</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43.06%</a:t>
                      </a:r>
                      <a:endParaRPr sz="1600"/>
                    </a:p>
                    <a:p>
                      <a:pPr defTabSz="457200">
                        <a:defRPr sz="1466">
                          <a:latin typeface="Times New Roman"/>
                          <a:ea typeface="Times New Roman"/>
                          <a:cs typeface="Times New Roman"/>
                          <a:sym typeface="Times New Roman"/>
                        </a:defRPr>
                      </a:pPr>
                      <a:r>
                        <a:t>(4.61)</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51.39%</a:t>
                      </a:r>
                      <a:endParaRPr sz="1600"/>
                    </a:p>
                    <a:p>
                      <a:pPr defTabSz="457200">
                        <a:defRPr sz="1466">
                          <a:latin typeface="Times New Roman"/>
                          <a:ea typeface="Times New Roman"/>
                          <a:cs typeface="Times New Roman"/>
                          <a:sym typeface="Times New Roman"/>
                        </a:defRPr>
                      </a:pPr>
                      <a:r>
                        <a:t>(3.86)</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0"/>
                  </a:ext>
                </a:extLst>
              </a:tr>
              <a:tr h="641547">
                <a:tc>
                  <a:txBody>
                    <a:bodyPr/>
                    <a:lstStyle/>
                    <a:p>
                      <a:pPr defTabSz="457200">
                        <a:defRPr sz="1466">
                          <a:latin typeface="Times New Roman"/>
                          <a:ea typeface="Times New Roman"/>
                          <a:cs typeface="Times New Roman"/>
                          <a:sym typeface="Times New Roman"/>
                        </a:defRPr>
                      </a:pPr>
                      <a:r>
                        <a:t>/ɝː/</a:t>
                      </a:r>
                      <a:endParaRPr sz="1600"/>
                    </a:p>
                    <a:p>
                      <a:pPr defTabSz="457200">
                        <a:defRPr sz="1466">
                          <a:latin typeface="Times New Roman"/>
                          <a:ea typeface="Times New Roman"/>
                          <a:cs typeface="Times New Roman"/>
                          <a:sym typeface="Times New Roman"/>
                        </a:defRPr>
                      </a:pPr>
                      <a:r>
                        <a:t>NURSE</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15.28%</a:t>
                      </a:r>
                      <a:endParaRPr sz="1600"/>
                    </a:p>
                    <a:p>
                      <a:pPr defTabSz="457200">
                        <a:defRPr sz="1466">
                          <a:latin typeface="Times New Roman"/>
                          <a:ea typeface="Times New Roman"/>
                          <a:cs typeface="Times New Roman"/>
                          <a:sym typeface="Times New Roman"/>
                        </a:defRPr>
                      </a:pPr>
                      <a:r>
                        <a:t>(4.09)</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15.28%</a:t>
                      </a:r>
                      <a:endParaRPr sz="1600"/>
                    </a:p>
                    <a:p>
                      <a:pPr defTabSz="457200">
                        <a:defRPr sz="1466">
                          <a:latin typeface="Times New Roman"/>
                          <a:ea typeface="Times New Roman"/>
                          <a:cs typeface="Times New Roman"/>
                          <a:sym typeface="Times New Roman"/>
                        </a:defRPr>
                      </a:pPr>
                      <a:r>
                        <a:t>(2.64)</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54.17%</a:t>
                      </a:r>
                      <a:endParaRPr sz="1600"/>
                    </a:p>
                    <a:p>
                      <a:pPr defTabSz="457200">
                        <a:defRPr sz="1466">
                          <a:latin typeface="Times New Roman"/>
                          <a:ea typeface="Times New Roman"/>
                          <a:cs typeface="Times New Roman"/>
                          <a:sym typeface="Times New Roman"/>
                        </a:defRPr>
                      </a:pPr>
                      <a:r>
                        <a:t>(4.62)</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algn="l" defTabSz="457200">
                        <a:defRPr sz="1466">
                          <a:latin typeface="Times New Roman"/>
                          <a:ea typeface="Times New Roman"/>
                          <a:cs typeface="Times New Roman"/>
                          <a:sym typeface="Times New Roman"/>
                        </a:defRPr>
                      </a:pPr>
                      <a:r>
                        <a:t>4.17%</a:t>
                      </a:r>
                      <a:endParaRPr sz="1600"/>
                    </a:p>
                    <a:p>
                      <a:pPr algn="l" defTabSz="457200">
                        <a:defRPr sz="1466">
                          <a:latin typeface="Times New Roman"/>
                          <a:ea typeface="Times New Roman"/>
                          <a:cs typeface="Times New Roman"/>
                          <a:sym typeface="Times New Roman"/>
                        </a:defRPr>
                      </a:pPr>
                      <a:r>
                        <a:t>(1.33)</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6.94%</a:t>
                      </a:r>
                      <a:endParaRPr sz="1600"/>
                    </a:p>
                    <a:p>
                      <a:pPr defTabSz="457200">
                        <a:defRPr sz="1466">
                          <a:latin typeface="Times New Roman"/>
                          <a:ea typeface="Times New Roman"/>
                          <a:cs typeface="Times New Roman"/>
                          <a:sym typeface="Times New Roman"/>
                        </a:defRPr>
                      </a:pPr>
                      <a:r>
                        <a:t>(4.8)</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457200">
                        <a:defRPr sz="1466">
                          <a:latin typeface="Times New Roman"/>
                          <a:ea typeface="Times New Roman"/>
                          <a:cs typeface="Times New Roman"/>
                          <a:sym typeface="Times New Roman"/>
                        </a:defRPr>
                      </a:pPr>
                      <a:r>
                        <a:t>4.17%</a:t>
                      </a:r>
                      <a:endParaRPr sz="1600"/>
                    </a:p>
                    <a:p>
                      <a:pPr defTabSz="457200">
                        <a:defRPr sz="1466">
                          <a:latin typeface="Times New Roman"/>
                          <a:ea typeface="Times New Roman"/>
                          <a:cs typeface="Times New Roman"/>
                          <a:sym typeface="Times New Roman"/>
                        </a:defRPr>
                      </a:pPr>
                      <a:r>
                        <a:t>(6)</a:t>
                      </a: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tc>
                  <a:txBody>
                    <a:bodyPr/>
                    <a:lstStyle/>
                    <a:p>
                      <a:pPr defTabSz="914400">
                        <a:defRPr sz="2200">
                          <a:sym typeface="Helvetica Neue"/>
                        </a:defRPr>
                      </a:pPr>
                      <a:endParaRPr/>
                    </a:p>
                  </a:txBody>
                  <a:tcPr marL="59055" marR="59055" marT="0" marB="0" anchor="ctr" horzOverflow="overflow">
                    <a:lnT w="12700">
                      <a:solidFill>
                        <a:srgbClr val="000000">
                          <a:alpha val="84706"/>
                        </a:srgbClr>
                      </a:solidFill>
                      <a:miter lim="400000"/>
                    </a:lnT>
                    <a:lnB w="12700">
                      <a:solidFill>
                        <a:srgbClr val="000000">
                          <a:alpha val="84706"/>
                        </a:srgbClr>
                      </a:solidFill>
                      <a:miter lim="400000"/>
                    </a:lnB>
                  </a:tcPr>
                </a:tc>
                <a:extLst>
                  <a:ext uri="{0D108BD9-81ED-4DB2-BD59-A6C34878D82A}">
                    <a16:rowId xmlns:a16="http://schemas.microsoft.com/office/drawing/2014/main" val="10011"/>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614E-E762-1E43-D3E3-A9C6DC3DA8A3}"/>
              </a:ext>
            </a:extLst>
          </p:cNvPr>
          <p:cNvSpPr>
            <a:spLocks noGrp="1"/>
          </p:cNvSpPr>
          <p:nvPr>
            <p:ph type="title"/>
          </p:nvPr>
        </p:nvSpPr>
        <p:spPr>
          <a:xfrm>
            <a:off x="753979" y="254000"/>
            <a:ext cx="12139061" cy="2159000"/>
          </a:xfrm>
        </p:spPr>
        <p:txBody>
          <a:bodyPr>
            <a:normAutofit/>
          </a:bodyPr>
          <a:lstStyle/>
          <a:p>
            <a:r>
              <a:rPr lang="en-PL" sz="5400" dirty="0"/>
              <a:t>Assimilation rate as a function of ED: L3 Norwegian</a:t>
            </a:r>
          </a:p>
        </p:txBody>
      </p:sp>
      <p:sp>
        <p:nvSpPr>
          <p:cNvPr id="3" name="Text Placeholder 2">
            <a:extLst>
              <a:ext uri="{FF2B5EF4-FFF2-40B4-BE49-F238E27FC236}">
                <a16:creationId xmlns:a16="http://schemas.microsoft.com/office/drawing/2014/main" id="{1DFC13F3-5486-BCBE-4BEC-1BF50843AA93}"/>
              </a:ext>
            </a:extLst>
          </p:cNvPr>
          <p:cNvSpPr>
            <a:spLocks noGrp="1"/>
          </p:cNvSpPr>
          <p:nvPr>
            <p:ph type="body" idx="1"/>
          </p:nvPr>
        </p:nvSpPr>
        <p:spPr/>
        <p:txBody>
          <a:bodyPr/>
          <a:lstStyle/>
          <a:p>
            <a:endParaRPr lang="en-PL" dirty="0"/>
          </a:p>
        </p:txBody>
      </p:sp>
      <p:pic>
        <p:nvPicPr>
          <p:cNvPr id="6" name="Picture 5">
            <a:extLst>
              <a:ext uri="{FF2B5EF4-FFF2-40B4-BE49-F238E27FC236}">
                <a16:creationId xmlns:a16="http://schemas.microsoft.com/office/drawing/2014/main" id="{240F2318-CA24-99D5-0BD1-3AB998AC8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 y="2413000"/>
            <a:ext cx="12580620" cy="6746240"/>
          </a:xfrm>
          <a:prstGeom prst="rect">
            <a:avLst/>
          </a:prstGeom>
        </p:spPr>
      </p:pic>
    </p:spTree>
    <p:extLst>
      <p:ext uri="{BB962C8B-B14F-4D97-AF65-F5344CB8AC3E}">
        <p14:creationId xmlns:p14="http://schemas.microsoft.com/office/powerpoint/2010/main" val="18189869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0964-0799-DE65-EEAD-1AD938454514}"/>
              </a:ext>
            </a:extLst>
          </p:cNvPr>
          <p:cNvSpPr>
            <a:spLocks noGrp="1"/>
          </p:cNvSpPr>
          <p:nvPr>
            <p:ph type="title"/>
          </p:nvPr>
        </p:nvSpPr>
        <p:spPr>
          <a:xfrm>
            <a:off x="469803" y="254000"/>
            <a:ext cx="11915235" cy="2159000"/>
          </a:xfrm>
        </p:spPr>
        <p:txBody>
          <a:bodyPr>
            <a:normAutofit/>
          </a:bodyPr>
          <a:lstStyle/>
          <a:p>
            <a:r>
              <a:rPr lang="en-PL" sz="5400" dirty="0"/>
              <a:t>Assimilation rate as a function of ED: L2 English</a:t>
            </a:r>
          </a:p>
        </p:txBody>
      </p:sp>
      <p:sp>
        <p:nvSpPr>
          <p:cNvPr id="3" name="Text Placeholder 2">
            <a:extLst>
              <a:ext uri="{FF2B5EF4-FFF2-40B4-BE49-F238E27FC236}">
                <a16:creationId xmlns:a16="http://schemas.microsoft.com/office/drawing/2014/main" id="{C9A2F285-4BD2-4B2F-D5A4-70B902AE5E46}"/>
              </a:ext>
            </a:extLst>
          </p:cNvPr>
          <p:cNvSpPr>
            <a:spLocks noGrp="1"/>
          </p:cNvSpPr>
          <p:nvPr>
            <p:ph type="body" idx="1"/>
          </p:nvPr>
        </p:nvSpPr>
        <p:spPr/>
        <p:txBody>
          <a:bodyPr/>
          <a:lstStyle/>
          <a:p>
            <a:endParaRPr lang="en-PL" dirty="0"/>
          </a:p>
        </p:txBody>
      </p:sp>
      <p:pic>
        <p:nvPicPr>
          <p:cNvPr id="5" name="Picture 4">
            <a:extLst>
              <a:ext uri="{FF2B5EF4-FFF2-40B4-BE49-F238E27FC236}">
                <a16:creationId xmlns:a16="http://schemas.microsoft.com/office/drawing/2014/main" id="{FEF32CDD-2737-7D7E-222C-64A553BE3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04" y="2700688"/>
            <a:ext cx="11915236" cy="6736080"/>
          </a:xfrm>
          <a:prstGeom prst="rect">
            <a:avLst/>
          </a:prstGeom>
        </p:spPr>
      </p:pic>
    </p:spTree>
    <p:extLst>
      <p:ext uri="{BB962C8B-B14F-4D97-AF65-F5344CB8AC3E}">
        <p14:creationId xmlns:p14="http://schemas.microsoft.com/office/powerpoint/2010/main" val="17170166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uclidean distance &amp; assimilation count"/>
          <p:cNvSpPr txBox="1">
            <a:spLocks noGrp="1"/>
          </p:cNvSpPr>
          <p:nvPr>
            <p:ph type="title"/>
          </p:nvPr>
        </p:nvSpPr>
        <p:spPr>
          <a:prstGeom prst="rect">
            <a:avLst/>
          </a:prstGeom>
        </p:spPr>
        <p:txBody>
          <a:bodyPr/>
          <a:lstStyle>
            <a:lvl1pPr>
              <a:defRPr sz="5000"/>
            </a:lvl1pPr>
          </a:lstStyle>
          <a:p>
            <a:r>
              <a:rPr dirty="0"/>
              <a:t>Euclidean distance &amp; assimilation count </a:t>
            </a:r>
          </a:p>
        </p:txBody>
      </p:sp>
      <p:sp>
        <p:nvSpPr>
          <p:cNvPr id="162" name="A negative binomial model was used to capture whether the F1-F2 Euclidean distance is related to how often a given Norwegian vowel is assimilated to a given Polish vowel.…"/>
          <p:cNvSpPr txBox="1">
            <a:spLocks noGrp="1"/>
          </p:cNvSpPr>
          <p:nvPr>
            <p:ph type="body" idx="1"/>
          </p:nvPr>
        </p:nvSpPr>
        <p:spPr>
          <a:xfrm>
            <a:off x="609600" y="2349500"/>
            <a:ext cx="11099800" cy="6286500"/>
          </a:xfrm>
          <a:prstGeom prst="rect">
            <a:avLst/>
          </a:prstGeom>
        </p:spPr>
        <p:txBody>
          <a:bodyPr>
            <a:normAutofit lnSpcReduction="10000"/>
          </a:bodyPr>
          <a:lstStyle/>
          <a:p>
            <a:pPr marL="435609" indent="-435609" defTabSz="572516">
              <a:spcBef>
                <a:spcPts val="4100"/>
              </a:spcBef>
              <a:defRPr sz="3136"/>
            </a:pPr>
            <a:r>
              <a:rPr dirty="0"/>
              <a:t>A negative binomial model was used to capture whether the F1-F2 Euclidean distance is related to how often a given Norwegian vowel is assimilated to a given Polish vowel. </a:t>
            </a:r>
          </a:p>
          <a:p>
            <a:pPr marL="435609" indent="-435609" defTabSz="572516">
              <a:spcBef>
                <a:spcPts val="4100"/>
              </a:spcBef>
              <a:defRPr sz="3136"/>
            </a:pPr>
            <a:r>
              <a:rPr dirty="0"/>
              <a:t>ED is negative and significant (z = -6.751, </a:t>
            </a:r>
            <a:r>
              <a:rPr dirty="0" err="1"/>
              <a:t>Pr</a:t>
            </a:r>
            <a:r>
              <a:rPr dirty="0"/>
              <a:t>(&gt;|z|) = 1.46e-11***)</a:t>
            </a:r>
          </a:p>
          <a:p>
            <a:pPr marL="435609" indent="-435609" defTabSz="572516">
              <a:spcBef>
                <a:spcPts val="4100"/>
              </a:spcBef>
              <a:defRPr sz="3136"/>
            </a:pPr>
            <a:r>
              <a:rPr dirty="0"/>
              <a:t>Similar results for English and for all the three testing times.</a:t>
            </a:r>
          </a:p>
          <a:p>
            <a:pPr marL="435609" indent="-435609" defTabSz="572516">
              <a:spcBef>
                <a:spcPts val="4100"/>
              </a:spcBef>
              <a:defRPr sz="3136"/>
            </a:pPr>
            <a:r>
              <a:rPr b="1" dirty="0">
                <a:solidFill>
                  <a:srgbClr val="C00000"/>
                </a:solidFill>
              </a:rPr>
              <a:t>RQ 1: YES</a:t>
            </a:r>
            <a:r>
              <a:rPr dirty="0">
                <a:solidFill>
                  <a:srgbClr val="C00000"/>
                </a:solidFill>
              </a:rPr>
              <a:t> -&gt; The larger the Euclidean distance, the fewer assimilations are predicted.</a:t>
            </a:r>
            <a:r>
              <a:rPr dirty="0"/>
              <a:t> </a:t>
            </a:r>
          </a:p>
        </p:txBody>
      </p:sp>
      <p:pic>
        <p:nvPicPr>
          <p:cNvPr id="163" name="Obrazek" descr="Obrazek"/>
          <p:cNvPicPr>
            <a:picLocks noChangeAspect="1"/>
          </p:cNvPicPr>
          <p:nvPr/>
        </p:nvPicPr>
        <p:blipFill>
          <a:blip r:embed="rId2"/>
          <a:stretch>
            <a:fillRect/>
          </a:stretch>
        </p:blipFill>
        <p:spPr>
          <a:xfrm>
            <a:off x="82550" y="7854950"/>
            <a:ext cx="850900" cy="8636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Effect of ED on assimilation over time: L3 Norwegian"/>
          <p:cNvSpPr txBox="1">
            <a:spLocks noGrp="1"/>
          </p:cNvSpPr>
          <p:nvPr>
            <p:ph type="title"/>
          </p:nvPr>
        </p:nvSpPr>
        <p:spPr>
          <a:prstGeom prst="rect">
            <a:avLst/>
          </a:prstGeom>
        </p:spPr>
        <p:txBody>
          <a:bodyPr/>
          <a:lstStyle>
            <a:lvl1pPr>
              <a:defRPr sz="5000"/>
            </a:lvl1pPr>
          </a:lstStyle>
          <a:p>
            <a:r>
              <a:t>Effect of ED on assimilation over time: L3 Norwegian</a:t>
            </a:r>
          </a:p>
        </p:txBody>
      </p:sp>
      <p:sp>
        <p:nvSpPr>
          <p:cNvPr id="166" name="Treść"/>
          <p:cNvSpPr txBox="1">
            <a:spLocks noGrp="1"/>
          </p:cNvSpPr>
          <p:nvPr>
            <p:ph type="body" idx="1"/>
          </p:nvPr>
        </p:nvSpPr>
        <p:spPr>
          <a:xfrm>
            <a:off x="1265868" y="2375359"/>
            <a:ext cx="11099801" cy="5534201"/>
          </a:xfrm>
          <a:prstGeom prst="rect">
            <a:avLst/>
          </a:prstGeom>
        </p:spPr>
        <p:txBody>
          <a:bodyPr/>
          <a:lstStyle/>
          <a:p>
            <a:endParaRPr dirty="0"/>
          </a:p>
        </p:txBody>
      </p:sp>
      <p:pic>
        <p:nvPicPr>
          <p:cNvPr id="167" name="Zrzut ekranu 2023-08-24 o 22.45.28.png" descr="Zrzut ekranu 2023-08-24 o 22.45.28.png"/>
          <p:cNvPicPr>
            <a:picLocks noChangeAspect="1"/>
          </p:cNvPicPr>
          <p:nvPr/>
        </p:nvPicPr>
        <p:blipFill>
          <a:blip r:embed="rId2"/>
          <a:stretch>
            <a:fillRect/>
          </a:stretch>
        </p:blipFill>
        <p:spPr>
          <a:xfrm>
            <a:off x="1147131" y="2375359"/>
            <a:ext cx="10591801" cy="5762801"/>
          </a:xfrm>
          <a:prstGeom prst="rect">
            <a:avLst/>
          </a:prstGeom>
          <a:ln w="12700">
            <a:miter lim="400000"/>
          </a:ln>
        </p:spPr>
      </p:pic>
      <p:sp>
        <p:nvSpPr>
          <p:cNvPr id="168" name="RQ 2A: NO -&gt; Weak and insignificant differences between testing times."/>
          <p:cNvSpPr txBox="1"/>
          <p:nvPr/>
        </p:nvSpPr>
        <p:spPr>
          <a:xfrm>
            <a:off x="777240" y="8567800"/>
            <a:ext cx="11588429"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lvl1pPr>
          </a:lstStyle>
          <a:p>
            <a:pPr algn="l"/>
            <a:r>
              <a:rPr dirty="0">
                <a:solidFill>
                  <a:srgbClr val="C00000"/>
                </a:solidFill>
              </a:rPr>
              <a:t>RQ 2A: NO -&gt; </a:t>
            </a:r>
            <a:r>
              <a:rPr b="0" dirty="0">
                <a:solidFill>
                  <a:srgbClr val="C00000"/>
                </a:solidFill>
              </a:rPr>
              <a:t>Weak and insignificant differences between testing times.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Effect of ED on assimilation over time: L2 English"/>
          <p:cNvSpPr txBox="1">
            <a:spLocks noGrp="1"/>
          </p:cNvSpPr>
          <p:nvPr>
            <p:ph type="title"/>
          </p:nvPr>
        </p:nvSpPr>
        <p:spPr>
          <a:prstGeom prst="rect">
            <a:avLst/>
          </a:prstGeom>
        </p:spPr>
        <p:txBody>
          <a:bodyPr/>
          <a:lstStyle>
            <a:lvl1pPr>
              <a:defRPr sz="5000"/>
            </a:lvl1pPr>
          </a:lstStyle>
          <a:p>
            <a:r>
              <a:t>Effect of ED on assimilation over time: L2 English</a:t>
            </a:r>
          </a:p>
        </p:txBody>
      </p:sp>
      <p:sp>
        <p:nvSpPr>
          <p:cNvPr id="171" name="Treść"/>
          <p:cNvSpPr txBox="1">
            <a:spLocks noGrp="1"/>
          </p:cNvSpPr>
          <p:nvPr>
            <p:ph type="body" idx="1"/>
          </p:nvPr>
        </p:nvSpPr>
        <p:spPr>
          <a:prstGeom prst="rect">
            <a:avLst/>
          </a:prstGeom>
        </p:spPr>
        <p:txBody>
          <a:bodyPr/>
          <a:lstStyle/>
          <a:p>
            <a:endParaRPr/>
          </a:p>
        </p:txBody>
      </p:sp>
      <p:pic>
        <p:nvPicPr>
          <p:cNvPr id="172" name="Zrzut ekranu 2023-08-24 o 22.29.01.png" descr="Zrzut ekranu 2023-08-24 o 22.29.01.png"/>
          <p:cNvPicPr>
            <a:picLocks noChangeAspect="1"/>
          </p:cNvPicPr>
          <p:nvPr/>
        </p:nvPicPr>
        <p:blipFill>
          <a:blip r:embed="rId2"/>
          <a:stretch>
            <a:fillRect/>
          </a:stretch>
        </p:blipFill>
        <p:spPr>
          <a:xfrm>
            <a:off x="952500" y="2391998"/>
            <a:ext cx="10325101" cy="5842001"/>
          </a:xfrm>
          <a:prstGeom prst="rect">
            <a:avLst/>
          </a:prstGeom>
          <a:ln w="12700">
            <a:miter lim="400000"/>
          </a:ln>
        </p:spPr>
      </p:pic>
      <p:sp>
        <p:nvSpPr>
          <p:cNvPr id="173" name="RQ 2B: NO -&gt; Weak and insignificant differences between testing times."/>
          <p:cNvSpPr txBox="1"/>
          <p:nvPr/>
        </p:nvSpPr>
        <p:spPr>
          <a:xfrm>
            <a:off x="952500" y="8263495"/>
            <a:ext cx="11655952" cy="1080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lvl1pPr>
          </a:lstStyle>
          <a:p>
            <a:pPr algn="l"/>
            <a:r>
              <a:rPr dirty="0">
                <a:solidFill>
                  <a:srgbClr val="C00000"/>
                </a:solidFill>
              </a:rPr>
              <a:t>RQ 2B: NO -&gt; </a:t>
            </a:r>
            <a:r>
              <a:rPr b="0" dirty="0">
                <a:solidFill>
                  <a:srgbClr val="C00000"/>
                </a:solidFill>
              </a:rPr>
              <a:t>Weak and insignificant differences between testing times.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he role of language experience in non-native speech perception"/>
          <p:cNvSpPr txBox="1">
            <a:spLocks noGrp="1"/>
          </p:cNvSpPr>
          <p:nvPr>
            <p:ph type="title"/>
          </p:nvPr>
        </p:nvSpPr>
        <p:spPr>
          <a:prstGeom prst="rect">
            <a:avLst/>
          </a:prstGeom>
        </p:spPr>
        <p:txBody>
          <a:bodyPr>
            <a:normAutofit/>
          </a:bodyPr>
          <a:lstStyle>
            <a:lvl1pPr defTabSz="420624">
              <a:defRPr sz="5760"/>
            </a:lvl1pPr>
          </a:lstStyle>
          <a:p>
            <a:r>
              <a:rPr sz="4400" dirty="0"/>
              <a:t>The role of language experience in non-native speech perception</a:t>
            </a:r>
          </a:p>
        </p:txBody>
      </p:sp>
      <p:sp>
        <p:nvSpPr>
          <p:cNvPr id="125" name="Both PAM (Best 1995) and SLM (1995) state that adult listeners assimilate non-native sounds to native categories.…"/>
          <p:cNvSpPr txBox="1">
            <a:spLocks noGrp="1"/>
          </p:cNvSpPr>
          <p:nvPr>
            <p:ph type="body" idx="1"/>
          </p:nvPr>
        </p:nvSpPr>
        <p:spPr>
          <a:prstGeom prst="rect">
            <a:avLst/>
          </a:prstGeom>
        </p:spPr>
        <p:txBody>
          <a:bodyPr/>
          <a:lstStyle/>
          <a:p>
            <a:pPr marL="435609" indent="-435609" defTabSz="572516">
              <a:spcBef>
                <a:spcPts val="4100"/>
              </a:spcBef>
              <a:defRPr sz="3136"/>
            </a:pPr>
            <a:r>
              <a:rPr dirty="0"/>
              <a:t>Both PAM (Best 1995) and SLM (1995) state that adult listeners assimilate non-native sounds to native categories. </a:t>
            </a:r>
          </a:p>
          <a:p>
            <a:pPr marL="435609" indent="-435609" defTabSz="572516">
              <a:spcBef>
                <a:spcPts val="4100"/>
              </a:spcBef>
              <a:defRPr sz="3136"/>
            </a:pPr>
            <a:r>
              <a:rPr dirty="0"/>
              <a:t>The SLM (</a:t>
            </a:r>
            <a:r>
              <a:rPr dirty="0" err="1"/>
              <a:t>Flege</a:t>
            </a:r>
            <a:r>
              <a:rPr dirty="0"/>
              <a:t> 1995, </a:t>
            </a:r>
            <a:r>
              <a:rPr dirty="0" err="1"/>
              <a:t>Flege</a:t>
            </a:r>
            <a:r>
              <a:rPr dirty="0"/>
              <a:t> and Bohn 2021): in order to establish a new category for an L2 sound, learners need to detect differences between L1 and L2 sounds.</a:t>
            </a:r>
          </a:p>
          <a:p>
            <a:pPr marL="435609" indent="-435609" defTabSz="572516">
              <a:spcBef>
                <a:spcPts val="4100"/>
              </a:spcBef>
              <a:defRPr sz="3136"/>
            </a:pPr>
            <a:r>
              <a:rPr dirty="0"/>
              <a:t>The </a:t>
            </a:r>
            <a:r>
              <a:rPr dirty="0">
                <a:solidFill>
                  <a:srgbClr val="C00000"/>
                </a:solidFill>
              </a:rPr>
              <a:t>more experienced </a:t>
            </a:r>
            <a:r>
              <a:rPr dirty="0"/>
              <a:t>the L2/L3 learners are, the more likely they should be to discern the differences between the L1 and L2 sounds.</a:t>
            </a:r>
          </a:p>
          <a:p>
            <a:pPr marL="435609" indent="-435609" defTabSz="572516">
              <a:spcBef>
                <a:spcPts val="4100"/>
              </a:spcBef>
              <a:defRPr sz="3136"/>
            </a:pPr>
            <a:r>
              <a:rPr dirty="0"/>
              <a:t>Longitudinal experiments are challenging.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Euclidean distance as predictor of assimilation in L2 vs. L3"/>
          <p:cNvSpPr txBox="1">
            <a:spLocks noGrp="1"/>
          </p:cNvSpPr>
          <p:nvPr>
            <p:ph type="title"/>
          </p:nvPr>
        </p:nvSpPr>
        <p:spPr>
          <a:prstGeom prst="rect">
            <a:avLst/>
          </a:prstGeom>
        </p:spPr>
        <p:txBody>
          <a:bodyPr>
            <a:normAutofit/>
          </a:bodyPr>
          <a:lstStyle>
            <a:lvl1pPr defTabSz="432308">
              <a:defRPr sz="5920"/>
            </a:lvl1pPr>
          </a:lstStyle>
          <a:p>
            <a:r>
              <a:rPr sz="5400" dirty="0"/>
              <a:t>Euclidean distance as predictor of assimilation in L2 vs. L3</a:t>
            </a:r>
          </a:p>
        </p:txBody>
      </p:sp>
      <p:sp>
        <p:nvSpPr>
          <p:cNvPr id="176" name="Stronger effect of the ED in L3 than in L2…"/>
          <p:cNvSpPr txBox="1">
            <a:spLocks noGrp="1"/>
          </p:cNvSpPr>
          <p:nvPr>
            <p:ph type="body" idx="1"/>
          </p:nvPr>
        </p:nvSpPr>
        <p:spPr>
          <a:xfrm>
            <a:off x="952500" y="2597150"/>
            <a:ext cx="11099800" cy="6286500"/>
          </a:xfrm>
          <a:prstGeom prst="rect">
            <a:avLst/>
          </a:prstGeom>
        </p:spPr>
        <p:txBody>
          <a:bodyPr>
            <a:normAutofit fontScale="92500"/>
          </a:bodyPr>
          <a:lstStyle/>
          <a:p>
            <a:r>
              <a:rPr dirty="0"/>
              <a:t>Stronger effect of the ED in L3 than in L2</a:t>
            </a:r>
          </a:p>
          <a:p>
            <a:pPr lvl="1"/>
            <a:r>
              <a:rPr dirty="0"/>
              <a:t>coefficient in Norwegian </a:t>
            </a:r>
            <a:r>
              <a:rPr dirty="0" err="1"/>
              <a:t>ed_z</a:t>
            </a:r>
            <a:r>
              <a:rPr dirty="0"/>
              <a:t> = -1.7 &gt; English </a:t>
            </a:r>
            <a:r>
              <a:rPr dirty="0" err="1"/>
              <a:t>ed_z</a:t>
            </a:r>
            <a:r>
              <a:rPr dirty="0"/>
              <a:t>= - 0.61</a:t>
            </a:r>
          </a:p>
          <a:p>
            <a:pPr lvl="1"/>
            <a:r>
              <a:rPr dirty="0"/>
              <a:t>assimilations in the better-known L2 English have stabilized</a:t>
            </a:r>
            <a:endParaRPr lang="pl-PL" dirty="0"/>
          </a:p>
          <a:p>
            <a:pPr lvl="1"/>
            <a:r>
              <a:rPr lang="en-GB" dirty="0"/>
              <a:t>Due to </a:t>
            </a:r>
            <a:r>
              <a:rPr lang="en-GB" dirty="0">
                <a:solidFill>
                  <a:srgbClr val="C00000"/>
                </a:solidFill>
              </a:rPr>
              <a:t>more experience </a:t>
            </a:r>
            <a:r>
              <a:rPr lang="en-GB" dirty="0">
                <a:solidFill>
                  <a:schemeClr val="tx1"/>
                </a:solidFill>
              </a:rPr>
              <a:t>in L2 than L3, </a:t>
            </a:r>
            <a:r>
              <a:rPr lang="en-GB" dirty="0"/>
              <a:t>the learners discern the differences between the L1 and foreign sounds</a:t>
            </a:r>
            <a:endParaRPr dirty="0"/>
          </a:p>
          <a:p>
            <a:r>
              <a:rPr b="1" dirty="0">
                <a:solidFill>
                  <a:srgbClr val="C00000"/>
                </a:solidFill>
              </a:rPr>
              <a:t>RQ 3: </a:t>
            </a:r>
            <a:r>
              <a:rPr dirty="0">
                <a:solidFill>
                  <a:srgbClr val="C00000"/>
                </a:solidFill>
              </a:rPr>
              <a:t>The Euclidean distance predicts assimilation better in L3 than L2. </a:t>
            </a:r>
            <a:endParaRPr lang="pl-PL" dirty="0">
              <a:solidFill>
                <a:srgbClr val="C00000"/>
              </a:solidFill>
            </a:endParaRPr>
          </a:p>
        </p:txBody>
      </p:sp>
      <p:pic>
        <p:nvPicPr>
          <p:cNvPr id="177" name="Obrazek" descr="Obrazek"/>
          <p:cNvPicPr>
            <a:picLocks noChangeAspect="1"/>
          </p:cNvPicPr>
          <p:nvPr/>
        </p:nvPicPr>
        <p:blipFill>
          <a:blip r:embed="rId2"/>
          <a:stretch>
            <a:fillRect/>
          </a:stretch>
        </p:blipFill>
        <p:spPr>
          <a:xfrm>
            <a:off x="236220" y="7824470"/>
            <a:ext cx="863600" cy="8509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dness of fit in L2 vs. L3"/>
          <p:cNvSpPr txBox="1">
            <a:spLocks noGrp="1"/>
          </p:cNvSpPr>
          <p:nvPr>
            <p:ph type="title"/>
          </p:nvPr>
        </p:nvSpPr>
        <p:spPr>
          <a:prstGeom prst="rect">
            <a:avLst/>
          </a:prstGeom>
        </p:spPr>
        <p:txBody>
          <a:bodyPr/>
          <a:lstStyle>
            <a:lvl1pPr defTabSz="502412">
              <a:defRPr sz="6880"/>
            </a:lvl1pPr>
          </a:lstStyle>
          <a:p>
            <a:r>
              <a:t>Goodness of fit in L2 vs. L3</a:t>
            </a:r>
          </a:p>
        </p:txBody>
      </p:sp>
      <p:sp>
        <p:nvSpPr>
          <p:cNvPr id="180" name="Mixed effects linear model of Liker rating as a function of ED, language (L2, L3) and their interaction; by-participant random intercept.…"/>
          <p:cNvSpPr txBox="1">
            <a:spLocks noGrp="1"/>
          </p:cNvSpPr>
          <p:nvPr>
            <p:ph type="body" idx="1"/>
          </p:nvPr>
        </p:nvSpPr>
        <p:spPr>
          <a:xfrm>
            <a:off x="673100" y="2597150"/>
            <a:ext cx="11099800" cy="6286500"/>
          </a:xfrm>
          <a:prstGeom prst="rect">
            <a:avLst/>
          </a:prstGeom>
        </p:spPr>
        <p:txBody>
          <a:bodyPr/>
          <a:lstStyle/>
          <a:p>
            <a:pPr marL="364489" indent="-364489" defTabSz="479044">
              <a:spcBef>
                <a:spcPts val="3400"/>
              </a:spcBef>
              <a:defRPr sz="2624"/>
            </a:pPr>
            <a:r>
              <a:rPr dirty="0"/>
              <a:t>Mixed effects linear model of Liker rating as a function of ED, language (L2, L3) and their interaction; by-participant random intercept.</a:t>
            </a:r>
          </a:p>
          <a:p>
            <a:pPr marL="728979" lvl="1" indent="-364489" defTabSz="479044">
              <a:spcBef>
                <a:spcPts val="3400"/>
              </a:spcBef>
              <a:defRPr sz="2624"/>
            </a:pPr>
            <a:r>
              <a:rPr dirty="0"/>
              <a:t>Larger Euclidean distance means lower goodness of fit ratings in both languages.</a:t>
            </a:r>
          </a:p>
          <a:p>
            <a:pPr marL="364489" indent="-364489" defTabSz="479044">
              <a:spcBef>
                <a:spcPts val="3400"/>
              </a:spcBef>
              <a:defRPr sz="2624"/>
            </a:pPr>
            <a:r>
              <a:rPr dirty="0"/>
              <a:t>Significant effect of language; L2 &gt; L3</a:t>
            </a:r>
          </a:p>
          <a:p>
            <a:pPr marL="728979" lvl="1" indent="-364489" defTabSz="479044">
              <a:spcBef>
                <a:spcPts val="3400"/>
              </a:spcBef>
              <a:defRPr sz="2624"/>
            </a:pPr>
            <a:r>
              <a:rPr dirty="0"/>
              <a:t>L2 English vowels seem more similar to </a:t>
            </a:r>
          </a:p>
          <a:p>
            <a:pPr marL="0" lvl="1" indent="0" defTabSz="479044">
              <a:spcBef>
                <a:spcPts val="3400"/>
              </a:spcBef>
              <a:buSzTx/>
              <a:buNone/>
              <a:defRPr sz="2624"/>
            </a:pPr>
            <a:r>
              <a:rPr dirty="0"/>
              <a:t>         L1 Polish vowels than L3 Norwegian vowels </a:t>
            </a:r>
          </a:p>
          <a:p>
            <a:pPr marL="364489" indent="-364489" defTabSz="479044">
              <a:spcBef>
                <a:spcPts val="3400"/>
              </a:spcBef>
              <a:defRPr sz="2624"/>
            </a:pPr>
            <a:r>
              <a:rPr b="1" dirty="0">
                <a:solidFill>
                  <a:srgbClr val="C00000"/>
                </a:solidFill>
              </a:rPr>
              <a:t>RQ 4:</a:t>
            </a:r>
            <a:r>
              <a:rPr dirty="0">
                <a:solidFill>
                  <a:srgbClr val="C00000"/>
                </a:solidFill>
              </a:rPr>
              <a:t> L2 English vowels rated as better exemplars of L1 categories than L3 Norwegian vowels</a:t>
            </a:r>
          </a:p>
        </p:txBody>
      </p:sp>
      <p:pic>
        <p:nvPicPr>
          <p:cNvPr id="181" name="Obrazek" descr="Obrazek"/>
          <p:cNvPicPr>
            <a:picLocks noChangeAspect="1"/>
          </p:cNvPicPr>
          <p:nvPr/>
        </p:nvPicPr>
        <p:blipFill>
          <a:blip r:embed="rId2"/>
          <a:stretch>
            <a:fillRect/>
          </a:stretch>
        </p:blipFill>
        <p:spPr>
          <a:xfrm>
            <a:off x="7640098" y="4329965"/>
            <a:ext cx="5266228" cy="377101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ffect of lip rounding"/>
          <p:cNvSpPr txBox="1">
            <a:spLocks noGrp="1"/>
          </p:cNvSpPr>
          <p:nvPr>
            <p:ph type="title"/>
          </p:nvPr>
        </p:nvSpPr>
        <p:spPr>
          <a:prstGeom prst="rect">
            <a:avLst/>
          </a:prstGeom>
        </p:spPr>
        <p:txBody>
          <a:bodyPr/>
          <a:lstStyle/>
          <a:p>
            <a:r>
              <a:rPr sz="6000" dirty="0"/>
              <a:t>Effect</a:t>
            </a:r>
            <a:r>
              <a:rPr dirty="0"/>
              <a:t> </a:t>
            </a:r>
            <a:r>
              <a:rPr sz="6000" dirty="0"/>
              <a:t>of</a:t>
            </a:r>
            <a:r>
              <a:rPr dirty="0"/>
              <a:t> </a:t>
            </a:r>
            <a:r>
              <a:rPr sz="6000" dirty="0"/>
              <a:t>lip</a:t>
            </a:r>
            <a:r>
              <a:rPr dirty="0"/>
              <a:t> </a:t>
            </a:r>
            <a:r>
              <a:rPr sz="6000" dirty="0"/>
              <a:t>rounding</a:t>
            </a:r>
          </a:p>
        </p:txBody>
      </p:sp>
      <p:sp>
        <p:nvSpPr>
          <p:cNvPr id="184" name="The interaction ed:marked_rounding is positive and significant,…"/>
          <p:cNvSpPr txBox="1">
            <a:spLocks noGrp="1"/>
          </p:cNvSpPr>
          <p:nvPr>
            <p:ph type="body" idx="1"/>
          </p:nvPr>
        </p:nvSpPr>
        <p:spPr>
          <a:xfrm>
            <a:off x="673100" y="863600"/>
            <a:ext cx="11099800" cy="6286500"/>
          </a:xfrm>
          <a:prstGeom prst="rect">
            <a:avLst/>
          </a:prstGeom>
        </p:spPr>
        <p:txBody>
          <a:bodyPr/>
          <a:lstStyle/>
          <a:p>
            <a:r>
              <a:rPr dirty="0"/>
              <a:t>The interaction </a:t>
            </a:r>
            <a:r>
              <a:rPr dirty="0" err="1"/>
              <a:t>ed:marked_rounding</a:t>
            </a:r>
            <a:r>
              <a:rPr dirty="0"/>
              <a:t> is positive and significant, </a:t>
            </a:r>
          </a:p>
          <a:p>
            <a:r>
              <a:rPr dirty="0"/>
              <a:t>but the effect of </a:t>
            </a:r>
            <a:r>
              <a:rPr dirty="0" err="1"/>
              <a:t>marked_rounding</a:t>
            </a:r>
            <a:r>
              <a:rPr dirty="0"/>
              <a:t> is not significant </a:t>
            </a:r>
          </a:p>
          <a:p>
            <a:r>
              <a:rPr b="1" dirty="0">
                <a:solidFill>
                  <a:srgbClr val="C00000"/>
                </a:solidFill>
              </a:rPr>
              <a:t>RQ 5</a:t>
            </a:r>
            <a:r>
              <a:rPr dirty="0">
                <a:solidFill>
                  <a:srgbClr val="C00000"/>
                </a:solidFill>
              </a:rPr>
              <a:t>: hard to interpret</a:t>
            </a:r>
          </a:p>
        </p:txBody>
      </p:sp>
      <p:pic>
        <p:nvPicPr>
          <p:cNvPr id="185" name="Obrazek" descr="Obrazek"/>
          <p:cNvPicPr>
            <a:picLocks noChangeAspect="1"/>
          </p:cNvPicPr>
          <p:nvPr/>
        </p:nvPicPr>
        <p:blipFill>
          <a:blip r:embed="rId2"/>
          <a:stretch>
            <a:fillRect/>
          </a:stretch>
        </p:blipFill>
        <p:spPr>
          <a:xfrm>
            <a:off x="5586298" y="4592344"/>
            <a:ext cx="6880022" cy="490725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B243-DCC5-F76E-DF67-034370B0E68C}"/>
              </a:ext>
            </a:extLst>
          </p:cNvPr>
          <p:cNvSpPr>
            <a:spLocks noGrp="1"/>
          </p:cNvSpPr>
          <p:nvPr>
            <p:ph type="title"/>
          </p:nvPr>
        </p:nvSpPr>
        <p:spPr/>
        <p:txBody>
          <a:bodyPr>
            <a:normAutofit/>
          </a:bodyPr>
          <a:lstStyle/>
          <a:p>
            <a:r>
              <a:rPr lang="en-PL" sz="6000" dirty="0"/>
              <a:t>Individual variation: developmental trajectories (1)</a:t>
            </a:r>
          </a:p>
        </p:txBody>
      </p:sp>
      <p:sp>
        <p:nvSpPr>
          <p:cNvPr id="3" name="Text Placeholder 2">
            <a:extLst>
              <a:ext uri="{FF2B5EF4-FFF2-40B4-BE49-F238E27FC236}">
                <a16:creationId xmlns:a16="http://schemas.microsoft.com/office/drawing/2014/main" id="{78FED854-78F5-3B67-9E03-3F4FCE34EA1B}"/>
              </a:ext>
            </a:extLst>
          </p:cNvPr>
          <p:cNvSpPr>
            <a:spLocks noGrp="1"/>
          </p:cNvSpPr>
          <p:nvPr>
            <p:ph type="body" idx="1"/>
          </p:nvPr>
        </p:nvSpPr>
        <p:spPr/>
        <p:txBody>
          <a:bodyPr/>
          <a:lstStyle/>
          <a:p>
            <a:r>
              <a:rPr lang="en-PL" dirty="0"/>
              <a:t>Examples of vowels with relatively stable assimilations over time across participants</a:t>
            </a:r>
          </a:p>
          <a:p>
            <a:endParaRPr lang="en-PL" dirty="0"/>
          </a:p>
          <a:p>
            <a:endParaRPr lang="en-PL" dirty="0"/>
          </a:p>
          <a:p>
            <a:endParaRPr lang="en-PL" dirty="0"/>
          </a:p>
          <a:p>
            <a:endParaRPr lang="en-PL" dirty="0"/>
          </a:p>
          <a:p>
            <a:endParaRPr lang="en-PL" dirty="0"/>
          </a:p>
        </p:txBody>
      </p:sp>
      <p:pic>
        <p:nvPicPr>
          <p:cNvPr id="5" name="Picture 4">
            <a:extLst>
              <a:ext uri="{FF2B5EF4-FFF2-40B4-BE49-F238E27FC236}">
                <a16:creationId xmlns:a16="http://schemas.microsoft.com/office/drawing/2014/main" id="{899D4219-D29E-4C06-3CC8-17AF01361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3733800"/>
            <a:ext cx="5486400" cy="5486400"/>
          </a:xfrm>
          <a:prstGeom prst="rect">
            <a:avLst/>
          </a:prstGeom>
        </p:spPr>
      </p:pic>
      <p:pic>
        <p:nvPicPr>
          <p:cNvPr id="7" name="Picture 6">
            <a:extLst>
              <a:ext uri="{FF2B5EF4-FFF2-40B4-BE49-F238E27FC236}">
                <a16:creationId xmlns:a16="http://schemas.microsoft.com/office/drawing/2014/main" id="{6EBF7823-41CC-B19D-8291-ABFD32B60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0" y="3733800"/>
            <a:ext cx="5486400" cy="5486400"/>
          </a:xfrm>
          <a:prstGeom prst="rect">
            <a:avLst/>
          </a:prstGeom>
        </p:spPr>
      </p:pic>
    </p:spTree>
    <p:extLst>
      <p:ext uri="{BB962C8B-B14F-4D97-AF65-F5344CB8AC3E}">
        <p14:creationId xmlns:p14="http://schemas.microsoft.com/office/powerpoint/2010/main" val="11262377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B6D5-65C5-0B50-EAE5-D547D6C3594F}"/>
              </a:ext>
            </a:extLst>
          </p:cNvPr>
          <p:cNvSpPr>
            <a:spLocks noGrp="1"/>
          </p:cNvSpPr>
          <p:nvPr>
            <p:ph type="title"/>
          </p:nvPr>
        </p:nvSpPr>
        <p:spPr/>
        <p:txBody>
          <a:bodyPr>
            <a:normAutofit/>
          </a:bodyPr>
          <a:lstStyle/>
          <a:p>
            <a:r>
              <a:rPr lang="en-PL" sz="6000" dirty="0"/>
              <a:t>Individual variation: developmental trajectories (2)</a:t>
            </a:r>
          </a:p>
        </p:txBody>
      </p:sp>
      <p:sp>
        <p:nvSpPr>
          <p:cNvPr id="3" name="Text Placeholder 2">
            <a:extLst>
              <a:ext uri="{FF2B5EF4-FFF2-40B4-BE49-F238E27FC236}">
                <a16:creationId xmlns:a16="http://schemas.microsoft.com/office/drawing/2014/main" id="{C62C9913-A9F9-9C41-15C9-4CC6ADA645E2}"/>
              </a:ext>
            </a:extLst>
          </p:cNvPr>
          <p:cNvSpPr>
            <a:spLocks noGrp="1"/>
          </p:cNvSpPr>
          <p:nvPr>
            <p:ph type="body" idx="1"/>
          </p:nvPr>
        </p:nvSpPr>
        <p:spPr>
          <a:xfrm>
            <a:off x="594360" y="2590800"/>
            <a:ext cx="11958320" cy="6286500"/>
          </a:xfrm>
        </p:spPr>
        <p:txBody>
          <a:bodyPr/>
          <a:lstStyle/>
          <a:p>
            <a:r>
              <a:rPr lang="en-PL" dirty="0"/>
              <a:t>Examples of vowels with considerable variability in assimilations over time across participants – L3 NORWEGIAN</a:t>
            </a:r>
          </a:p>
          <a:p>
            <a:endParaRPr lang="en-PL" dirty="0"/>
          </a:p>
          <a:p>
            <a:endParaRPr lang="en-PL" dirty="0"/>
          </a:p>
          <a:p>
            <a:endParaRPr lang="en-PL" dirty="0"/>
          </a:p>
          <a:p>
            <a:endParaRPr lang="en-PL" dirty="0"/>
          </a:p>
          <a:p>
            <a:endParaRPr lang="en-PL" dirty="0"/>
          </a:p>
        </p:txBody>
      </p:sp>
      <p:pic>
        <p:nvPicPr>
          <p:cNvPr id="7" name="Picture 6">
            <a:extLst>
              <a:ext uri="{FF2B5EF4-FFF2-40B4-BE49-F238E27FC236}">
                <a16:creationId xmlns:a16="http://schemas.microsoft.com/office/drawing/2014/main" id="{970602E3-F61F-E724-1EDD-34124FCDE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670" y="3764280"/>
            <a:ext cx="5486400" cy="5486400"/>
          </a:xfrm>
          <a:prstGeom prst="rect">
            <a:avLst/>
          </a:prstGeom>
        </p:spPr>
      </p:pic>
      <p:pic>
        <p:nvPicPr>
          <p:cNvPr id="9" name="Picture 8">
            <a:extLst>
              <a:ext uri="{FF2B5EF4-FFF2-40B4-BE49-F238E27FC236}">
                <a16:creationId xmlns:a16="http://schemas.microsoft.com/office/drawing/2014/main" id="{88A91358-22BB-5948-5232-39C534A18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1" y="3764280"/>
            <a:ext cx="5486400" cy="5486400"/>
          </a:xfrm>
          <a:prstGeom prst="rect">
            <a:avLst/>
          </a:prstGeom>
        </p:spPr>
      </p:pic>
    </p:spTree>
    <p:extLst>
      <p:ext uri="{BB962C8B-B14F-4D97-AF65-F5344CB8AC3E}">
        <p14:creationId xmlns:p14="http://schemas.microsoft.com/office/powerpoint/2010/main" val="60927803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B6D5-65C5-0B50-EAE5-D547D6C3594F}"/>
              </a:ext>
            </a:extLst>
          </p:cNvPr>
          <p:cNvSpPr>
            <a:spLocks noGrp="1"/>
          </p:cNvSpPr>
          <p:nvPr>
            <p:ph type="title"/>
          </p:nvPr>
        </p:nvSpPr>
        <p:spPr/>
        <p:txBody>
          <a:bodyPr>
            <a:normAutofit/>
          </a:bodyPr>
          <a:lstStyle/>
          <a:p>
            <a:r>
              <a:rPr lang="en-PL" sz="6000" dirty="0"/>
              <a:t>Individual variation: developmental trajectories (3)</a:t>
            </a:r>
          </a:p>
        </p:txBody>
      </p:sp>
      <p:sp>
        <p:nvSpPr>
          <p:cNvPr id="3" name="Text Placeholder 2">
            <a:extLst>
              <a:ext uri="{FF2B5EF4-FFF2-40B4-BE49-F238E27FC236}">
                <a16:creationId xmlns:a16="http://schemas.microsoft.com/office/drawing/2014/main" id="{C62C9913-A9F9-9C41-15C9-4CC6ADA645E2}"/>
              </a:ext>
            </a:extLst>
          </p:cNvPr>
          <p:cNvSpPr>
            <a:spLocks noGrp="1"/>
          </p:cNvSpPr>
          <p:nvPr>
            <p:ph type="body" idx="1"/>
          </p:nvPr>
        </p:nvSpPr>
        <p:spPr>
          <a:xfrm>
            <a:off x="952500" y="2590800"/>
            <a:ext cx="11346180" cy="6286500"/>
          </a:xfrm>
        </p:spPr>
        <p:txBody>
          <a:bodyPr/>
          <a:lstStyle/>
          <a:p>
            <a:r>
              <a:rPr lang="en-PL" dirty="0"/>
              <a:t>Examples of vowels with considerable variability in assimilations over time across participants – L2 ENGLISH</a:t>
            </a:r>
          </a:p>
          <a:p>
            <a:endParaRPr lang="en-PL" dirty="0"/>
          </a:p>
          <a:p>
            <a:endParaRPr lang="en-PL" dirty="0"/>
          </a:p>
          <a:p>
            <a:endParaRPr lang="en-PL" dirty="0"/>
          </a:p>
          <a:p>
            <a:endParaRPr lang="en-PL" dirty="0"/>
          </a:p>
          <a:p>
            <a:endParaRPr lang="en-PL" dirty="0"/>
          </a:p>
        </p:txBody>
      </p:sp>
      <p:pic>
        <p:nvPicPr>
          <p:cNvPr id="9" name="Picture 8">
            <a:extLst>
              <a:ext uri="{FF2B5EF4-FFF2-40B4-BE49-F238E27FC236}">
                <a16:creationId xmlns:a16="http://schemas.microsoft.com/office/drawing/2014/main" id="{120C0794-8EAF-99BE-6CAD-E47D0FA32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3901440"/>
            <a:ext cx="5486400" cy="5486400"/>
          </a:xfrm>
          <a:prstGeom prst="rect">
            <a:avLst/>
          </a:prstGeom>
        </p:spPr>
      </p:pic>
      <p:pic>
        <p:nvPicPr>
          <p:cNvPr id="11" name="Picture 10">
            <a:extLst>
              <a:ext uri="{FF2B5EF4-FFF2-40B4-BE49-F238E27FC236}">
                <a16:creationId xmlns:a16="http://schemas.microsoft.com/office/drawing/2014/main" id="{5591A4BA-1D85-B4B9-D7AD-F9683B090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280" y="3901440"/>
            <a:ext cx="5486400" cy="5486400"/>
          </a:xfrm>
          <a:prstGeom prst="rect">
            <a:avLst/>
          </a:prstGeom>
        </p:spPr>
      </p:pic>
    </p:spTree>
    <p:extLst>
      <p:ext uri="{BB962C8B-B14F-4D97-AF65-F5344CB8AC3E}">
        <p14:creationId xmlns:p14="http://schemas.microsoft.com/office/powerpoint/2010/main" val="11075107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onclusions"/>
          <p:cNvSpPr txBox="1">
            <a:spLocks noGrp="1"/>
          </p:cNvSpPr>
          <p:nvPr>
            <p:ph type="title"/>
          </p:nvPr>
        </p:nvSpPr>
        <p:spPr>
          <a:prstGeom prst="rect">
            <a:avLst/>
          </a:prstGeom>
        </p:spPr>
        <p:txBody>
          <a:bodyPr/>
          <a:lstStyle/>
          <a:p>
            <a:r>
              <a:rPr lang="pl-PL" dirty="0" err="1"/>
              <a:t>Discussion</a:t>
            </a:r>
            <a:r>
              <a:rPr lang="pl-PL" dirty="0"/>
              <a:t> </a:t>
            </a:r>
            <a:endParaRPr dirty="0"/>
          </a:p>
        </p:txBody>
      </p:sp>
      <p:sp>
        <p:nvSpPr>
          <p:cNvPr id="188" name="Perceptual targets in L3 phonology are largely modulated by Euclidean distance, but they are influenced by other phonetic features -&gt; these factors/factor combinations need further investigation.…"/>
          <p:cNvSpPr txBox="1">
            <a:spLocks noGrp="1"/>
          </p:cNvSpPr>
          <p:nvPr>
            <p:ph type="body" idx="1"/>
          </p:nvPr>
        </p:nvSpPr>
        <p:spPr>
          <a:prstGeom prst="rect">
            <a:avLst/>
          </a:prstGeom>
        </p:spPr>
        <p:txBody>
          <a:bodyPr/>
          <a:lstStyle/>
          <a:p>
            <a:pPr marL="342264" indent="-342264" defTabSz="449833">
              <a:spcBef>
                <a:spcPts val="3200"/>
              </a:spcBef>
              <a:defRPr sz="2464"/>
            </a:pPr>
            <a:r>
              <a:rPr dirty="0"/>
              <a:t>Perceptual targets in L3 phonology are largely </a:t>
            </a:r>
            <a:r>
              <a:rPr dirty="0">
                <a:solidFill>
                  <a:srgbClr val="C00000"/>
                </a:solidFill>
              </a:rPr>
              <a:t>modulated by Euclidean distance</a:t>
            </a:r>
            <a:r>
              <a:rPr dirty="0"/>
              <a:t>, but they are influenced by other phonetic features -&gt; these factors/factor combinations need further investigation.</a:t>
            </a:r>
          </a:p>
          <a:p>
            <a:pPr marL="342264" indent="-342264" defTabSz="449833">
              <a:spcBef>
                <a:spcPts val="3200"/>
              </a:spcBef>
              <a:defRPr sz="2464"/>
            </a:pPr>
            <a:r>
              <a:rPr dirty="0"/>
              <a:t>The </a:t>
            </a:r>
            <a:r>
              <a:rPr dirty="0" err="1"/>
              <a:t>perceptuo</a:t>
            </a:r>
            <a:r>
              <a:rPr dirty="0"/>
              <a:t>-acoustic similarity patterns, based on PAT and ED, are </a:t>
            </a:r>
            <a:r>
              <a:rPr dirty="0">
                <a:solidFill>
                  <a:srgbClr val="C00000"/>
                </a:solidFill>
              </a:rPr>
              <a:t>not substantially restructured</a:t>
            </a:r>
            <a:r>
              <a:rPr dirty="0"/>
              <a:t> during the first year of L3 learning.</a:t>
            </a:r>
          </a:p>
          <a:p>
            <a:pPr marL="342264" indent="-342264" defTabSz="449833">
              <a:spcBef>
                <a:spcPts val="3200"/>
              </a:spcBef>
              <a:defRPr sz="2464"/>
            </a:pPr>
            <a:r>
              <a:rPr dirty="0"/>
              <a:t>ED influences perception </a:t>
            </a:r>
            <a:r>
              <a:rPr dirty="0">
                <a:solidFill>
                  <a:srgbClr val="C00000"/>
                </a:solidFill>
              </a:rPr>
              <a:t>more in L3 </a:t>
            </a:r>
            <a:r>
              <a:rPr dirty="0"/>
              <a:t>Norwegian than in L2 English.</a:t>
            </a:r>
          </a:p>
          <a:p>
            <a:pPr marL="342264" indent="-342264" defTabSz="449833">
              <a:spcBef>
                <a:spcPts val="3200"/>
              </a:spcBef>
              <a:defRPr sz="2464"/>
            </a:pPr>
            <a:r>
              <a:rPr dirty="0"/>
              <a:t>With regard to the comparison of </a:t>
            </a:r>
            <a:r>
              <a:rPr dirty="0">
                <a:solidFill>
                  <a:srgbClr val="C00000"/>
                </a:solidFill>
              </a:rPr>
              <a:t>goodness of fit ratings</a:t>
            </a:r>
            <a:r>
              <a:rPr dirty="0"/>
              <a:t>, in the present language combination, L3 Norwegian has more marked vowels than the L2 English. Languages with comparable vowel inventories/less marked vowels should be examined (e.g. L1 Polish, L2 English, L3 Spanish?).</a:t>
            </a:r>
          </a:p>
          <a:p>
            <a:pPr marL="342264" indent="-342264" defTabSz="449833">
              <a:spcBef>
                <a:spcPts val="3200"/>
              </a:spcBef>
              <a:defRPr sz="2464"/>
            </a:pPr>
            <a:r>
              <a:rPr dirty="0"/>
              <a:t>Some indication that </a:t>
            </a:r>
            <a:r>
              <a:rPr dirty="0">
                <a:solidFill>
                  <a:srgbClr val="C00000"/>
                </a:solidFill>
              </a:rPr>
              <a:t>marked lip rounding </a:t>
            </a:r>
            <a:r>
              <a:rPr dirty="0"/>
              <a:t>may influence assimilation patterns.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0F2C-E941-9B83-6EBC-F8AE389CE01C}"/>
              </a:ext>
            </a:extLst>
          </p:cNvPr>
          <p:cNvSpPr>
            <a:spLocks noGrp="1"/>
          </p:cNvSpPr>
          <p:nvPr>
            <p:ph type="title"/>
          </p:nvPr>
        </p:nvSpPr>
        <p:spPr/>
        <p:txBody>
          <a:bodyPr/>
          <a:lstStyle/>
          <a:p>
            <a:r>
              <a:rPr lang="en-PL" dirty="0"/>
              <a:t>Discussion</a:t>
            </a:r>
          </a:p>
        </p:txBody>
      </p:sp>
      <p:sp>
        <p:nvSpPr>
          <p:cNvPr id="3" name="Text Placeholder 2">
            <a:extLst>
              <a:ext uri="{FF2B5EF4-FFF2-40B4-BE49-F238E27FC236}">
                <a16:creationId xmlns:a16="http://schemas.microsoft.com/office/drawing/2014/main" id="{6463ADD4-75A7-4F07-B073-FA9A1996B3B6}"/>
              </a:ext>
            </a:extLst>
          </p:cNvPr>
          <p:cNvSpPr>
            <a:spLocks noGrp="1"/>
          </p:cNvSpPr>
          <p:nvPr>
            <p:ph type="body" idx="1"/>
          </p:nvPr>
        </p:nvSpPr>
        <p:spPr/>
        <p:txBody>
          <a:bodyPr>
            <a:normAutofit fontScale="92500" lnSpcReduction="20000"/>
          </a:bodyPr>
          <a:lstStyle/>
          <a:p>
            <a:endParaRPr lang="en-GB" dirty="0"/>
          </a:p>
          <a:p>
            <a:r>
              <a:rPr lang="en-GB" dirty="0"/>
              <a:t>The perception of cross-linguistic similarity </a:t>
            </a:r>
            <a:r>
              <a:rPr lang="en-GB" dirty="0">
                <a:solidFill>
                  <a:srgbClr val="C00000"/>
                </a:solidFill>
              </a:rPr>
              <a:t>remained unchanged over time </a:t>
            </a:r>
            <a:r>
              <a:rPr lang="en-GB" dirty="0"/>
              <a:t>– in line with Cebrian et al. (2019), </a:t>
            </a:r>
            <a:r>
              <a:rPr lang="en-GB" dirty="0" err="1"/>
              <a:t>Flege</a:t>
            </a:r>
            <a:r>
              <a:rPr lang="en-GB" dirty="0"/>
              <a:t> et al. (1994)</a:t>
            </a:r>
          </a:p>
          <a:p>
            <a:r>
              <a:rPr lang="en-GB" dirty="0"/>
              <a:t>The </a:t>
            </a:r>
            <a:r>
              <a:rPr lang="en-GB" dirty="0">
                <a:solidFill>
                  <a:srgbClr val="C00000"/>
                </a:solidFill>
              </a:rPr>
              <a:t>character of exposure </a:t>
            </a:r>
            <a:r>
              <a:rPr lang="en-GB" dirty="0"/>
              <a:t>may play a role (cf. Cebrian 2006) – here: formal setting not immersion </a:t>
            </a:r>
          </a:p>
          <a:p>
            <a:r>
              <a:rPr lang="en-GB" dirty="0"/>
              <a:t>L1 Polish learners with a </a:t>
            </a:r>
            <a:r>
              <a:rPr lang="en-GB" dirty="0">
                <a:solidFill>
                  <a:srgbClr val="C00000"/>
                </a:solidFill>
              </a:rPr>
              <a:t>small vowel inventory </a:t>
            </a:r>
            <a:r>
              <a:rPr lang="en-GB" dirty="0"/>
              <a:t>may be at a disadvantage (cf. Iverson and Evans 2009)</a:t>
            </a:r>
          </a:p>
          <a:p>
            <a:r>
              <a:rPr lang="en-GB" dirty="0">
                <a:solidFill>
                  <a:schemeClr val="tx1"/>
                </a:solidFill>
              </a:rPr>
              <a:t>For </a:t>
            </a:r>
            <a:r>
              <a:rPr lang="en-GB" dirty="0">
                <a:solidFill>
                  <a:srgbClr val="C00000"/>
                </a:solidFill>
              </a:rPr>
              <a:t>front rounded vowels more peculiar assimilation patterns</a:t>
            </a:r>
            <a:r>
              <a:rPr lang="en-GB" dirty="0"/>
              <a:t> were observed (as in </a:t>
            </a:r>
            <a:r>
              <a:rPr lang="en-GB" dirty="0">
                <a:solidFill>
                  <a:schemeClr val="tx1"/>
                </a:solidFill>
              </a:rPr>
              <a:t>Strange et al. 2004 and </a:t>
            </a:r>
            <a:r>
              <a:rPr lang="en-GB" dirty="0" err="1"/>
              <a:t>Alispahic</a:t>
            </a:r>
            <a:r>
              <a:rPr lang="en-GB" dirty="0"/>
              <a:t> et al. 2017)</a:t>
            </a:r>
            <a:endParaRPr lang="en-PL" dirty="0">
              <a:solidFill>
                <a:schemeClr val="tx1"/>
              </a:solidFill>
            </a:endParaRPr>
          </a:p>
          <a:p>
            <a:endParaRPr lang="en-PL" dirty="0"/>
          </a:p>
        </p:txBody>
      </p:sp>
    </p:spTree>
    <p:extLst>
      <p:ext uri="{BB962C8B-B14F-4D97-AF65-F5344CB8AC3E}">
        <p14:creationId xmlns:p14="http://schemas.microsoft.com/office/powerpoint/2010/main" val="8312096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8A0F-C890-673E-47A3-7DBB4FA7393A}"/>
              </a:ext>
            </a:extLst>
          </p:cNvPr>
          <p:cNvSpPr>
            <a:spLocks noGrp="1"/>
          </p:cNvSpPr>
          <p:nvPr>
            <p:ph type="title"/>
          </p:nvPr>
        </p:nvSpPr>
        <p:spPr/>
        <p:txBody>
          <a:bodyPr/>
          <a:lstStyle/>
          <a:p>
            <a:r>
              <a:rPr lang="en-PL" dirty="0"/>
              <a:t>Conclusions</a:t>
            </a:r>
          </a:p>
        </p:txBody>
      </p:sp>
      <p:sp>
        <p:nvSpPr>
          <p:cNvPr id="3" name="Text Placeholder 2">
            <a:extLst>
              <a:ext uri="{FF2B5EF4-FFF2-40B4-BE49-F238E27FC236}">
                <a16:creationId xmlns:a16="http://schemas.microsoft.com/office/drawing/2014/main" id="{10C026B9-D36A-593C-D97F-ABDCE35936FD}"/>
              </a:ext>
            </a:extLst>
          </p:cNvPr>
          <p:cNvSpPr>
            <a:spLocks noGrp="1"/>
          </p:cNvSpPr>
          <p:nvPr>
            <p:ph type="body" idx="1"/>
          </p:nvPr>
        </p:nvSpPr>
        <p:spPr>
          <a:xfrm>
            <a:off x="952500" y="1920240"/>
            <a:ext cx="11099800" cy="7467600"/>
          </a:xfrm>
        </p:spPr>
        <p:txBody>
          <a:bodyPr>
            <a:normAutofit fontScale="85000" lnSpcReduction="10000"/>
          </a:bodyPr>
          <a:lstStyle/>
          <a:p>
            <a:endParaRPr lang="en-GB" dirty="0"/>
          </a:p>
          <a:p>
            <a:r>
              <a:rPr lang="en-GB" dirty="0"/>
              <a:t>We aimed to trace developmental trajectory on 2 levels: </a:t>
            </a:r>
          </a:p>
          <a:p>
            <a:pPr marL="444500" lvl="1" indent="0">
              <a:buNone/>
            </a:pPr>
            <a:r>
              <a:rPr lang="en-GB" dirty="0"/>
              <a:t>	(1) L2 vs. L3; </a:t>
            </a:r>
          </a:p>
          <a:p>
            <a:r>
              <a:rPr lang="en-GB" dirty="0">
                <a:solidFill>
                  <a:srgbClr val="C00000"/>
                </a:solidFill>
              </a:rPr>
              <a:t>Macro level (across-language) </a:t>
            </a:r>
            <a:r>
              <a:rPr lang="en-GB" dirty="0"/>
              <a:t>–&gt; differences attested as a function of language experience, in the expected direction (L2 categories more established, L3 more reliance on ED)</a:t>
            </a:r>
          </a:p>
          <a:p>
            <a:r>
              <a:rPr lang="en-GB" dirty="0"/>
              <a:t>(2) T1-T2-T3</a:t>
            </a:r>
          </a:p>
          <a:p>
            <a:r>
              <a:rPr lang="en-GB" dirty="0">
                <a:solidFill>
                  <a:srgbClr val="C00000"/>
                </a:solidFill>
              </a:rPr>
              <a:t>Micro level (within language, across-participants) </a:t>
            </a:r>
            <a:r>
              <a:rPr lang="en-GB" dirty="0"/>
              <a:t>–&gt; little/no visible restructuring over time, maybe a too short time window (7 months);  -&gt; individual trajectories of development for some vowels</a:t>
            </a:r>
          </a:p>
          <a:p>
            <a:r>
              <a:rPr lang="en-GB" dirty="0"/>
              <a:t>Longitudinal experiment proved challenging (high drop-out rate)</a:t>
            </a:r>
          </a:p>
          <a:p>
            <a:endParaRPr lang="en-PL" dirty="0"/>
          </a:p>
        </p:txBody>
      </p:sp>
    </p:spTree>
    <p:extLst>
      <p:ext uri="{BB962C8B-B14F-4D97-AF65-F5344CB8AC3E}">
        <p14:creationId xmlns:p14="http://schemas.microsoft.com/office/powerpoint/2010/main" val="4387546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urther research"/>
          <p:cNvSpPr txBox="1">
            <a:spLocks noGrp="1"/>
          </p:cNvSpPr>
          <p:nvPr>
            <p:ph type="title"/>
          </p:nvPr>
        </p:nvSpPr>
        <p:spPr>
          <a:prstGeom prst="rect">
            <a:avLst/>
          </a:prstGeom>
        </p:spPr>
        <p:txBody>
          <a:bodyPr/>
          <a:lstStyle/>
          <a:p>
            <a:r>
              <a:t>Further research</a:t>
            </a:r>
          </a:p>
        </p:txBody>
      </p:sp>
      <p:sp>
        <p:nvSpPr>
          <p:cNvPr id="191" name="Future research should also investigate the relationship between L2 and L3 vowel assimilation and production development (cf. Wrembel et al. 2022).…"/>
          <p:cNvSpPr txBox="1">
            <a:spLocks noGrp="1"/>
          </p:cNvSpPr>
          <p:nvPr>
            <p:ph type="body" idx="1"/>
          </p:nvPr>
        </p:nvSpPr>
        <p:spPr>
          <a:prstGeom prst="rect">
            <a:avLst/>
          </a:prstGeom>
        </p:spPr>
        <p:txBody>
          <a:bodyPr/>
          <a:lstStyle/>
          <a:p>
            <a:pPr marL="346709" indent="-346709" defTabSz="455675">
              <a:spcBef>
                <a:spcPts val="3200"/>
              </a:spcBef>
              <a:defRPr sz="2496"/>
            </a:pPr>
            <a:r>
              <a:rPr dirty="0"/>
              <a:t>Future research should also investigate the </a:t>
            </a:r>
            <a:r>
              <a:rPr dirty="0">
                <a:solidFill>
                  <a:srgbClr val="C00000"/>
                </a:solidFill>
              </a:rPr>
              <a:t>relationship between L2 and L3 </a:t>
            </a:r>
            <a:r>
              <a:rPr dirty="0"/>
              <a:t>vowel assimilation and </a:t>
            </a:r>
            <a:r>
              <a:rPr dirty="0">
                <a:solidFill>
                  <a:srgbClr val="C00000"/>
                </a:solidFill>
              </a:rPr>
              <a:t>production </a:t>
            </a:r>
            <a:r>
              <a:rPr dirty="0"/>
              <a:t>development (cf. </a:t>
            </a:r>
            <a:r>
              <a:rPr dirty="0" err="1"/>
              <a:t>Wrembel</a:t>
            </a:r>
            <a:r>
              <a:rPr dirty="0"/>
              <a:t> et al. 2022).</a:t>
            </a:r>
          </a:p>
          <a:p>
            <a:pPr marL="346709" indent="-346709" defTabSz="455675">
              <a:spcBef>
                <a:spcPts val="3200"/>
              </a:spcBef>
              <a:defRPr sz="2496"/>
            </a:pPr>
            <a:r>
              <a:rPr dirty="0"/>
              <a:t>More challenging </a:t>
            </a:r>
            <a:r>
              <a:rPr dirty="0">
                <a:solidFill>
                  <a:srgbClr val="C00000"/>
                </a:solidFill>
              </a:rPr>
              <a:t>oddity discrimination task</a:t>
            </a:r>
            <a:r>
              <a:rPr dirty="0"/>
              <a:t>, rather than perceptual assimilation task, could shed further light. Would pairs of vowels that are close to each other in terms of the Euclidean distance be more difficult to discriminate than vowels with larger Euclidean distance? Where would there be a cut-off point? How about the impact of other features?</a:t>
            </a:r>
          </a:p>
          <a:p>
            <a:pPr marL="346709" indent="-346709" defTabSz="455675">
              <a:spcBef>
                <a:spcPts val="3200"/>
              </a:spcBef>
              <a:defRPr sz="2496"/>
            </a:pPr>
            <a:r>
              <a:rPr dirty="0"/>
              <a:t>Free classification (</a:t>
            </a:r>
            <a:r>
              <a:rPr dirty="0" err="1"/>
              <a:t>Daidone</a:t>
            </a:r>
            <a:r>
              <a:rPr dirty="0"/>
              <a:t> et al. 2023), suitable for L1s with few vowels.</a:t>
            </a:r>
          </a:p>
          <a:p>
            <a:pPr marL="346709" indent="-346709" defTabSz="455675">
              <a:spcBef>
                <a:spcPts val="3200"/>
              </a:spcBef>
              <a:defRPr sz="2496"/>
            </a:pPr>
            <a:r>
              <a:rPr dirty="0">
                <a:solidFill>
                  <a:srgbClr val="C00000"/>
                </a:solidFill>
              </a:rPr>
              <a:t>Fit index </a:t>
            </a:r>
            <a:r>
              <a:rPr dirty="0"/>
              <a:t>as an additional measure in the statistical analysis, in addition to the assimilation count and goodness of fit.</a:t>
            </a:r>
          </a:p>
          <a:p>
            <a:pPr marL="346709" indent="-346709" defTabSz="455675">
              <a:spcBef>
                <a:spcPts val="3200"/>
              </a:spcBef>
              <a:defRPr sz="2496"/>
            </a:pPr>
            <a:r>
              <a:rPr dirty="0"/>
              <a:t>Calculating overlap between pairs of vowels.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revious research on the role of experience in non-native speech perception"/>
          <p:cNvSpPr txBox="1">
            <a:spLocks noGrp="1"/>
          </p:cNvSpPr>
          <p:nvPr>
            <p:ph type="title"/>
          </p:nvPr>
        </p:nvSpPr>
        <p:spPr>
          <a:prstGeom prst="rect">
            <a:avLst/>
          </a:prstGeom>
        </p:spPr>
        <p:txBody>
          <a:bodyPr/>
          <a:lstStyle>
            <a:lvl1pPr defTabSz="321310">
              <a:defRPr sz="4400"/>
            </a:lvl1pPr>
          </a:lstStyle>
          <a:p>
            <a:r>
              <a:rPr dirty="0"/>
              <a:t>Previous research on the role of experience in non-native speech perception</a:t>
            </a:r>
          </a:p>
        </p:txBody>
      </p:sp>
      <p:sp>
        <p:nvSpPr>
          <p:cNvPr id="128" name="Usually experienced vs. inexperienced listeners, some heightened awareness of phonetic differences between L1 and L2 revealed: Flege 1991, Flege, Bohn and Jang 1997.…"/>
          <p:cNvSpPr txBox="1">
            <a:spLocks noGrp="1"/>
          </p:cNvSpPr>
          <p:nvPr>
            <p:ph type="body" idx="1"/>
          </p:nvPr>
        </p:nvSpPr>
        <p:spPr>
          <a:prstGeom prst="rect">
            <a:avLst/>
          </a:prstGeom>
        </p:spPr>
        <p:txBody>
          <a:bodyPr/>
          <a:lstStyle/>
          <a:p>
            <a:pPr marL="426719" indent="-426719" defTabSz="560831">
              <a:spcBef>
                <a:spcPts val="4000"/>
              </a:spcBef>
              <a:defRPr sz="3072"/>
            </a:pPr>
            <a:r>
              <a:rPr dirty="0"/>
              <a:t>Usually experienced vs. inexperienced listeners, some </a:t>
            </a:r>
            <a:r>
              <a:rPr dirty="0">
                <a:solidFill>
                  <a:srgbClr val="C00000"/>
                </a:solidFill>
              </a:rPr>
              <a:t>heightened awareness </a:t>
            </a:r>
            <a:r>
              <a:rPr dirty="0"/>
              <a:t>of phonetic differences between L1 and L2 revealed: </a:t>
            </a:r>
            <a:r>
              <a:rPr dirty="0" err="1"/>
              <a:t>Flege</a:t>
            </a:r>
            <a:r>
              <a:rPr dirty="0"/>
              <a:t> 1991, </a:t>
            </a:r>
            <a:r>
              <a:rPr dirty="0" err="1"/>
              <a:t>Flege</a:t>
            </a:r>
            <a:r>
              <a:rPr dirty="0"/>
              <a:t>, Bohn and Jang 1997.</a:t>
            </a:r>
          </a:p>
          <a:p>
            <a:pPr marL="426719" indent="-426719" defTabSz="560831">
              <a:spcBef>
                <a:spcPts val="4000"/>
              </a:spcBef>
              <a:defRPr sz="3072"/>
            </a:pPr>
            <a:r>
              <a:rPr dirty="0">
                <a:solidFill>
                  <a:srgbClr val="C00000"/>
                </a:solidFill>
              </a:rPr>
              <a:t>Little support for the effect of experience </a:t>
            </a:r>
            <a:r>
              <a:rPr dirty="0"/>
              <a:t>in L2 vowel identification or categorization: </a:t>
            </a:r>
            <a:r>
              <a:rPr dirty="0" err="1"/>
              <a:t>Cerbian</a:t>
            </a:r>
            <a:r>
              <a:rPr dirty="0"/>
              <a:t> (2002), </a:t>
            </a:r>
            <a:r>
              <a:rPr dirty="0" err="1"/>
              <a:t>Cerbian</a:t>
            </a:r>
            <a:r>
              <a:rPr dirty="0"/>
              <a:t> (2006) found some effect on L1 vowel identification, but no effect on L2 vowel categorization (but the two groups actually differed in the character of exposure: immersion vs. formal setting).</a:t>
            </a:r>
          </a:p>
          <a:p>
            <a:pPr marL="426719" indent="-426719" defTabSz="560831">
              <a:spcBef>
                <a:spcPts val="4000"/>
              </a:spcBef>
              <a:defRPr sz="3072"/>
            </a:pPr>
            <a:r>
              <a:rPr dirty="0"/>
              <a:t>In a challenging oddity discrimination task: </a:t>
            </a:r>
            <a:r>
              <a:rPr dirty="0" err="1"/>
              <a:t>Rallo</a:t>
            </a:r>
            <a:r>
              <a:rPr dirty="0"/>
              <a:t> </a:t>
            </a:r>
            <a:r>
              <a:rPr dirty="0" err="1"/>
              <a:t>Fabra</a:t>
            </a:r>
            <a:r>
              <a:rPr dirty="0"/>
              <a:t> and Romero (2012) </a:t>
            </a:r>
          </a:p>
        </p:txBody>
      </p:sp>
      <p:pic>
        <p:nvPicPr>
          <p:cNvPr id="129" name="Obrazek" descr="Obrazek"/>
          <p:cNvPicPr>
            <a:picLocks noChangeAspect="1"/>
          </p:cNvPicPr>
          <p:nvPr/>
        </p:nvPicPr>
        <p:blipFill>
          <a:blip r:embed="rId2"/>
          <a:stretch>
            <a:fillRect/>
          </a:stretch>
        </p:blipFill>
        <p:spPr>
          <a:xfrm>
            <a:off x="82550" y="7890527"/>
            <a:ext cx="815846" cy="82802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Bibliography"/>
          <p:cNvSpPr txBox="1">
            <a:spLocks noGrp="1"/>
          </p:cNvSpPr>
          <p:nvPr>
            <p:ph type="title"/>
          </p:nvPr>
        </p:nvSpPr>
        <p:spPr>
          <a:prstGeom prst="rect">
            <a:avLst/>
          </a:prstGeom>
        </p:spPr>
        <p:txBody>
          <a:bodyPr/>
          <a:lstStyle/>
          <a:p>
            <a:r>
              <a:t>Bibliography</a:t>
            </a:r>
          </a:p>
        </p:txBody>
      </p:sp>
      <p:sp>
        <p:nvSpPr>
          <p:cNvPr id="194" name="Alispahic, S., Mulak K.E., &amp; Escudero P. 2017. Acoustic properties predict perception of unfamiliar Dutch vowels by adult Australian English and Peruvian Spanish listeners. Frontiers in Psychology 8 (52).…"/>
          <p:cNvSpPr txBox="1">
            <a:spLocks noGrp="1"/>
          </p:cNvSpPr>
          <p:nvPr>
            <p:ph type="body" idx="1"/>
          </p:nvPr>
        </p:nvSpPr>
        <p:spPr>
          <a:xfrm>
            <a:off x="952500" y="2122615"/>
            <a:ext cx="11099800" cy="7235570"/>
          </a:xfrm>
          <a:prstGeom prst="rect">
            <a:avLst/>
          </a:prstGeom>
        </p:spPr>
        <p:txBody>
          <a:bodyPr>
            <a:normAutofit/>
          </a:bodyPr>
          <a:lstStyle/>
          <a:p>
            <a:pPr marL="177800" indent="-177800" defTabSz="233679">
              <a:spcBef>
                <a:spcPts val="1600"/>
              </a:spcBef>
              <a:defRPr sz="1280"/>
            </a:pPr>
            <a:r>
              <a:rPr dirty="0" err="1"/>
              <a:t>Alispahic</a:t>
            </a:r>
            <a:r>
              <a:rPr dirty="0"/>
              <a:t>, S., </a:t>
            </a:r>
            <a:r>
              <a:rPr dirty="0" err="1"/>
              <a:t>Mulak</a:t>
            </a:r>
            <a:r>
              <a:rPr dirty="0"/>
              <a:t> K.E., &amp; Escudero P. 2017. Acoustic properties predict perception of unfamiliar Dutch vowels by adult Australian English and Peruvian Spanish listeners. Frontiers in Psychology 8 (52).</a:t>
            </a:r>
          </a:p>
          <a:p>
            <a:pPr marL="177800" indent="-177800" defTabSz="233679">
              <a:spcBef>
                <a:spcPts val="1600"/>
              </a:spcBef>
              <a:defRPr sz="1280"/>
            </a:pPr>
            <a:r>
              <a:rPr dirty="0"/>
              <a:t>Best C. &amp; Tyler, M. (2007). Non-native and second language speech perception: Commonalities and complementarities.  In M. Munro &amp; O-S. Bohn (Eds.), </a:t>
            </a:r>
            <a:r>
              <a:rPr i="1" dirty="0"/>
              <a:t>Language experience in second language speech learning: In honor of James Emil </a:t>
            </a:r>
            <a:r>
              <a:rPr i="1" dirty="0" err="1"/>
              <a:t>Flege</a:t>
            </a:r>
            <a:r>
              <a:rPr dirty="0"/>
              <a:t>  (pp. 13-34). Amsterdam: John Benjamins.  </a:t>
            </a:r>
          </a:p>
          <a:p>
            <a:pPr marL="177800" indent="-177800" defTabSz="233679">
              <a:spcBef>
                <a:spcPts val="1600"/>
              </a:spcBef>
              <a:defRPr sz="1280"/>
            </a:pPr>
            <a:r>
              <a:rPr dirty="0" err="1"/>
              <a:t>Carlet</a:t>
            </a:r>
            <a:r>
              <a:rPr dirty="0"/>
              <a:t>, A. &amp; Cebrian, J. (2019) Assessing the effect of perceptual training on L2 vowel identification, generalization and long-term effects. In Anne Mette </a:t>
            </a:r>
            <a:r>
              <a:rPr dirty="0" err="1"/>
              <a:t>Nyvad</a:t>
            </a:r>
            <a:r>
              <a:rPr dirty="0"/>
              <a:t>, Michaela </a:t>
            </a:r>
            <a:r>
              <a:rPr dirty="0" err="1"/>
              <a:t>Hejná</a:t>
            </a:r>
            <a:r>
              <a:rPr dirty="0"/>
              <a:t>, Anders </a:t>
            </a:r>
            <a:r>
              <a:rPr dirty="0" err="1"/>
              <a:t>Højen</a:t>
            </a:r>
            <a:r>
              <a:rPr dirty="0"/>
              <a:t>, Anna Bothe Jespersen &amp; Mette </a:t>
            </a:r>
            <a:r>
              <a:rPr dirty="0" err="1"/>
              <a:t>Hjortshøj</a:t>
            </a:r>
            <a:r>
              <a:rPr dirty="0"/>
              <a:t> </a:t>
            </a:r>
            <a:r>
              <a:rPr dirty="0" err="1"/>
              <a:t>Sørensen</a:t>
            </a:r>
            <a:r>
              <a:rPr dirty="0"/>
              <a:t> (eds.): A Sound Approach to Language Matters – In Honor of </a:t>
            </a:r>
            <a:r>
              <a:rPr dirty="0" err="1"/>
              <a:t>Ocke-Schwen</a:t>
            </a:r>
            <a:r>
              <a:rPr dirty="0"/>
              <a:t> Bohn. Dept. of English, School of Communication &amp; Culture, Aarhus University, pp. 91-119.</a:t>
            </a:r>
          </a:p>
          <a:p>
            <a:pPr marL="177800" indent="-177800" defTabSz="233679">
              <a:spcBef>
                <a:spcPts val="1600"/>
              </a:spcBef>
              <a:defRPr sz="1280"/>
            </a:pPr>
            <a:r>
              <a:rPr dirty="0"/>
              <a:t>Cebrian, J., </a:t>
            </a:r>
            <a:r>
              <a:rPr dirty="0" err="1"/>
              <a:t>Carlet</a:t>
            </a:r>
            <a:r>
              <a:rPr dirty="0"/>
              <a:t>, A., </a:t>
            </a:r>
            <a:r>
              <a:rPr dirty="0" err="1"/>
              <a:t>Gorba</a:t>
            </a:r>
            <a:r>
              <a:rPr dirty="0"/>
              <a:t>, C., </a:t>
            </a:r>
            <a:r>
              <a:rPr dirty="0" err="1"/>
              <a:t>Gavaldà</a:t>
            </a:r>
            <a:r>
              <a:rPr dirty="0"/>
              <a:t>, N. (2019). Perceptual training affects L2 perception but not cross-linguistic similarity. In Sasha Calhoun, Paola Escudero, </a:t>
            </a:r>
            <a:r>
              <a:rPr dirty="0" err="1"/>
              <a:t>Marija</a:t>
            </a:r>
            <a:r>
              <a:rPr dirty="0"/>
              <a:t> </a:t>
            </a:r>
            <a:r>
              <a:rPr dirty="0" err="1"/>
              <a:t>Tabain</a:t>
            </a:r>
            <a:r>
              <a:rPr dirty="0"/>
              <a:t> &amp; Paul Warren (eds.), Proceedings of the 19th International Congress of Phonetic Sciences, Melbourne, Australia 2019 (pp. 929-933). Canberra, Australia: Australasian Speech Science and Technology Association Inc. 2019. ISBN 978-0-646-80069-1.</a:t>
            </a:r>
          </a:p>
          <a:p>
            <a:pPr marL="177800" indent="-177800" defTabSz="233679">
              <a:spcBef>
                <a:spcPts val="1600"/>
              </a:spcBef>
              <a:defRPr sz="1280"/>
            </a:pPr>
            <a:r>
              <a:rPr dirty="0"/>
              <a:t>Cebrian, J. (2002) Acquiring a new vowel contrast: The perception of English lax-tense vowels by native Catalan subjects. In A. James &amp; J. Leather (Eds.), Proceedings of the “New Sounds 2000” 4th International Symposium on the Acquisition of Second Language Speech. Amsterdam: University of Amsterdam (pp. 48-57).</a:t>
            </a:r>
          </a:p>
          <a:p>
            <a:pPr marL="177800" indent="-177800" defTabSz="233679">
              <a:spcBef>
                <a:spcPts val="1600"/>
              </a:spcBef>
              <a:defRPr sz="1280"/>
            </a:pPr>
            <a:r>
              <a:rPr dirty="0"/>
              <a:t>Cebrian, J. (2006) Experience and the use of duration in the categorization of L2 vowels. Journal of Phonetics 34, 372-387. ISSN: 0095-4470.</a:t>
            </a:r>
          </a:p>
          <a:p>
            <a:pPr marL="177800" indent="-177800" defTabSz="233679">
              <a:spcBef>
                <a:spcPts val="1600"/>
              </a:spcBef>
              <a:defRPr sz="1280"/>
            </a:pPr>
            <a:r>
              <a:rPr dirty="0" err="1"/>
              <a:t>Flege</a:t>
            </a:r>
            <a:r>
              <a:rPr dirty="0"/>
              <a:t>, J.E. (1995) The Speech Learning Model: Theory, findings and problems. In W. Strange (Ed.), Speech perception and linguistic experience: Issues in cross-language </a:t>
            </a:r>
            <a:r>
              <a:rPr dirty="0" err="1"/>
              <a:t>researchPublisher</a:t>
            </a:r>
            <a:r>
              <a:rPr dirty="0"/>
              <a:t>: York Press</a:t>
            </a:r>
          </a:p>
          <a:p>
            <a:pPr marL="177800" indent="-177800" defTabSz="233679">
              <a:spcBef>
                <a:spcPts val="1600"/>
              </a:spcBef>
              <a:defRPr sz="1280"/>
            </a:pPr>
            <a:r>
              <a:rPr dirty="0" err="1"/>
              <a:t>Flege</a:t>
            </a:r>
            <a:r>
              <a:rPr dirty="0"/>
              <a:t>, J.E. &amp; Bohn, O-S. (2021) The Speech Learning Model revised. In R. Wayland (Ed.) Second language speech learning: Theoretical and empirical progress. </a:t>
            </a:r>
            <a:r>
              <a:rPr dirty="0" err="1"/>
              <a:t>Cambrige</a:t>
            </a:r>
            <a:r>
              <a:rPr dirty="0"/>
              <a:t>: CUP.</a:t>
            </a:r>
          </a:p>
          <a:p>
            <a:pPr marL="177800" indent="-177800" defTabSz="233679">
              <a:spcBef>
                <a:spcPts val="1600"/>
              </a:spcBef>
              <a:defRPr sz="1280"/>
            </a:pPr>
            <a:r>
              <a:rPr dirty="0"/>
              <a:t>Ingram, J.C.L., Park, S.G. 1997. Cross-language vowel perception and production by Japanese and Korean learners of English. Journal of Phonetics 25, 343-370.</a:t>
            </a:r>
          </a:p>
          <a:p>
            <a:pPr marL="177800" indent="-177800" defTabSz="233679">
              <a:spcBef>
                <a:spcPts val="1600"/>
              </a:spcBef>
              <a:defRPr sz="1280"/>
            </a:pPr>
            <a:r>
              <a:rPr dirty="0"/>
              <a:t>Peirce, J. W., Gray, J. R., Simpson, S., MacAskill, M. R., </a:t>
            </a:r>
            <a:r>
              <a:rPr dirty="0" err="1"/>
              <a:t>Höchenberger</a:t>
            </a:r>
            <a:r>
              <a:rPr dirty="0"/>
              <a:t>, R., Sogo, H., </a:t>
            </a:r>
            <a:r>
              <a:rPr dirty="0" err="1"/>
              <a:t>Kastman</a:t>
            </a:r>
            <a:r>
              <a:rPr dirty="0"/>
              <a:t>, E., </a:t>
            </a:r>
            <a:r>
              <a:rPr dirty="0" err="1"/>
              <a:t>Lindeløv</a:t>
            </a:r>
            <a:r>
              <a:rPr dirty="0"/>
              <a:t>, J.2019. PsychoPy2: experiments in behavior made easy.  Behavior Research Methods.10.3758/s13428-018-01193-y</a:t>
            </a:r>
          </a:p>
          <a:p>
            <a:pPr marL="177800" indent="-177800" defTabSz="233679">
              <a:spcBef>
                <a:spcPts val="1600"/>
              </a:spcBef>
              <a:defRPr sz="1280"/>
            </a:pPr>
            <a:r>
              <a:rPr dirty="0"/>
              <a:t>Tyler, M.D., Best C.T., Faber, A. &amp; Levitt, A.G. (2014). Perceptual Assimilation and Discrimination of Non-Native Vowel Contrasts. </a:t>
            </a:r>
            <a:r>
              <a:rPr dirty="0" err="1"/>
              <a:t>Phonetica</a:t>
            </a:r>
            <a:r>
              <a:rPr dirty="0"/>
              <a:t> 71, 4-21.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Acknowledgements"/>
          <p:cNvSpPr txBox="1">
            <a:spLocks noGrp="1"/>
          </p:cNvSpPr>
          <p:nvPr>
            <p:ph type="title"/>
          </p:nvPr>
        </p:nvSpPr>
        <p:spPr>
          <a:prstGeom prst="rect">
            <a:avLst/>
          </a:prstGeom>
        </p:spPr>
        <p:txBody>
          <a:bodyPr/>
          <a:lstStyle/>
          <a:p>
            <a:r>
              <a:t>Acknowledgements</a:t>
            </a:r>
          </a:p>
        </p:txBody>
      </p:sp>
      <p:sp>
        <p:nvSpPr>
          <p:cNvPr id="197" name="• This research is supported by a grant of the Polish National Science Centre (NCN), OPUS-19-HS project (UMO-2020/37/B/HS2/00617), CLIMAD ”Cross-linguistic influence in multilingualism across domains: Phonology and syntax”…"/>
          <p:cNvSpPr txBox="1">
            <a:spLocks noGrp="1"/>
          </p:cNvSpPr>
          <p:nvPr>
            <p:ph type="body" idx="1"/>
          </p:nvPr>
        </p:nvSpPr>
        <p:spPr>
          <a:xfrm>
            <a:off x="2565499" y="1733550"/>
            <a:ext cx="9486801" cy="6286500"/>
          </a:xfrm>
          <a:prstGeom prst="rect">
            <a:avLst/>
          </a:prstGeom>
        </p:spPr>
        <p:txBody>
          <a:bodyPr/>
          <a:lstStyle/>
          <a:p>
            <a:pPr marL="0" indent="0" defTabSz="457200">
              <a:spcBef>
                <a:spcPts val="0"/>
              </a:spcBef>
              <a:buSzTx/>
              <a:buNone/>
              <a:defRPr sz="2666">
                <a:solidFill>
                  <a:srgbClr val="002D69"/>
                </a:solidFill>
                <a:latin typeface="Helvetica"/>
                <a:ea typeface="Helvetica"/>
                <a:cs typeface="Helvetica"/>
                <a:sym typeface="Helvetica"/>
              </a:defRPr>
            </a:pPr>
            <a:r>
              <a:rPr>
                <a:solidFill>
                  <a:srgbClr val="000000"/>
                </a:solidFill>
                <a:latin typeface="Arial"/>
                <a:ea typeface="Arial"/>
                <a:cs typeface="Arial"/>
                <a:sym typeface="Arial"/>
              </a:rPr>
              <a:t>• </a:t>
            </a:r>
            <a:r>
              <a:rPr>
                <a:solidFill>
                  <a:srgbClr val="000000"/>
                </a:solidFill>
              </a:rPr>
              <a:t>This research is supported by a grant of the Polish National Science Centre (NCN), OPUS-19-HS project (UMO-2020/37/B/HS2/00617), CLIMAD ”Cross-linguistic influence in multilingualism across domains: Phonology and syntax”</a:t>
            </a:r>
          </a:p>
          <a:p>
            <a:pPr marL="0" indent="0" defTabSz="457200">
              <a:spcBef>
                <a:spcPts val="0"/>
              </a:spcBef>
              <a:buSzTx/>
              <a:buNone/>
              <a:defRPr sz="2666">
                <a:latin typeface="Helvetica"/>
                <a:ea typeface="Helvetica"/>
                <a:cs typeface="Helvetica"/>
                <a:sym typeface="Helvetica"/>
              </a:defRPr>
            </a:pPr>
            <a:endParaRPr sz="1200">
              <a:latin typeface="Times"/>
              <a:ea typeface="Times"/>
              <a:cs typeface="Times"/>
              <a:sym typeface="Times"/>
            </a:endParaRPr>
          </a:p>
          <a:p>
            <a:pPr marL="0" indent="0" defTabSz="457200">
              <a:spcBef>
                <a:spcPts val="0"/>
              </a:spcBef>
              <a:buSzTx/>
              <a:buNone/>
              <a:defRPr sz="2666">
                <a:latin typeface="Helvetica"/>
                <a:ea typeface="Helvetica"/>
                <a:cs typeface="Helvetica"/>
                <a:sym typeface="Helvetica"/>
              </a:defRPr>
            </a:pPr>
            <a:r>
              <a:rPr>
                <a:latin typeface="Arial"/>
                <a:ea typeface="Arial"/>
                <a:cs typeface="Arial"/>
                <a:sym typeface="Arial"/>
              </a:rPr>
              <a:t>• </a:t>
            </a:r>
            <a:r>
              <a:t>Norway funds/NCN grant GRIEG-1 (UMO- 2019/34/H/HS2/ 00495) ADIM “Across-domain investigations in multilingualism: ModelingL3 acquisition in diverse settings”</a:t>
            </a:r>
            <a:endParaRPr sz="1200">
              <a:latin typeface="Times"/>
              <a:ea typeface="Times"/>
              <a:cs typeface="Times"/>
              <a:sym typeface="Times"/>
            </a:endParaRPr>
          </a:p>
        </p:txBody>
      </p:sp>
      <p:pic>
        <p:nvPicPr>
          <p:cNvPr id="198" name="Obrazek" descr="Obrazek"/>
          <p:cNvPicPr>
            <a:picLocks noChangeAspect="1"/>
          </p:cNvPicPr>
          <p:nvPr/>
        </p:nvPicPr>
        <p:blipFill>
          <a:blip r:embed="rId2"/>
          <a:stretch>
            <a:fillRect/>
          </a:stretch>
        </p:blipFill>
        <p:spPr>
          <a:xfrm>
            <a:off x="450850" y="2546350"/>
            <a:ext cx="1384300" cy="1549400"/>
          </a:xfrm>
          <a:prstGeom prst="rect">
            <a:avLst/>
          </a:prstGeom>
          <a:ln w="12700">
            <a:miter lim="400000"/>
          </a:ln>
        </p:spPr>
      </p:pic>
      <p:pic>
        <p:nvPicPr>
          <p:cNvPr id="199" name="Obrazek" descr="Obrazek"/>
          <p:cNvPicPr>
            <a:picLocks noChangeAspect="1"/>
          </p:cNvPicPr>
          <p:nvPr/>
        </p:nvPicPr>
        <p:blipFill>
          <a:blip r:embed="rId3"/>
          <a:stretch>
            <a:fillRect/>
          </a:stretch>
        </p:blipFill>
        <p:spPr>
          <a:xfrm>
            <a:off x="355600" y="8020050"/>
            <a:ext cx="2997200" cy="838200"/>
          </a:xfrm>
          <a:prstGeom prst="rect">
            <a:avLst/>
          </a:prstGeom>
          <a:ln w="12700">
            <a:miter lim="400000"/>
          </a:ln>
        </p:spPr>
      </p:pic>
      <p:pic>
        <p:nvPicPr>
          <p:cNvPr id="200" name="Obrazek" descr="Obrazek"/>
          <p:cNvPicPr>
            <a:picLocks noChangeAspect="1"/>
          </p:cNvPicPr>
          <p:nvPr/>
        </p:nvPicPr>
        <p:blipFill>
          <a:blip r:embed="rId4"/>
          <a:stretch>
            <a:fillRect/>
          </a:stretch>
        </p:blipFill>
        <p:spPr>
          <a:xfrm>
            <a:off x="5472987" y="7168451"/>
            <a:ext cx="2554225" cy="2541398"/>
          </a:xfrm>
          <a:prstGeom prst="rect">
            <a:avLst/>
          </a:prstGeom>
          <a:ln w="12700">
            <a:miter lim="400000"/>
          </a:ln>
        </p:spPr>
      </p:pic>
      <p:pic>
        <p:nvPicPr>
          <p:cNvPr id="201" name="Obrazek" descr="Obrazek"/>
          <p:cNvPicPr>
            <a:picLocks noChangeAspect="1"/>
          </p:cNvPicPr>
          <p:nvPr/>
        </p:nvPicPr>
        <p:blipFill>
          <a:blip r:embed="rId5"/>
          <a:stretch>
            <a:fillRect/>
          </a:stretch>
        </p:blipFill>
        <p:spPr>
          <a:xfrm>
            <a:off x="8901987" y="7168451"/>
            <a:ext cx="2554225" cy="2541398"/>
          </a:xfrm>
          <a:prstGeom prst="rect">
            <a:avLst/>
          </a:prstGeom>
          <a:ln w="12700">
            <a:miter lim="400000"/>
          </a:ln>
        </p:spPr>
      </p:pic>
      <p:pic>
        <p:nvPicPr>
          <p:cNvPr id="202" name="Obrazek" descr="Obrazek"/>
          <p:cNvPicPr>
            <a:picLocks noChangeAspect="1"/>
          </p:cNvPicPr>
          <p:nvPr/>
        </p:nvPicPr>
        <p:blipFill>
          <a:blip r:embed="rId6"/>
          <a:stretch>
            <a:fillRect/>
          </a:stretch>
        </p:blipFill>
        <p:spPr>
          <a:xfrm>
            <a:off x="25400" y="4883150"/>
            <a:ext cx="1981200" cy="19812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revious research on the role of experience in non-native speech perception"/>
          <p:cNvSpPr txBox="1">
            <a:spLocks noGrp="1"/>
          </p:cNvSpPr>
          <p:nvPr>
            <p:ph type="title"/>
          </p:nvPr>
        </p:nvSpPr>
        <p:spPr>
          <a:prstGeom prst="rect">
            <a:avLst/>
          </a:prstGeom>
        </p:spPr>
        <p:txBody>
          <a:bodyPr/>
          <a:lstStyle>
            <a:lvl1pPr defTabSz="321310">
              <a:defRPr sz="4400"/>
            </a:lvl1pPr>
          </a:lstStyle>
          <a:p>
            <a:r>
              <a:rPr dirty="0"/>
              <a:t>Previous research on the role of experience in non-native speech perception</a:t>
            </a:r>
          </a:p>
        </p:txBody>
      </p:sp>
      <p:sp>
        <p:nvSpPr>
          <p:cNvPr id="132" name="Better effects of vowel identification than discrimination training in Carlet and Cebrian (2019).…"/>
          <p:cNvSpPr txBox="1">
            <a:spLocks noGrp="1"/>
          </p:cNvSpPr>
          <p:nvPr>
            <p:ph type="body" idx="1"/>
          </p:nvPr>
        </p:nvSpPr>
        <p:spPr>
          <a:prstGeom prst="rect">
            <a:avLst/>
          </a:prstGeom>
        </p:spPr>
        <p:txBody>
          <a:bodyPr/>
          <a:lstStyle/>
          <a:p>
            <a:pPr marL="364489" indent="-364489" defTabSz="479044">
              <a:spcBef>
                <a:spcPts val="3400"/>
              </a:spcBef>
              <a:defRPr sz="2624"/>
            </a:pPr>
            <a:r>
              <a:rPr dirty="0"/>
              <a:t>Better effects of vowel identification than discrimination training in </a:t>
            </a:r>
            <a:r>
              <a:rPr dirty="0" err="1"/>
              <a:t>Carlet</a:t>
            </a:r>
            <a:r>
              <a:rPr dirty="0"/>
              <a:t> and Cebrian (2019).</a:t>
            </a:r>
          </a:p>
          <a:p>
            <a:pPr marL="364489" indent="-364489" defTabSz="479044">
              <a:spcBef>
                <a:spcPts val="3400"/>
              </a:spcBef>
              <a:defRPr sz="2624"/>
            </a:pPr>
            <a:r>
              <a:rPr dirty="0">
                <a:solidFill>
                  <a:srgbClr val="C00000"/>
                </a:solidFill>
              </a:rPr>
              <a:t>L2 identification and discrimination improved </a:t>
            </a:r>
            <a:r>
              <a:rPr dirty="0"/>
              <a:t>while perception of cross-linguistic similarity remained unchanged (Cebrian, </a:t>
            </a:r>
            <a:r>
              <a:rPr dirty="0" err="1"/>
              <a:t>Carlet</a:t>
            </a:r>
            <a:r>
              <a:rPr dirty="0"/>
              <a:t>, </a:t>
            </a:r>
            <a:r>
              <a:rPr dirty="0" err="1"/>
              <a:t>Gorba</a:t>
            </a:r>
            <a:r>
              <a:rPr dirty="0"/>
              <a:t> and </a:t>
            </a:r>
            <a:r>
              <a:rPr dirty="0" err="1"/>
              <a:t>Gavalda</a:t>
            </a:r>
            <a:r>
              <a:rPr dirty="0"/>
              <a:t> 2019), in line with a cross-sectional study by </a:t>
            </a:r>
            <a:r>
              <a:rPr dirty="0" err="1"/>
              <a:t>Flege</a:t>
            </a:r>
            <a:r>
              <a:rPr dirty="0"/>
              <a:t>, Munro and Fox (1994)</a:t>
            </a:r>
          </a:p>
          <a:p>
            <a:pPr marL="364489" indent="-364489" defTabSz="479044">
              <a:spcBef>
                <a:spcPts val="3400"/>
              </a:spcBef>
              <a:defRPr sz="2624"/>
            </a:pPr>
            <a:r>
              <a:rPr dirty="0"/>
              <a:t>Increased experience with the target language can influence the perceptual similarity between L1 and target language vowels (</a:t>
            </a:r>
            <a:r>
              <a:rPr dirty="0" err="1"/>
              <a:t>Flege</a:t>
            </a:r>
            <a:r>
              <a:rPr dirty="0"/>
              <a:t> 1991, Ingram and Park 1997)</a:t>
            </a:r>
          </a:p>
          <a:p>
            <a:pPr marL="364489" indent="-364489" defTabSz="479044">
              <a:spcBef>
                <a:spcPts val="3400"/>
              </a:spcBef>
              <a:defRPr sz="2624"/>
            </a:pPr>
            <a:r>
              <a:rPr dirty="0"/>
              <a:t>Iverson and Evans (2009): learners with a larger vowel inventory in L1 are initially at an advantage, learners with a smaller vowel inventory require more training to achieve similar results.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he perception of non-native lip rounding"/>
          <p:cNvSpPr txBox="1">
            <a:spLocks noGrp="1"/>
          </p:cNvSpPr>
          <p:nvPr>
            <p:ph type="title"/>
          </p:nvPr>
        </p:nvSpPr>
        <p:spPr>
          <a:prstGeom prst="rect">
            <a:avLst/>
          </a:prstGeom>
        </p:spPr>
        <p:txBody>
          <a:bodyPr>
            <a:normAutofit/>
          </a:bodyPr>
          <a:lstStyle>
            <a:lvl1pPr defTabSz="484886">
              <a:defRPr sz="6640"/>
            </a:lvl1pPr>
          </a:lstStyle>
          <a:p>
            <a:r>
              <a:rPr sz="4800" dirty="0"/>
              <a:t>The perception of non-native lip rounding</a:t>
            </a:r>
          </a:p>
        </p:txBody>
      </p:sp>
      <p:sp>
        <p:nvSpPr>
          <p:cNvPr id="135" name="Strange, Bohn and Nishi (2004) examined acoustic and perceptual similarity of North German and American English vowels. They found that acoustic similarity did not always predict perceptual similarity, especially for front rounded vowels.…"/>
          <p:cNvSpPr txBox="1">
            <a:spLocks noGrp="1"/>
          </p:cNvSpPr>
          <p:nvPr>
            <p:ph type="body" idx="1"/>
          </p:nvPr>
        </p:nvSpPr>
        <p:spPr>
          <a:prstGeom prst="rect">
            <a:avLst/>
          </a:prstGeom>
        </p:spPr>
        <p:txBody>
          <a:bodyPr/>
          <a:lstStyle/>
          <a:p>
            <a:pPr marL="324485" indent="-324485" defTabSz="426466">
              <a:spcBef>
                <a:spcPts val="3000"/>
              </a:spcBef>
              <a:defRPr sz="2336"/>
            </a:pPr>
            <a:r>
              <a:rPr dirty="0"/>
              <a:t>Strange, Bohn and Nishi (2004) examined acoustic and perceptual similarity of North German and American English vowels. They found that </a:t>
            </a:r>
            <a:r>
              <a:rPr dirty="0">
                <a:solidFill>
                  <a:srgbClr val="C00000"/>
                </a:solidFill>
              </a:rPr>
              <a:t>acoustic similarity did not always predict perceptual similarity</a:t>
            </a:r>
            <a:r>
              <a:rPr dirty="0"/>
              <a:t>, especially for front rounded vowels.</a:t>
            </a:r>
          </a:p>
          <a:p>
            <a:pPr marL="324485" indent="-324485" defTabSz="426466">
              <a:spcBef>
                <a:spcPts val="3000"/>
              </a:spcBef>
              <a:defRPr sz="2336"/>
            </a:pPr>
            <a:r>
              <a:rPr dirty="0" err="1"/>
              <a:t>Alispahic</a:t>
            </a:r>
            <a:r>
              <a:rPr dirty="0"/>
              <a:t>, </a:t>
            </a:r>
            <a:r>
              <a:rPr dirty="0" err="1"/>
              <a:t>Mulak</a:t>
            </a:r>
            <a:r>
              <a:rPr dirty="0"/>
              <a:t> and Escudero (2017) showed that </a:t>
            </a:r>
            <a:r>
              <a:rPr dirty="0">
                <a:solidFill>
                  <a:srgbClr val="C00000"/>
                </a:solidFill>
              </a:rPr>
              <a:t>detailed acoustic comparisons </a:t>
            </a:r>
            <a:r>
              <a:rPr dirty="0"/>
              <a:t>between native (Peruvian Spanish and Australian English) and non- native (Dutch) vowels predicted perception patterns more accurately than overall comparisons of inventory size. </a:t>
            </a:r>
          </a:p>
          <a:p>
            <a:pPr marL="324485" indent="-324485" defTabSz="426466">
              <a:spcBef>
                <a:spcPts val="3000"/>
              </a:spcBef>
              <a:defRPr sz="2336"/>
            </a:pPr>
            <a:r>
              <a:rPr dirty="0"/>
              <a:t>Although both Strange et al. (2004) and </a:t>
            </a:r>
            <a:r>
              <a:rPr dirty="0" err="1"/>
              <a:t>Alispahic</a:t>
            </a:r>
            <a:r>
              <a:rPr dirty="0"/>
              <a:t> et al. (2017) included </a:t>
            </a:r>
            <a:r>
              <a:rPr dirty="0">
                <a:solidFill>
                  <a:srgbClr val="C00000"/>
                </a:solidFill>
              </a:rPr>
              <a:t>front rounded vowels </a:t>
            </a:r>
            <a:r>
              <a:rPr dirty="0"/>
              <a:t>and observed peculiar assimilation patterns, they did not specifically investigate the role of lip rounding or F3 in the </a:t>
            </a:r>
            <a:r>
              <a:rPr dirty="0" err="1"/>
              <a:t>perceptuo</a:t>
            </a:r>
            <a:r>
              <a:rPr dirty="0"/>
              <a:t>-acoustic relationship. </a:t>
            </a:r>
          </a:p>
          <a:p>
            <a:pPr marL="324485" indent="-324485" defTabSz="426466">
              <a:spcBef>
                <a:spcPts val="3000"/>
              </a:spcBef>
              <a:defRPr sz="2336"/>
            </a:pPr>
            <a:r>
              <a:rPr dirty="0"/>
              <a:t>We are aiming at addressing this issue. </a:t>
            </a:r>
          </a:p>
          <a:p>
            <a:pPr marL="0" indent="0" defTabSz="333756">
              <a:spcBef>
                <a:spcPts val="0"/>
              </a:spcBef>
              <a:buSzTx/>
              <a:buNone/>
              <a:defRPr sz="1070">
                <a:latin typeface="Times New Roman"/>
                <a:ea typeface="Times New Roman"/>
                <a:cs typeface="Times New Roman"/>
                <a:sym typeface="Times New Roman"/>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sults"/>
          <p:cNvSpPr txBox="1">
            <a:spLocks noGrp="1"/>
          </p:cNvSpPr>
          <p:nvPr>
            <p:ph type="title"/>
          </p:nvPr>
        </p:nvSpPr>
        <p:spPr>
          <a:prstGeom prst="rect">
            <a:avLst/>
          </a:prstGeom>
        </p:spPr>
        <p:txBody>
          <a:bodyPr/>
          <a:lstStyle/>
          <a:p>
            <a:r>
              <a:rPr lang="pl-PL" dirty="0" err="1"/>
              <a:t>Study</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Vowel inventories"/>
          <p:cNvSpPr txBox="1">
            <a:spLocks noGrp="1"/>
          </p:cNvSpPr>
          <p:nvPr>
            <p:ph type="title"/>
          </p:nvPr>
        </p:nvSpPr>
        <p:spPr>
          <a:prstGeom prst="rect">
            <a:avLst/>
          </a:prstGeom>
        </p:spPr>
        <p:txBody>
          <a:bodyPr>
            <a:normAutofit/>
          </a:bodyPr>
          <a:lstStyle/>
          <a:p>
            <a:r>
              <a:rPr sz="6000" dirty="0"/>
              <a:t>Vowel inventories</a:t>
            </a:r>
          </a:p>
        </p:txBody>
      </p:sp>
      <p:sp>
        <p:nvSpPr>
          <p:cNvPr id="138" name="Polish: /i ɨ ɛ a ɔ u/…"/>
          <p:cNvSpPr txBox="1">
            <a:spLocks noGrp="1"/>
          </p:cNvSpPr>
          <p:nvPr>
            <p:ph type="body" idx="1"/>
          </p:nvPr>
        </p:nvSpPr>
        <p:spPr>
          <a:xfrm>
            <a:off x="952500" y="2590800"/>
            <a:ext cx="11512216" cy="6286500"/>
          </a:xfrm>
          <a:prstGeom prst="rect">
            <a:avLst/>
          </a:prstGeom>
        </p:spPr>
        <p:txBody>
          <a:bodyPr>
            <a:normAutofit/>
          </a:bodyPr>
          <a:lstStyle/>
          <a:p>
            <a:r>
              <a:rPr sz="4000" dirty="0">
                <a:solidFill>
                  <a:srgbClr val="C00000"/>
                </a:solidFill>
              </a:rPr>
              <a:t>Polish</a:t>
            </a:r>
            <a:r>
              <a:rPr sz="4000" dirty="0"/>
              <a:t>: /</a:t>
            </a:r>
            <a:r>
              <a:rPr sz="4000" dirty="0" err="1"/>
              <a:t>i</a:t>
            </a:r>
            <a:r>
              <a:rPr sz="4000" dirty="0"/>
              <a:t> </a:t>
            </a:r>
            <a:r>
              <a:rPr sz="4000" dirty="0" err="1"/>
              <a:t>ɨ</a:t>
            </a:r>
            <a:r>
              <a:rPr sz="4000" dirty="0"/>
              <a:t> </a:t>
            </a:r>
            <a:r>
              <a:rPr sz="4000" dirty="0" err="1"/>
              <a:t>ɛ</a:t>
            </a:r>
            <a:r>
              <a:rPr sz="4000" dirty="0"/>
              <a:t> a </a:t>
            </a:r>
            <a:r>
              <a:rPr sz="4000" dirty="0" err="1"/>
              <a:t>ɔ</a:t>
            </a:r>
            <a:r>
              <a:rPr sz="4000" dirty="0"/>
              <a:t> u/ </a:t>
            </a:r>
          </a:p>
          <a:p>
            <a:r>
              <a:rPr sz="4000" dirty="0">
                <a:solidFill>
                  <a:srgbClr val="C00000"/>
                </a:solidFill>
              </a:rPr>
              <a:t>English</a:t>
            </a:r>
            <a:r>
              <a:rPr sz="4000" dirty="0"/>
              <a:t>: /</a:t>
            </a:r>
            <a:r>
              <a:rPr sz="4000" dirty="0" err="1"/>
              <a:t>i</a:t>
            </a:r>
            <a:r>
              <a:rPr sz="4000" dirty="0"/>
              <a:t>ː </a:t>
            </a:r>
            <a:r>
              <a:rPr sz="4000" dirty="0" err="1"/>
              <a:t>ɪ</a:t>
            </a:r>
            <a:r>
              <a:rPr sz="4000" dirty="0"/>
              <a:t> e </a:t>
            </a:r>
            <a:r>
              <a:rPr sz="4000" dirty="0" err="1"/>
              <a:t>æ</a:t>
            </a:r>
            <a:r>
              <a:rPr sz="4000" dirty="0"/>
              <a:t> </a:t>
            </a:r>
            <a:r>
              <a:rPr sz="4000" dirty="0" err="1"/>
              <a:t>ʌ</a:t>
            </a:r>
            <a:r>
              <a:rPr sz="4000" dirty="0"/>
              <a:t> </a:t>
            </a:r>
            <a:r>
              <a:rPr sz="4000" dirty="0" err="1"/>
              <a:t>ɑ</a:t>
            </a:r>
            <a:r>
              <a:rPr sz="4000" dirty="0"/>
              <a:t>ː </a:t>
            </a:r>
            <a:r>
              <a:rPr sz="4000" dirty="0" err="1"/>
              <a:t>ɒ</a:t>
            </a:r>
            <a:r>
              <a:rPr sz="4000" dirty="0"/>
              <a:t> </a:t>
            </a:r>
            <a:r>
              <a:rPr sz="4000" dirty="0" err="1"/>
              <a:t>ɔ</a:t>
            </a:r>
            <a:r>
              <a:rPr sz="4000" dirty="0"/>
              <a:t>ː </a:t>
            </a:r>
            <a:r>
              <a:rPr sz="4000" dirty="0" err="1"/>
              <a:t>ʊ</a:t>
            </a:r>
            <a:r>
              <a:rPr sz="4000" dirty="0"/>
              <a:t> uː </a:t>
            </a:r>
            <a:r>
              <a:rPr sz="4000" dirty="0" err="1"/>
              <a:t>ɜ</a:t>
            </a:r>
            <a:r>
              <a:rPr sz="4000" dirty="0"/>
              <a:t>ː </a:t>
            </a:r>
            <a:r>
              <a:rPr sz="4000" dirty="0" err="1"/>
              <a:t>ə</a:t>
            </a:r>
            <a:r>
              <a:rPr sz="4000" dirty="0"/>
              <a:t>/</a:t>
            </a:r>
          </a:p>
          <a:p>
            <a:r>
              <a:rPr sz="4000" dirty="0">
                <a:solidFill>
                  <a:srgbClr val="C00000"/>
                </a:solidFill>
              </a:rPr>
              <a:t>Norwegian</a:t>
            </a:r>
            <a:r>
              <a:rPr sz="4000" dirty="0"/>
              <a:t>: long vowels /</a:t>
            </a:r>
            <a:r>
              <a:rPr sz="4000" dirty="0" err="1"/>
              <a:t>i</a:t>
            </a:r>
            <a:r>
              <a:rPr sz="4000" dirty="0"/>
              <a:t>ː, yː, </a:t>
            </a:r>
            <a:r>
              <a:rPr sz="4000" dirty="0" err="1"/>
              <a:t>ʉ</a:t>
            </a:r>
            <a:r>
              <a:rPr sz="4000" dirty="0"/>
              <a:t>ː, uː, eː, </a:t>
            </a:r>
            <a:r>
              <a:rPr sz="4000" dirty="0" err="1"/>
              <a:t>ø</a:t>
            </a:r>
            <a:r>
              <a:rPr sz="4000" dirty="0"/>
              <a:t>ː, oː, </a:t>
            </a:r>
            <a:r>
              <a:rPr sz="4000" dirty="0" err="1"/>
              <a:t>ɑ</a:t>
            </a:r>
            <a:r>
              <a:rPr sz="4000" dirty="0"/>
              <a:t>ː/ and short vowels /</a:t>
            </a:r>
            <a:r>
              <a:rPr sz="4000" dirty="0" err="1"/>
              <a:t>i</a:t>
            </a:r>
            <a:r>
              <a:rPr sz="4000" dirty="0"/>
              <a:t>, y, </a:t>
            </a:r>
            <a:r>
              <a:rPr sz="4000" dirty="0" err="1"/>
              <a:t>ʉ</a:t>
            </a:r>
            <a:r>
              <a:rPr sz="4000" dirty="0"/>
              <a:t>, u, e, </a:t>
            </a:r>
            <a:r>
              <a:rPr sz="4000" dirty="0" err="1"/>
              <a:t>ø</a:t>
            </a:r>
            <a:r>
              <a:rPr sz="4000" dirty="0"/>
              <a:t>, o, </a:t>
            </a:r>
            <a:r>
              <a:rPr sz="4000" dirty="0" err="1"/>
              <a:t>ɑ</a:t>
            </a:r>
            <a:r>
              <a:rPr sz="4000" dirty="0"/>
              <a:t>/ (</a:t>
            </a:r>
            <a:r>
              <a:rPr sz="4000" dirty="0" err="1"/>
              <a:t>Kristoffersen</a:t>
            </a:r>
            <a:r>
              <a:rPr sz="4000" dirty="0"/>
              <a:t> 2000)</a:t>
            </a:r>
            <a:r>
              <a:rPr sz="4000" dirty="0">
                <a:latin typeface="Times"/>
                <a:ea typeface="Times"/>
                <a:cs typeface="Times"/>
                <a:sym typeface="Times"/>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uclidean distance"/>
          <p:cNvSpPr txBox="1">
            <a:spLocks noGrp="1"/>
          </p:cNvSpPr>
          <p:nvPr>
            <p:ph type="title"/>
          </p:nvPr>
        </p:nvSpPr>
        <p:spPr>
          <a:prstGeom prst="rect">
            <a:avLst/>
          </a:prstGeom>
        </p:spPr>
        <p:txBody>
          <a:bodyPr>
            <a:normAutofit/>
          </a:bodyPr>
          <a:lstStyle/>
          <a:p>
            <a:r>
              <a:rPr sz="6000" dirty="0"/>
              <a:t>Euclidean distance</a:t>
            </a:r>
          </a:p>
        </p:txBody>
      </p:sp>
      <p:sp>
        <p:nvSpPr>
          <p:cNvPr id="141" name="Treść"/>
          <p:cNvSpPr txBox="1">
            <a:spLocks noGrp="1"/>
          </p:cNvSpPr>
          <p:nvPr>
            <p:ph type="body" sz="half" idx="1"/>
          </p:nvPr>
        </p:nvSpPr>
        <p:spPr>
          <a:xfrm>
            <a:off x="1143000" y="2597150"/>
            <a:ext cx="5334000" cy="6286500"/>
          </a:xfrm>
          <a:prstGeom prst="rect">
            <a:avLst/>
          </a:prstGeom>
        </p:spPr>
        <p:txBody>
          <a:bodyPr/>
          <a:lstStyle/>
          <a:p>
            <a:pPr marL="137160" indent="-137160" defTabSz="233679">
              <a:spcBef>
                <a:spcPts val="1200"/>
              </a:spcBef>
              <a:defRPr sz="1120"/>
            </a:pPr>
            <a:endParaRPr dirty="0"/>
          </a:p>
        </p:txBody>
      </p:sp>
      <p:sp>
        <p:nvSpPr>
          <p:cNvPr id="142" name="Euclidean distance between vowels: the distance between two points in vowel space (Hz)…"/>
          <p:cNvSpPr txBox="1"/>
          <p:nvPr/>
        </p:nvSpPr>
        <p:spPr>
          <a:xfrm>
            <a:off x="1143000" y="2597150"/>
            <a:ext cx="5232273" cy="6166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342900" indent="-342900" algn="l">
              <a:spcBef>
                <a:spcPts val="3200"/>
              </a:spcBef>
              <a:buSzPct val="145000"/>
              <a:buChar char="•"/>
              <a:defRPr sz="2800" b="0"/>
            </a:lvl1pPr>
            <a:lvl2pPr marL="685800" indent="-342900" algn="l">
              <a:spcBef>
                <a:spcPts val="3200"/>
              </a:spcBef>
              <a:buSzPct val="145000"/>
              <a:buChar char="•"/>
              <a:defRPr sz="2800" b="0"/>
            </a:lvl2pPr>
          </a:lstStyle>
          <a:p>
            <a:r>
              <a:rPr dirty="0"/>
              <a:t>Euclidean distance between vowels: the distance between two points in vowel space (Hz</a:t>
            </a:r>
            <a:r>
              <a:rPr lang="pl-PL" dirty="0"/>
              <a:t>)</a:t>
            </a:r>
          </a:p>
          <a:p>
            <a:r>
              <a:rPr dirty="0"/>
              <a:t>It may be two-dimensional or three-dimensional: F1-F2 or F1-F2-F3.</a:t>
            </a:r>
          </a:p>
        </p:txBody>
      </p:sp>
      <p:pic>
        <p:nvPicPr>
          <p:cNvPr id="143" name="Obrazek" descr="Obrazek"/>
          <p:cNvPicPr>
            <a:picLocks noChangeAspect="1"/>
          </p:cNvPicPr>
          <p:nvPr/>
        </p:nvPicPr>
        <p:blipFill>
          <a:blip r:embed="rId2"/>
          <a:stretch>
            <a:fillRect/>
          </a:stretch>
        </p:blipFill>
        <p:spPr>
          <a:xfrm>
            <a:off x="6375273" y="2758440"/>
            <a:ext cx="6712077" cy="566928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search questions"/>
          <p:cNvSpPr txBox="1">
            <a:spLocks noGrp="1"/>
          </p:cNvSpPr>
          <p:nvPr>
            <p:ph type="title"/>
          </p:nvPr>
        </p:nvSpPr>
        <p:spPr>
          <a:xfrm>
            <a:off x="830702" y="771792"/>
            <a:ext cx="11099801" cy="2159001"/>
          </a:xfrm>
          <a:prstGeom prst="rect">
            <a:avLst/>
          </a:prstGeom>
        </p:spPr>
        <p:txBody>
          <a:bodyPr>
            <a:normAutofit/>
          </a:bodyPr>
          <a:lstStyle/>
          <a:p>
            <a:r>
              <a:rPr sz="6000" dirty="0"/>
              <a:t>Research questions</a:t>
            </a:r>
          </a:p>
        </p:txBody>
      </p:sp>
      <p:sp>
        <p:nvSpPr>
          <p:cNvPr id="146" name="RQ1: Do assimilation patterns of L2/L3 vowels depend on the Euclidean distance between a given non-native vowel and a target category?…"/>
          <p:cNvSpPr txBox="1">
            <a:spLocks noGrp="1"/>
          </p:cNvSpPr>
          <p:nvPr>
            <p:ph type="body" idx="1"/>
          </p:nvPr>
        </p:nvSpPr>
        <p:spPr>
          <a:prstGeom prst="rect">
            <a:avLst/>
          </a:prstGeom>
        </p:spPr>
        <p:txBody>
          <a:bodyPr/>
          <a:lstStyle/>
          <a:p>
            <a:pPr marL="0" indent="0" defTabSz="457200">
              <a:spcBef>
                <a:spcPts val="0"/>
              </a:spcBef>
              <a:buClr>
                <a:srgbClr val="000000"/>
              </a:buClr>
              <a:buNone/>
              <a:defRPr sz="2600">
                <a:latin typeface="Times New Roman"/>
                <a:ea typeface="Times New Roman"/>
                <a:cs typeface="Times New Roman"/>
                <a:sym typeface="Times New Roman"/>
              </a:defRPr>
            </a:pPr>
            <a:endParaRPr sz="1600" dirty="0"/>
          </a:p>
          <a:p>
            <a:pPr marL="203733" indent="-203733" defTabSz="457200">
              <a:spcBef>
                <a:spcPts val="0"/>
              </a:spcBef>
              <a:buClr>
                <a:srgbClr val="000000"/>
              </a:buClr>
              <a:defRPr sz="2600">
                <a:latin typeface="Times New Roman"/>
                <a:ea typeface="Times New Roman"/>
                <a:cs typeface="Times New Roman"/>
                <a:sym typeface="Times New Roman"/>
              </a:defRPr>
            </a:pPr>
            <a:endParaRPr sz="1600" dirty="0"/>
          </a:p>
          <a:p>
            <a:pPr marL="203733" indent="-203733" defTabSz="457200">
              <a:spcBef>
                <a:spcPts val="0"/>
              </a:spcBef>
              <a:buClr>
                <a:srgbClr val="000000"/>
              </a:buClr>
              <a:defRPr sz="2600">
                <a:latin typeface="Times New Roman"/>
                <a:ea typeface="Times New Roman"/>
                <a:cs typeface="Times New Roman"/>
                <a:sym typeface="Times New Roman"/>
              </a:defRPr>
            </a:pPr>
            <a:endParaRPr sz="1600" dirty="0"/>
          </a:p>
          <a:p>
            <a:pPr marL="203733" indent="-203733" defTabSz="457200">
              <a:spcBef>
                <a:spcPts val="0"/>
              </a:spcBef>
              <a:buClr>
                <a:srgbClr val="000000"/>
              </a:buClr>
              <a:defRPr sz="2600">
                <a:latin typeface="Times New Roman"/>
                <a:ea typeface="Times New Roman"/>
                <a:cs typeface="Times New Roman"/>
                <a:sym typeface="Times New Roman"/>
              </a:defRPr>
            </a:pPr>
            <a:r>
              <a:rPr dirty="0"/>
              <a:t> </a:t>
            </a:r>
            <a:r>
              <a:rPr dirty="0">
                <a:latin typeface="Helvetica Neue"/>
                <a:ea typeface="Helvetica Neue"/>
                <a:cs typeface="Helvetica Neue"/>
                <a:sym typeface="Helvetica Neue"/>
              </a:rPr>
              <a:t>RQ1: Do assimilation patterns of L2/L3 vowels depend on the Euclidean distance between a given non-native vowel and a target category?</a:t>
            </a:r>
          </a:p>
          <a:p>
            <a:pPr marL="203733" indent="-203733" defTabSz="457200">
              <a:spcBef>
                <a:spcPts val="0"/>
              </a:spcBef>
              <a:buClr>
                <a:srgbClr val="000000"/>
              </a:buClr>
              <a:defRPr sz="2600"/>
            </a:pPr>
            <a:endParaRPr dirty="0">
              <a:latin typeface="Helvetica Neue"/>
              <a:ea typeface="Helvetica Neue"/>
              <a:cs typeface="Helvetica Neue"/>
              <a:sym typeface="Helvetica Neue"/>
            </a:endParaRPr>
          </a:p>
          <a:p>
            <a:pPr marL="203733" indent="-203733" defTabSz="457200">
              <a:spcBef>
                <a:spcPts val="0"/>
              </a:spcBef>
              <a:defRPr sz="2600"/>
            </a:pPr>
            <a:r>
              <a:rPr dirty="0"/>
              <a:t>RQ2: Do the relationships between assimilations of L2/L3 vowels to native categories and their Euclidean distances change over time?</a:t>
            </a:r>
          </a:p>
          <a:p>
            <a:pPr marL="203733" indent="-203733" defTabSz="457200">
              <a:spcBef>
                <a:spcPts val="0"/>
              </a:spcBef>
              <a:defRPr sz="2600"/>
            </a:pPr>
            <a:endParaRPr dirty="0"/>
          </a:p>
          <a:p>
            <a:pPr marL="203733" indent="-203733" defTabSz="457200">
              <a:spcBef>
                <a:spcPts val="0"/>
              </a:spcBef>
              <a:defRPr sz="2600"/>
            </a:pPr>
            <a:r>
              <a:rPr dirty="0"/>
              <a:t>RQ3: Does the Euclidean distance predict assimilation better in L2 or L3?</a:t>
            </a:r>
          </a:p>
          <a:p>
            <a:pPr marL="203733" indent="-203733" defTabSz="457200">
              <a:spcBef>
                <a:spcPts val="0"/>
              </a:spcBef>
              <a:defRPr sz="2600"/>
            </a:pPr>
            <a:endParaRPr dirty="0"/>
          </a:p>
          <a:p>
            <a:pPr marL="203733" indent="-203733" defTabSz="457200">
              <a:spcBef>
                <a:spcPts val="0"/>
              </a:spcBef>
              <a:defRPr sz="2600"/>
            </a:pPr>
            <a:r>
              <a:rPr dirty="0"/>
              <a:t>RQ4: If we take into account the Euclidean distance, are L2 or L3 vowels perceived as worse exemplars of L1 categories?</a:t>
            </a:r>
          </a:p>
          <a:p>
            <a:pPr marL="203733" indent="-203733" defTabSz="457200">
              <a:spcBef>
                <a:spcPts val="0"/>
              </a:spcBef>
              <a:defRPr sz="2600"/>
            </a:pPr>
            <a:endParaRPr dirty="0"/>
          </a:p>
          <a:p>
            <a:pPr marL="203733" indent="-203733" defTabSz="457200">
              <a:spcBef>
                <a:spcPts val="0"/>
              </a:spcBef>
              <a:defRPr sz="2600"/>
            </a:pPr>
            <a:r>
              <a:rPr dirty="0"/>
              <a:t>RQ5: Does lip rounding influence assimilation patterns?</a:t>
            </a:r>
            <a:endParaRPr lang="pl-PL" dirty="0"/>
          </a:p>
          <a:p>
            <a:pPr marL="0" indent="0" defTabSz="457200">
              <a:spcBef>
                <a:spcPts val="0"/>
              </a:spcBef>
              <a:buNone/>
              <a:defRPr sz="2600"/>
            </a:pPr>
            <a:endParaRPr lang="pl-PL" dirty="0"/>
          </a:p>
          <a:p>
            <a:pPr marL="203733" indent="-203733" defTabSz="457200">
              <a:spcBef>
                <a:spcPts val="0"/>
              </a:spcBef>
              <a:defRPr sz="2600"/>
            </a:pPr>
            <a:endParaRPr dirty="0"/>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C5D5248A4B444F8F930681A94B9435" ma:contentTypeVersion="17" ma:contentTypeDescription="Utwórz nowy dokument." ma:contentTypeScope="" ma:versionID="daa576cac810ce34f86ed70ce3dc2a09">
  <xsd:schema xmlns:xsd="http://www.w3.org/2001/XMLSchema" xmlns:xs="http://www.w3.org/2001/XMLSchema" xmlns:p="http://schemas.microsoft.com/office/2006/metadata/properties" xmlns:ns2="e2035883-993f-40dd-b11a-b4b324a4033e" xmlns:ns3="64797261-d3be-488b-a201-b4c878f4938b" targetNamespace="http://schemas.microsoft.com/office/2006/metadata/properties" ma:root="true" ma:fieldsID="e2cdfe464d5d7e0adcee169487046ff4" ns2:_="" ns3:_="">
    <xsd:import namespace="e2035883-993f-40dd-b11a-b4b324a4033e"/>
    <xsd:import namespace="64797261-d3be-488b-a201-b4c878f493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SearchProperties" minOccurs="0"/>
                <xsd:element ref="ns2:MediaLengthInSeconds" minOccurs="0"/>
                <xsd:element ref="ns2:komentarz"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35883-993f-40dd-b11a-b4b324a40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19df4c6f-8961-41b0-b5dd-85bee8602c0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komentarz" ma:index="22" nillable="true" ma:displayName="komentarz" ma:format="Dropdown" ma:internalName="komentarz">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Date" ma:index="2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4797261-d3be-488b-a201-b4c878f4938b"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4" nillable="true" ma:displayName="Taxonomy Catch All Column" ma:hidden="true" ma:list="{862e426e-9fcd-492e-b2c4-b2ceb3c3b0ea}" ma:internalName="TaxCatchAll" ma:showField="CatchAllData" ma:web="64797261-d3be-488b-a201-b4c878f49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e2035883-993f-40dd-b11a-b4b324a4033e" xsi:nil="true"/>
    <lcf76f155ced4ddcb4097134ff3c332f xmlns="e2035883-993f-40dd-b11a-b4b324a4033e">
      <Terms xmlns="http://schemas.microsoft.com/office/infopath/2007/PartnerControls"/>
    </lcf76f155ced4ddcb4097134ff3c332f>
    <komentarz xmlns="e2035883-993f-40dd-b11a-b4b324a4033e" xsi:nil="true"/>
    <TaxCatchAll xmlns="64797261-d3be-488b-a201-b4c878f4938b" xsi:nil="true"/>
  </documentManagement>
</p:properties>
</file>

<file path=customXml/itemProps1.xml><?xml version="1.0" encoding="utf-8"?>
<ds:datastoreItem xmlns:ds="http://schemas.openxmlformats.org/officeDocument/2006/customXml" ds:itemID="{AB1A7579-AF83-49A0-98ED-9DD44992B50C}"/>
</file>

<file path=customXml/itemProps2.xml><?xml version="1.0" encoding="utf-8"?>
<ds:datastoreItem xmlns:ds="http://schemas.openxmlformats.org/officeDocument/2006/customXml" ds:itemID="{2AB7BC02-9F3C-4A3E-B9AF-66624E67F0F9}"/>
</file>

<file path=customXml/itemProps3.xml><?xml version="1.0" encoding="utf-8"?>
<ds:datastoreItem xmlns:ds="http://schemas.openxmlformats.org/officeDocument/2006/customXml" ds:itemID="{AE6D8785-5EF1-4EBC-8BE0-2D5A8220D2AC}"/>
</file>

<file path=docProps/app.xml><?xml version="1.0" encoding="utf-8"?>
<Properties xmlns="http://schemas.openxmlformats.org/officeDocument/2006/extended-properties" xmlns:vt="http://schemas.openxmlformats.org/officeDocument/2006/docPropsVTypes">
  <TotalTime>481</TotalTime>
  <Words>3040</Words>
  <Application>Microsoft Macintosh PowerPoint</Application>
  <PresentationFormat>Niestandardowy</PresentationFormat>
  <Paragraphs>398</Paragraphs>
  <Slides>31</Slides>
  <Notes>1</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31</vt:i4>
      </vt:variant>
    </vt:vector>
  </HeadingPairs>
  <TitlesOfParts>
    <vt:vector size="41" baseType="lpstr">
      <vt:lpstr>Arial</vt:lpstr>
      <vt:lpstr>Helvetica</vt:lpstr>
      <vt:lpstr>Helvetica Light</vt:lpstr>
      <vt:lpstr>Helvetica Neue</vt:lpstr>
      <vt:lpstr>Helvetica Neue Light</vt:lpstr>
      <vt:lpstr>Helvetica Neue Medium</vt:lpstr>
      <vt:lpstr>Helvetica Neue Thin</vt:lpstr>
      <vt:lpstr>Times</vt:lpstr>
      <vt:lpstr>Times New Roman</vt:lpstr>
      <vt:lpstr>White</vt:lpstr>
      <vt:lpstr>Developmental trajectory of L2 and L3 vowel perception:  Acoustic and perceptual similarity of English and Norwegian vowels to Polish vowel categories</vt:lpstr>
      <vt:lpstr>The role of language experience in non-native speech perception</vt:lpstr>
      <vt:lpstr>Previous research on the role of experience in non-native speech perception</vt:lpstr>
      <vt:lpstr>Previous research on the role of experience in non-native speech perception</vt:lpstr>
      <vt:lpstr>The perception of non-native lip rounding</vt:lpstr>
      <vt:lpstr>Study</vt:lpstr>
      <vt:lpstr>Vowel inventories</vt:lpstr>
      <vt:lpstr>Euclidean distance</vt:lpstr>
      <vt:lpstr>Research questions</vt:lpstr>
      <vt:lpstr>Methodology: Participants</vt:lpstr>
      <vt:lpstr>Procedure</vt:lpstr>
      <vt:lpstr>Results</vt:lpstr>
      <vt:lpstr>Prezentacja programu PowerPoint</vt:lpstr>
      <vt:lpstr>Prezentacja programu PowerPoint</vt:lpstr>
      <vt:lpstr>Assimilation rate as a function of ED: L3 Norwegian</vt:lpstr>
      <vt:lpstr>Assimilation rate as a function of ED: L2 English</vt:lpstr>
      <vt:lpstr>Euclidean distance &amp; assimilation count </vt:lpstr>
      <vt:lpstr>Effect of ED on assimilation over time: L3 Norwegian</vt:lpstr>
      <vt:lpstr>Effect of ED on assimilation over time: L2 English</vt:lpstr>
      <vt:lpstr>Euclidean distance as predictor of assimilation in L2 vs. L3</vt:lpstr>
      <vt:lpstr>Goodness of fit in L2 vs. L3</vt:lpstr>
      <vt:lpstr>Effect of lip rounding</vt:lpstr>
      <vt:lpstr>Individual variation: developmental trajectories (1)</vt:lpstr>
      <vt:lpstr>Individual variation: developmental trajectories (2)</vt:lpstr>
      <vt:lpstr>Individual variation: developmental trajectories (3)</vt:lpstr>
      <vt:lpstr>Discussion </vt:lpstr>
      <vt:lpstr>Discussion</vt:lpstr>
      <vt:lpstr>Conclusions</vt:lpstr>
      <vt:lpstr>Further research</vt:lpstr>
      <vt:lpstr>Bibliography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trajectory of L2 and L3 vowel perception: Acoustic and perceptual similarity of English and Norwegian vowels to Polish vowel categories</dc:title>
  <cp:lastModifiedBy>Anna Balas</cp:lastModifiedBy>
  <cp:revision>31</cp:revision>
  <dcterms:modified xsi:type="dcterms:W3CDTF">2024-01-26T10:13:17Z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0x0101000DC5D5248A4B444F8F930681A94B9435</vt:lpwstr>
  </property>
</Properties>
</file>