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58" r:id="rId3"/>
    <p:sldId id="259" r:id="rId4"/>
    <p:sldId id="281" r:id="rId5"/>
    <p:sldId id="291" r:id="rId6"/>
    <p:sldId id="260" r:id="rId7"/>
    <p:sldId id="263" r:id="rId8"/>
    <p:sldId id="261" r:id="rId9"/>
    <p:sldId id="264" r:id="rId10"/>
    <p:sldId id="279" r:id="rId11"/>
    <p:sldId id="265" r:id="rId12"/>
    <p:sldId id="266" r:id="rId13"/>
    <p:sldId id="267" r:id="rId14"/>
    <p:sldId id="282" r:id="rId15"/>
    <p:sldId id="283" r:id="rId16"/>
    <p:sldId id="284" r:id="rId17"/>
    <p:sldId id="285" r:id="rId18"/>
    <p:sldId id="286" r:id="rId19"/>
    <p:sldId id="276" r:id="rId20"/>
    <p:sldId id="277" r:id="rId21"/>
    <p:sldId id="278" r:id="rId22"/>
    <p:sldId id="270" r:id="rId23"/>
    <p:sldId id="271" r:id="rId24"/>
    <p:sldId id="269" r:id="rId25"/>
    <p:sldId id="287" r:id="rId26"/>
    <p:sldId id="293" r:id="rId27"/>
    <p:sldId id="292" r:id="rId28"/>
    <p:sldId id="290" r:id="rId29"/>
    <p:sldId id="288" r:id="rId30"/>
    <p:sldId id="289" r:id="rId31"/>
    <p:sldId id="294" r:id="rId32"/>
  </p:sldIdLst>
  <p:sldSz cx="9144000" cy="5143500" type="screen16x9"/>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1E00"/>
    <a:srgbClr val="BBAC76"/>
    <a:srgbClr val="0D34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49" autoAdjust="0"/>
    <p:restoredTop sz="84375"/>
  </p:normalViewPr>
  <p:slideViewPr>
    <p:cSldViewPr snapToGrid="0" snapToObjects="1">
      <p:cViewPr varScale="1">
        <p:scale>
          <a:sx n="188" d="100"/>
          <a:sy n="188" d="100"/>
        </p:scale>
        <p:origin x="192" y="528"/>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venir Book" panose="02000503020000020003" pitchFamily="2"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venir Book" panose="02000503020000020003" pitchFamily="2" charset="0"/>
              </a:defRPr>
            </a:lvl1pPr>
          </a:lstStyle>
          <a:p>
            <a:fld id="{028D60B0-165E-F042-8846-B2A49EDA509C}" type="datetimeFigureOut">
              <a:rPr lang="en-GB" smtClean="0"/>
              <a:pPr/>
              <a:t>06/02/2024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venir Book" panose="02000503020000020003" pitchFamily="2"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venir Book" panose="02000503020000020003" pitchFamily="2" charset="0"/>
              </a:defRPr>
            </a:lvl1pPr>
          </a:lstStyle>
          <a:p>
            <a:fld id="{44428E8F-8A85-8143-BE1E-6AB0D39474E8}" type="slidenum">
              <a:rPr lang="en-GB" smtClean="0"/>
              <a:pPr/>
              <a:t>‹#›</a:t>
            </a:fld>
            <a:endParaRPr lang="en-GB" dirty="0"/>
          </a:p>
        </p:txBody>
      </p:sp>
    </p:spTree>
    <p:extLst>
      <p:ext uri="{BB962C8B-B14F-4D97-AF65-F5344CB8AC3E}">
        <p14:creationId xmlns:p14="http://schemas.microsoft.com/office/powerpoint/2010/main" val="1875225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venir Book" panose="02000503020000020003" pitchFamily="2" charset="0"/>
        <a:ea typeface="+mn-ea"/>
        <a:cs typeface="+mn-cs"/>
      </a:defRPr>
    </a:lvl1pPr>
    <a:lvl2pPr marL="457200" algn="l" defTabSz="914400" rtl="0" eaLnBrk="1" latinLnBrk="0" hangingPunct="1">
      <a:defRPr sz="1200" b="0" i="0" kern="1200">
        <a:solidFill>
          <a:schemeClr val="tx1"/>
        </a:solidFill>
        <a:latin typeface="Avenir Book" panose="02000503020000020003" pitchFamily="2" charset="0"/>
        <a:ea typeface="+mn-ea"/>
        <a:cs typeface="+mn-cs"/>
      </a:defRPr>
    </a:lvl2pPr>
    <a:lvl3pPr marL="914400" algn="l" defTabSz="914400" rtl="0" eaLnBrk="1" latinLnBrk="0" hangingPunct="1">
      <a:defRPr sz="1200" b="0" i="0" kern="1200">
        <a:solidFill>
          <a:schemeClr val="tx1"/>
        </a:solidFill>
        <a:latin typeface="Avenir Book" panose="02000503020000020003" pitchFamily="2" charset="0"/>
        <a:ea typeface="+mn-ea"/>
        <a:cs typeface="+mn-cs"/>
      </a:defRPr>
    </a:lvl3pPr>
    <a:lvl4pPr marL="1371600" algn="l" defTabSz="914400" rtl="0" eaLnBrk="1" latinLnBrk="0" hangingPunct="1">
      <a:defRPr sz="1200" b="0" i="0" kern="1200">
        <a:solidFill>
          <a:schemeClr val="tx1"/>
        </a:solidFill>
        <a:latin typeface="Avenir Book" panose="02000503020000020003" pitchFamily="2" charset="0"/>
        <a:ea typeface="+mn-ea"/>
        <a:cs typeface="+mn-cs"/>
      </a:defRPr>
    </a:lvl4pPr>
    <a:lvl5pPr marL="1828800" algn="l" defTabSz="914400" rtl="0" eaLnBrk="1" latinLnBrk="0" hangingPunct="1">
      <a:defRPr sz="1200" b="0" i="0" kern="1200">
        <a:solidFill>
          <a:schemeClr val="tx1"/>
        </a:solidFill>
        <a:latin typeface="Avenir Book" panose="02000503020000020003"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is the </a:t>
            </a:r>
            <a:r>
              <a:rPr lang="en-GB" dirty="0" err="1"/>
              <a:t>jist</a:t>
            </a:r>
            <a:r>
              <a:rPr lang="en-GB" dirty="0"/>
              <a:t> of what I just read?</a:t>
            </a:r>
          </a:p>
        </p:txBody>
      </p:sp>
      <p:sp>
        <p:nvSpPr>
          <p:cNvPr id="4" name="Slide Number Placeholder 3"/>
          <p:cNvSpPr>
            <a:spLocks noGrp="1"/>
          </p:cNvSpPr>
          <p:nvPr>
            <p:ph type="sldNum" sz="quarter" idx="5"/>
          </p:nvPr>
        </p:nvSpPr>
        <p:spPr/>
        <p:txBody>
          <a:bodyPr/>
          <a:lstStyle/>
          <a:p>
            <a:fld id="{44428E8F-8A85-8143-BE1E-6AB0D39474E8}" type="slidenum">
              <a:rPr lang="en-GB" smtClean="0"/>
              <a:t>2</a:t>
            </a:fld>
            <a:endParaRPr lang="en-GB"/>
          </a:p>
        </p:txBody>
      </p:sp>
    </p:spTree>
    <p:extLst>
      <p:ext uri="{BB962C8B-B14F-4D97-AF65-F5344CB8AC3E}">
        <p14:creationId xmlns:p14="http://schemas.microsoft.com/office/powerpoint/2010/main" val="2694337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Polish is missing, btu I am working on that together with Pawel. The Questionnaire for Norwegian ahs been done, but it has some gaps, like the Norwegian bare singulars. </a:t>
            </a:r>
          </a:p>
          <a:p>
            <a:r>
              <a:rPr lang="en-GB" dirty="0"/>
              <a:t>Also, we have to really be careful with the </a:t>
            </a:r>
            <a:r>
              <a:rPr lang="en-GB" dirty="0" err="1"/>
              <a:t>genrecis</a:t>
            </a:r>
            <a:r>
              <a:rPr lang="en-GB" dirty="0"/>
              <a:t>, for example I talked to some </a:t>
            </a:r>
            <a:r>
              <a:rPr lang="en-GB" dirty="0" err="1"/>
              <a:t>collegues</a:t>
            </a:r>
            <a:r>
              <a:rPr lang="en-GB" dirty="0"/>
              <a:t> and there seem to be </a:t>
            </a:r>
            <a:r>
              <a:rPr lang="en-GB" dirty="0" err="1"/>
              <a:t>differen</a:t>
            </a:r>
            <a:r>
              <a:rPr lang="en-GB" dirty="0"/>
              <a:t> </a:t>
            </a:r>
            <a:r>
              <a:rPr lang="en-GB" dirty="0" err="1"/>
              <a:t>jugmments</a:t>
            </a:r>
            <a:r>
              <a:rPr lang="en-GB" dirty="0"/>
              <a:t> </a:t>
            </a:r>
            <a:r>
              <a:rPr lang="en-GB" dirty="0" err="1"/>
              <a:t>ons</a:t>
            </a:r>
            <a:r>
              <a:rPr lang="en-GB" dirty="0"/>
              <a:t> entices like “The lions are dangerous” and “ The lions are dangerous when you poke them with a stick”</a:t>
            </a:r>
          </a:p>
        </p:txBody>
      </p:sp>
      <p:sp>
        <p:nvSpPr>
          <p:cNvPr id="4" name="Slide Number Placeholder 3"/>
          <p:cNvSpPr>
            <a:spLocks noGrp="1"/>
          </p:cNvSpPr>
          <p:nvPr>
            <p:ph type="sldNum" sz="quarter" idx="5"/>
          </p:nvPr>
        </p:nvSpPr>
        <p:spPr/>
        <p:txBody>
          <a:bodyPr/>
          <a:lstStyle/>
          <a:p>
            <a:fld id="{44428E8F-8A85-8143-BE1E-6AB0D39474E8}" type="slidenum">
              <a:rPr lang="en-GB" smtClean="0"/>
              <a:t>11</a:t>
            </a:fld>
            <a:endParaRPr lang="en-GB"/>
          </a:p>
        </p:txBody>
      </p:sp>
    </p:spTree>
    <p:extLst>
      <p:ext uri="{BB962C8B-B14F-4D97-AF65-F5344CB8AC3E}">
        <p14:creationId xmlns:p14="http://schemas.microsoft.com/office/powerpoint/2010/main" val="887872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Also we will need to find a proficiency test for Polish for the adolescents, because it is their HS. </a:t>
            </a:r>
          </a:p>
        </p:txBody>
      </p:sp>
      <p:sp>
        <p:nvSpPr>
          <p:cNvPr id="4" name="Slide Number Placeholder 3"/>
          <p:cNvSpPr>
            <a:spLocks noGrp="1"/>
          </p:cNvSpPr>
          <p:nvPr>
            <p:ph type="sldNum" sz="quarter" idx="5"/>
          </p:nvPr>
        </p:nvSpPr>
        <p:spPr/>
        <p:txBody>
          <a:bodyPr/>
          <a:lstStyle/>
          <a:p>
            <a:fld id="{44428E8F-8A85-8143-BE1E-6AB0D39474E8}" type="slidenum">
              <a:rPr lang="en-GB" smtClean="0"/>
              <a:t>12</a:t>
            </a:fld>
            <a:endParaRPr lang="en-GB"/>
          </a:p>
        </p:txBody>
      </p:sp>
    </p:spTree>
    <p:extLst>
      <p:ext uri="{BB962C8B-B14F-4D97-AF65-F5344CB8AC3E}">
        <p14:creationId xmlns:p14="http://schemas.microsoft.com/office/powerpoint/2010/main" val="3424935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ea typeface="+mn-ea"/>
                <a:cs typeface="+mn-cs"/>
              </a:rPr>
              <a:t>Polish lacks articles, English does not allow for bare nouns, and Norwegian has all options. Since there is distinction between the available forms, these will map differently onto meaning.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ea typeface="+mn-ea"/>
                <a:cs typeface="+mn-cs"/>
              </a:rPr>
              <a:t>Now, it is difficult to define a language in these kinds of binary distinction, whether it ahs a form or not, here I am representing this for concrete nouns only, as English does have bare singulars for expressing mass nouns, or abstracts, </a:t>
            </a:r>
            <a:endParaRPr lang="en-NO"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5"/>
          </p:nvPr>
        </p:nvSpPr>
        <p:spPr/>
        <p:txBody>
          <a:bodyPr/>
          <a:lstStyle/>
          <a:p>
            <a:fld id="{44428E8F-8A85-8143-BE1E-6AB0D39474E8}" type="slidenum">
              <a:rPr lang="en-GB" smtClean="0"/>
              <a:t>13</a:t>
            </a:fld>
            <a:endParaRPr lang="en-GB"/>
          </a:p>
        </p:txBody>
      </p:sp>
    </p:spTree>
    <p:extLst>
      <p:ext uri="{BB962C8B-B14F-4D97-AF65-F5344CB8AC3E}">
        <p14:creationId xmlns:p14="http://schemas.microsoft.com/office/powerpoint/2010/main" val="3646742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still working on this table , so this is not a complete representation. </a:t>
            </a:r>
          </a:p>
          <a:p>
            <a:r>
              <a:rPr lang="en-GB" dirty="0"/>
              <a:t>The reason why I have a ? In the </a:t>
            </a:r>
            <a:r>
              <a:rPr lang="en-GB" dirty="0" err="1"/>
              <a:t>Def.pl</a:t>
            </a:r>
            <a:r>
              <a:rPr lang="en-GB" dirty="0"/>
              <a:t> for Norwegian </a:t>
            </a:r>
            <a:r>
              <a:rPr lang="en-GB" dirty="0" err="1"/>
              <a:t>charatcterising</a:t>
            </a:r>
            <a:r>
              <a:rPr lang="en-GB" dirty="0"/>
              <a:t> </a:t>
            </a:r>
            <a:r>
              <a:rPr lang="en-GB" dirty="0" err="1"/>
              <a:t>genricity</a:t>
            </a:r>
            <a:r>
              <a:rPr lang="en-GB" dirty="0"/>
              <a:t>, is that the </a:t>
            </a:r>
            <a:r>
              <a:rPr lang="en-GB" dirty="0" err="1"/>
              <a:t>def.pl</a:t>
            </a:r>
            <a:r>
              <a:rPr lang="en-GB" dirty="0"/>
              <a:t> was accepted to some extent in the preliminary task, but less than in half of the data points, so we have to look into more detail what is happening there .</a:t>
            </a:r>
          </a:p>
          <a:p>
            <a:endParaRPr lang="en-GB" dirty="0"/>
          </a:p>
          <a:p>
            <a:r>
              <a:rPr lang="en-GB" dirty="0"/>
              <a:t>So we cans </a:t>
            </a:r>
            <a:r>
              <a:rPr lang="en-GB" dirty="0" err="1"/>
              <a:t>ee</a:t>
            </a:r>
            <a:r>
              <a:rPr lang="en-GB" dirty="0"/>
              <a:t> that we have a full array of distinctions </a:t>
            </a:r>
          </a:p>
          <a:p>
            <a:endParaRPr lang="en-GB" dirty="0"/>
          </a:p>
        </p:txBody>
      </p:sp>
      <p:sp>
        <p:nvSpPr>
          <p:cNvPr id="4" name="Slide Number Placeholder 3"/>
          <p:cNvSpPr>
            <a:spLocks noGrp="1"/>
          </p:cNvSpPr>
          <p:nvPr>
            <p:ph type="sldNum" sz="quarter" idx="5"/>
          </p:nvPr>
        </p:nvSpPr>
        <p:spPr/>
        <p:txBody>
          <a:bodyPr/>
          <a:lstStyle/>
          <a:p>
            <a:fld id="{44428E8F-8A85-8143-BE1E-6AB0D39474E8}" type="slidenum">
              <a:rPr lang="en-GB" smtClean="0"/>
              <a:t>14</a:t>
            </a:fld>
            <a:endParaRPr lang="en-GB"/>
          </a:p>
        </p:txBody>
      </p:sp>
    </p:spTree>
    <p:extLst>
      <p:ext uri="{BB962C8B-B14F-4D97-AF65-F5344CB8AC3E}">
        <p14:creationId xmlns:p14="http://schemas.microsoft.com/office/powerpoint/2010/main" val="845192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we can see that we have almost a full array of distinctions , which I am colour coding here. We have the distinctions where Polish is different from the other two languages </a:t>
            </a:r>
          </a:p>
          <a:p>
            <a:endParaRPr lang="en-GB" dirty="0"/>
          </a:p>
        </p:txBody>
      </p:sp>
      <p:sp>
        <p:nvSpPr>
          <p:cNvPr id="4" name="Slide Number Placeholder 3"/>
          <p:cNvSpPr>
            <a:spLocks noGrp="1"/>
          </p:cNvSpPr>
          <p:nvPr>
            <p:ph type="sldNum" sz="quarter" idx="5"/>
          </p:nvPr>
        </p:nvSpPr>
        <p:spPr/>
        <p:txBody>
          <a:bodyPr/>
          <a:lstStyle/>
          <a:p>
            <a:fld id="{44428E8F-8A85-8143-BE1E-6AB0D39474E8}" type="slidenum">
              <a:rPr lang="en-GB" smtClean="0"/>
              <a:t>15</a:t>
            </a:fld>
            <a:endParaRPr lang="en-GB"/>
          </a:p>
        </p:txBody>
      </p:sp>
    </p:spTree>
    <p:extLst>
      <p:ext uri="{BB962C8B-B14F-4D97-AF65-F5344CB8AC3E}">
        <p14:creationId xmlns:p14="http://schemas.microsoft.com/office/powerpoint/2010/main" val="3993371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Then we see how English is the odd one out. In this case for the Bare sg</a:t>
            </a:r>
          </a:p>
          <a:p>
            <a:endParaRPr lang="en-GB" dirty="0"/>
          </a:p>
        </p:txBody>
      </p:sp>
      <p:sp>
        <p:nvSpPr>
          <p:cNvPr id="4" name="Slide Number Placeholder 3"/>
          <p:cNvSpPr>
            <a:spLocks noGrp="1"/>
          </p:cNvSpPr>
          <p:nvPr>
            <p:ph type="sldNum" sz="quarter" idx="5"/>
          </p:nvPr>
        </p:nvSpPr>
        <p:spPr/>
        <p:txBody>
          <a:bodyPr/>
          <a:lstStyle/>
          <a:p>
            <a:fld id="{44428E8F-8A85-8143-BE1E-6AB0D39474E8}" type="slidenum">
              <a:rPr lang="en-GB" smtClean="0"/>
              <a:t>16</a:t>
            </a:fld>
            <a:endParaRPr lang="en-GB"/>
          </a:p>
        </p:txBody>
      </p:sp>
    </p:spTree>
    <p:extLst>
      <p:ext uri="{BB962C8B-B14F-4D97-AF65-F5344CB8AC3E}">
        <p14:creationId xmlns:p14="http://schemas.microsoft.com/office/powerpoint/2010/main" val="4287288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also have cases </a:t>
            </a:r>
            <a:r>
              <a:rPr lang="en-GB" dirty="0" err="1"/>
              <a:t>whehre</a:t>
            </a:r>
            <a:r>
              <a:rPr lang="en-GB" dirty="0"/>
              <a:t> all three </a:t>
            </a:r>
            <a:r>
              <a:rPr lang="en-GB" dirty="0" err="1"/>
              <a:t>langauges</a:t>
            </a:r>
            <a:r>
              <a:rPr lang="en-GB" dirty="0"/>
              <a:t> have the same form to meaning mapping</a:t>
            </a:r>
          </a:p>
        </p:txBody>
      </p:sp>
      <p:sp>
        <p:nvSpPr>
          <p:cNvPr id="4" name="Slide Number Placeholder 3"/>
          <p:cNvSpPr>
            <a:spLocks noGrp="1"/>
          </p:cNvSpPr>
          <p:nvPr>
            <p:ph type="sldNum" sz="quarter" idx="5"/>
          </p:nvPr>
        </p:nvSpPr>
        <p:spPr/>
        <p:txBody>
          <a:bodyPr/>
          <a:lstStyle/>
          <a:p>
            <a:fld id="{44428E8F-8A85-8143-BE1E-6AB0D39474E8}" type="slidenum">
              <a:rPr lang="en-GB" smtClean="0"/>
              <a:t>17</a:t>
            </a:fld>
            <a:endParaRPr lang="en-GB"/>
          </a:p>
        </p:txBody>
      </p:sp>
    </p:spTree>
    <p:extLst>
      <p:ext uri="{BB962C8B-B14F-4D97-AF65-F5344CB8AC3E}">
        <p14:creationId xmlns:p14="http://schemas.microsoft.com/office/powerpoint/2010/main" val="1987372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also cases where the three languages are different. We are still testing the </a:t>
            </a:r>
            <a:r>
              <a:rPr lang="en-GB" dirty="0" err="1"/>
              <a:t>Def.pl</a:t>
            </a:r>
            <a:r>
              <a:rPr lang="en-GB" dirty="0"/>
              <a:t> in Norwegian for the characterising reading, but it is accepted to some extent, which makes it different from English</a:t>
            </a:r>
          </a:p>
          <a:p>
            <a:endParaRPr lang="en-GB" dirty="0"/>
          </a:p>
          <a:p>
            <a:r>
              <a:rPr lang="en-GB" dirty="0"/>
              <a:t>We are missing within genericity a condition where Norwegian is different, but we might include existentials as controls and test it there. </a:t>
            </a:r>
          </a:p>
        </p:txBody>
      </p:sp>
      <p:sp>
        <p:nvSpPr>
          <p:cNvPr id="4" name="Slide Number Placeholder 3"/>
          <p:cNvSpPr>
            <a:spLocks noGrp="1"/>
          </p:cNvSpPr>
          <p:nvPr>
            <p:ph type="sldNum" sz="quarter" idx="5"/>
          </p:nvPr>
        </p:nvSpPr>
        <p:spPr/>
        <p:txBody>
          <a:bodyPr/>
          <a:lstStyle/>
          <a:p>
            <a:fld id="{44428E8F-8A85-8143-BE1E-6AB0D39474E8}" type="slidenum">
              <a:rPr lang="en-GB" smtClean="0"/>
              <a:t>18</a:t>
            </a:fld>
            <a:endParaRPr lang="en-GB"/>
          </a:p>
        </p:txBody>
      </p:sp>
    </p:spTree>
    <p:extLst>
      <p:ext uri="{BB962C8B-B14F-4D97-AF65-F5344CB8AC3E}">
        <p14:creationId xmlns:p14="http://schemas.microsoft.com/office/powerpoint/2010/main" val="2775087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 am taking examples from our exploratory task conducted on native speakers of Norwegian.  The D-generic was accepted to a high degree, the </a:t>
            </a:r>
            <a:r>
              <a:rPr lang="en-GB" dirty="0" err="1"/>
              <a:t>I.generics</a:t>
            </a:r>
            <a:r>
              <a:rPr lang="en-GB" dirty="0"/>
              <a:t> in this category to a lesser degree, but this particular example was accepted as generic by 72% of the participants. </a:t>
            </a:r>
          </a:p>
          <a:p>
            <a:endParaRPr lang="en-GB" dirty="0"/>
          </a:p>
          <a:p>
            <a:r>
              <a:rPr lang="en-GB" dirty="0"/>
              <a:t>These examples differ also from polish as Polish does not have articles. </a:t>
            </a:r>
          </a:p>
          <a:p>
            <a:endParaRPr lang="en-GB" dirty="0"/>
          </a:p>
        </p:txBody>
      </p:sp>
      <p:sp>
        <p:nvSpPr>
          <p:cNvPr id="4" name="Slide Number Placeholder 3"/>
          <p:cNvSpPr>
            <a:spLocks noGrp="1"/>
          </p:cNvSpPr>
          <p:nvPr>
            <p:ph type="sldNum" sz="quarter" idx="5"/>
          </p:nvPr>
        </p:nvSpPr>
        <p:spPr/>
        <p:txBody>
          <a:bodyPr/>
          <a:lstStyle/>
          <a:p>
            <a:fld id="{44428E8F-8A85-8143-BE1E-6AB0D39474E8}" type="slidenum">
              <a:rPr lang="en-GB" smtClean="0"/>
              <a:t>19</a:t>
            </a:fld>
            <a:endParaRPr lang="en-GB"/>
          </a:p>
        </p:txBody>
      </p:sp>
    </p:spTree>
    <p:extLst>
      <p:ext uri="{BB962C8B-B14F-4D97-AF65-F5344CB8AC3E}">
        <p14:creationId xmlns:p14="http://schemas.microsoft.com/office/powerpoint/2010/main" val="289546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Also here, it seems that the bare plural is always generic, I did not encounter any issues </a:t>
            </a:r>
            <a:r>
              <a:rPr lang="en-GB" dirty="0" err="1"/>
              <a:t>wiutht</a:t>
            </a:r>
            <a:r>
              <a:rPr lang="en-GB" dirty="0"/>
              <a:t> he judgments, so we have to be careful. </a:t>
            </a:r>
          </a:p>
        </p:txBody>
      </p:sp>
      <p:sp>
        <p:nvSpPr>
          <p:cNvPr id="4" name="Slide Number Placeholder 3"/>
          <p:cNvSpPr>
            <a:spLocks noGrp="1"/>
          </p:cNvSpPr>
          <p:nvPr>
            <p:ph type="sldNum" sz="quarter" idx="5"/>
          </p:nvPr>
        </p:nvSpPr>
        <p:spPr/>
        <p:txBody>
          <a:bodyPr/>
          <a:lstStyle/>
          <a:p>
            <a:fld id="{44428E8F-8A85-8143-BE1E-6AB0D39474E8}" type="slidenum">
              <a:rPr lang="en-GB" smtClean="0"/>
              <a:t>20</a:t>
            </a:fld>
            <a:endParaRPr lang="en-GB"/>
          </a:p>
        </p:txBody>
      </p:sp>
    </p:spTree>
    <p:extLst>
      <p:ext uri="{BB962C8B-B14F-4D97-AF65-F5344CB8AC3E}">
        <p14:creationId xmlns:p14="http://schemas.microsoft.com/office/powerpoint/2010/main" val="2420753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kind reference </a:t>
            </a:r>
            <a:r>
              <a:rPr lang="en-US" dirty="0"/>
              <a:t>predicate a property directly of the kind in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Genericf</a:t>
            </a:r>
            <a:r>
              <a:rPr lang="en-US" dirty="0"/>
              <a:t> reference expresses generalizations about individual members of the kind, </a:t>
            </a:r>
            <a:r>
              <a:rPr lang="en-US" dirty="0" err="1"/>
              <a:t>iti</a:t>
            </a:r>
            <a:r>
              <a:rPr lang="en-US" dirty="0"/>
              <a:t> s made true by enough individual members possessing </a:t>
            </a:r>
            <a:r>
              <a:rPr lang="hr-HR" dirty="0" err="1"/>
              <a:t>the</a:t>
            </a:r>
            <a:r>
              <a:rPr lang="hr-HR" dirty="0"/>
              <a:t> </a:t>
            </a:r>
            <a:r>
              <a:rPr lang="hr-HR" dirty="0" err="1"/>
              <a:t>property</a:t>
            </a:r>
            <a:endParaRPr lang="hr-H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GB" dirty="0"/>
          </a:p>
        </p:txBody>
      </p:sp>
      <p:sp>
        <p:nvSpPr>
          <p:cNvPr id="4" name="Slide Number Placeholder 3"/>
          <p:cNvSpPr>
            <a:spLocks noGrp="1"/>
          </p:cNvSpPr>
          <p:nvPr>
            <p:ph type="sldNum" sz="quarter" idx="5"/>
          </p:nvPr>
        </p:nvSpPr>
        <p:spPr/>
        <p:txBody>
          <a:bodyPr/>
          <a:lstStyle/>
          <a:p>
            <a:fld id="{44428E8F-8A85-8143-BE1E-6AB0D39474E8}" type="slidenum">
              <a:rPr lang="en-GB" smtClean="0"/>
              <a:t>3</a:t>
            </a:fld>
            <a:endParaRPr lang="en-GB"/>
          </a:p>
        </p:txBody>
      </p:sp>
    </p:spTree>
    <p:extLst>
      <p:ext uri="{BB962C8B-B14F-4D97-AF65-F5344CB8AC3E}">
        <p14:creationId xmlns:p14="http://schemas.microsoft.com/office/powerpoint/2010/main" val="1214986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not ion bare singulars, these refer to concrete countable nouns. Mass nouns can also be bare but they are not a bare singular. </a:t>
            </a:r>
          </a:p>
          <a:p>
            <a:r>
              <a:rPr lang="en-GB" dirty="0"/>
              <a:t>So regarding the example, the most natural way to say this is with the </a:t>
            </a:r>
            <a:r>
              <a:rPr lang="en-GB" dirty="0" err="1"/>
              <a:t>Bsg</a:t>
            </a:r>
            <a:r>
              <a:rPr lang="en-GB" dirty="0"/>
              <a:t>- the other available options signal subtle changes in meaning: the indefinite means to literally have one dog, more dogs might not be healthy to have,  the bare plural on the other hand means that it is healthy to have plurality of dogs as opposed to one. So they are also generic, but have a more restricted meaning than the </a:t>
            </a:r>
            <a:r>
              <a:rPr lang="en-GB" dirty="0" err="1"/>
              <a:t>B.sg</a:t>
            </a:r>
            <a:r>
              <a:rPr lang="en-GB" dirty="0"/>
              <a:t>, which is the meaning we are going for.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examples are similar in polish and Norwegian</a:t>
            </a:r>
          </a:p>
          <a:p>
            <a:endParaRPr lang="en-GB" dirty="0"/>
          </a:p>
        </p:txBody>
      </p:sp>
      <p:sp>
        <p:nvSpPr>
          <p:cNvPr id="4" name="Slide Number Placeholder 3"/>
          <p:cNvSpPr>
            <a:spLocks noGrp="1"/>
          </p:cNvSpPr>
          <p:nvPr>
            <p:ph type="sldNum" sz="quarter" idx="5"/>
          </p:nvPr>
        </p:nvSpPr>
        <p:spPr/>
        <p:txBody>
          <a:bodyPr/>
          <a:lstStyle/>
          <a:p>
            <a:fld id="{44428E8F-8A85-8143-BE1E-6AB0D39474E8}" type="slidenum">
              <a:rPr lang="en-GB" smtClean="0"/>
              <a:t>21</a:t>
            </a:fld>
            <a:endParaRPr lang="en-GB"/>
          </a:p>
        </p:txBody>
      </p:sp>
    </p:spTree>
    <p:extLst>
      <p:ext uri="{BB962C8B-B14F-4D97-AF65-F5344CB8AC3E}">
        <p14:creationId xmlns:p14="http://schemas.microsoft.com/office/powerpoint/2010/main" val="2425809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also with these, the situation is more complicated than what we would have liked. We tested two nouns in a generic contexts: childhood and marriage.  And while childhood was highly accepted with the </a:t>
            </a:r>
            <a:r>
              <a:rPr lang="en-GB" dirty="0" err="1"/>
              <a:t>Def.sg</a:t>
            </a:r>
            <a:r>
              <a:rPr lang="en-GB" dirty="0"/>
              <a:t>, marriage was accepted only half of the time. Both were accepted as </a:t>
            </a:r>
            <a:r>
              <a:rPr lang="en-GB" dirty="0" err="1"/>
              <a:t>Bsg</a:t>
            </a:r>
            <a:r>
              <a:rPr lang="en-GB" dirty="0"/>
              <a:t> to different degrees.  So the questions is: if there is variation within the category, if it is acquisition or is it route learning. So we are unsure whether this item would be useful. It would be great as Polish and English are similar here, and Norwegian is the odd one out. </a:t>
            </a:r>
          </a:p>
        </p:txBody>
      </p:sp>
      <p:sp>
        <p:nvSpPr>
          <p:cNvPr id="4" name="Slide Number Placeholder 3"/>
          <p:cNvSpPr>
            <a:spLocks noGrp="1"/>
          </p:cNvSpPr>
          <p:nvPr>
            <p:ph type="sldNum" sz="quarter" idx="5"/>
          </p:nvPr>
        </p:nvSpPr>
        <p:spPr/>
        <p:txBody>
          <a:bodyPr/>
          <a:lstStyle/>
          <a:p>
            <a:fld id="{44428E8F-8A85-8143-BE1E-6AB0D39474E8}" type="slidenum">
              <a:rPr lang="en-GB" smtClean="0"/>
              <a:pPr/>
              <a:t>22</a:t>
            </a:fld>
            <a:endParaRPr lang="en-GB" dirty="0"/>
          </a:p>
        </p:txBody>
      </p:sp>
    </p:spTree>
    <p:extLst>
      <p:ext uri="{BB962C8B-B14F-4D97-AF65-F5344CB8AC3E}">
        <p14:creationId xmlns:p14="http://schemas.microsoft.com/office/powerpoint/2010/main" val="30015633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NEW TABLE!</a:t>
            </a:r>
          </a:p>
          <a:p>
            <a:endParaRPr lang="en-GB" dirty="0"/>
          </a:p>
          <a:p>
            <a:r>
              <a:rPr lang="en-GB" dirty="0"/>
              <a:t>So this is a table representing the factors, but I am still not completely sure about that, </a:t>
            </a:r>
          </a:p>
        </p:txBody>
      </p:sp>
      <p:sp>
        <p:nvSpPr>
          <p:cNvPr id="4" name="Slide Number Placeholder 3"/>
          <p:cNvSpPr>
            <a:spLocks noGrp="1"/>
          </p:cNvSpPr>
          <p:nvPr>
            <p:ph type="sldNum" sz="quarter" idx="5"/>
          </p:nvPr>
        </p:nvSpPr>
        <p:spPr/>
        <p:txBody>
          <a:bodyPr/>
          <a:lstStyle/>
          <a:p>
            <a:fld id="{44428E8F-8A85-8143-BE1E-6AB0D39474E8}" type="slidenum">
              <a:rPr lang="en-GB" smtClean="0"/>
              <a:t>23</a:t>
            </a:fld>
            <a:endParaRPr lang="en-GB"/>
          </a:p>
        </p:txBody>
      </p:sp>
    </p:spTree>
    <p:extLst>
      <p:ext uri="{BB962C8B-B14F-4D97-AF65-F5344CB8AC3E}">
        <p14:creationId xmlns:p14="http://schemas.microsoft.com/office/powerpoint/2010/main" val="3421288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we are now in the planning phase and a lot of things are still TBD, but we are making progress. </a:t>
            </a:r>
          </a:p>
        </p:txBody>
      </p:sp>
      <p:sp>
        <p:nvSpPr>
          <p:cNvPr id="4" name="Slide Number Placeholder 3"/>
          <p:cNvSpPr>
            <a:spLocks noGrp="1"/>
          </p:cNvSpPr>
          <p:nvPr>
            <p:ph type="sldNum" sz="quarter" idx="5"/>
          </p:nvPr>
        </p:nvSpPr>
        <p:spPr/>
        <p:txBody>
          <a:bodyPr/>
          <a:lstStyle/>
          <a:p>
            <a:fld id="{44428E8F-8A85-8143-BE1E-6AB0D39474E8}" type="slidenum">
              <a:rPr lang="en-GB" smtClean="0"/>
              <a:t>24</a:t>
            </a:fld>
            <a:endParaRPr lang="en-GB"/>
          </a:p>
        </p:txBody>
      </p:sp>
    </p:spTree>
    <p:extLst>
      <p:ext uri="{BB962C8B-B14F-4D97-AF65-F5344CB8AC3E}">
        <p14:creationId xmlns:p14="http://schemas.microsoft.com/office/powerpoint/2010/main" val="149072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Rhis</a:t>
            </a:r>
            <a:r>
              <a:rPr lang="en-GB" dirty="0"/>
              <a:t> is an example of how we might set it up. They will read the context sentence first, when they have read it they will click. And then choose, we will start measuring RTs after the click. </a:t>
            </a:r>
          </a:p>
          <a:p>
            <a:r>
              <a:rPr lang="en-GB" dirty="0"/>
              <a:t>As you see, the target NP is not </a:t>
            </a:r>
            <a:r>
              <a:rPr lang="en-GB" dirty="0" err="1"/>
              <a:t>meantioned</a:t>
            </a:r>
            <a:r>
              <a:rPr lang="en-GB" dirty="0"/>
              <a:t> in the </a:t>
            </a:r>
            <a:r>
              <a:rPr lang="en-GB" dirty="0" err="1"/>
              <a:t>cotnexts</a:t>
            </a:r>
            <a:r>
              <a:rPr lang="en-GB" dirty="0"/>
              <a:t> as we do not want to investigate definiteness. </a:t>
            </a:r>
          </a:p>
          <a:p>
            <a:r>
              <a:rPr lang="en-GB" dirty="0"/>
              <a:t>Here there is a choice between </a:t>
            </a:r>
            <a:r>
              <a:rPr lang="en-GB" dirty="0" err="1"/>
              <a:t>def.sg</a:t>
            </a:r>
            <a:r>
              <a:rPr lang="en-GB" dirty="0"/>
              <a:t> and </a:t>
            </a:r>
            <a:r>
              <a:rPr lang="en-GB" dirty="0" err="1"/>
              <a:t>Indef.sg</a:t>
            </a:r>
            <a:r>
              <a:rPr lang="en-GB" dirty="0"/>
              <a:t>, we will have the </a:t>
            </a:r>
            <a:r>
              <a:rPr lang="en-GB" dirty="0" err="1"/>
              <a:t>B.sg</a:t>
            </a:r>
            <a:r>
              <a:rPr lang="en-GB" dirty="0"/>
              <a:t> form within this task, but we still need to think how to distribute the items. </a:t>
            </a:r>
          </a:p>
          <a:p>
            <a:endParaRPr lang="en-GB" dirty="0"/>
          </a:p>
          <a:p>
            <a:r>
              <a:rPr lang="en-GB" dirty="0"/>
              <a:t>Both sets of AJTs should work the same. </a:t>
            </a:r>
          </a:p>
        </p:txBody>
      </p:sp>
      <p:sp>
        <p:nvSpPr>
          <p:cNvPr id="4" name="Slide Number Placeholder 3"/>
          <p:cNvSpPr>
            <a:spLocks noGrp="1"/>
          </p:cNvSpPr>
          <p:nvPr>
            <p:ph type="sldNum" sz="quarter" idx="5"/>
          </p:nvPr>
        </p:nvSpPr>
        <p:spPr/>
        <p:txBody>
          <a:bodyPr/>
          <a:lstStyle/>
          <a:p>
            <a:fld id="{44428E8F-8A85-8143-BE1E-6AB0D39474E8}" type="slidenum">
              <a:rPr lang="en-GB" smtClean="0"/>
              <a:t>25</a:t>
            </a:fld>
            <a:endParaRPr lang="en-GB"/>
          </a:p>
        </p:txBody>
      </p:sp>
    </p:spTree>
    <p:extLst>
      <p:ext uri="{BB962C8B-B14F-4D97-AF65-F5344CB8AC3E}">
        <p14:creationId xmlns:p14="http://schemas.microsoft.com/office/powerpoint/2010/main" val="2358937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Rhis</a:t>
            </a:r>
            <a:r>
              <a:rPr lang="en-GB" dirty="0"/>
              <a:t> is an example of how we might set it up. They will read the context sentence first, when they have read it they will click. And then choose, we will start measuring RTs after the click. </a:t>
            </a:r>
          </a:p>
          <a:p>
            <a:r>
              <a:rPr lang="en-GB" dirty="0"/>
              <a:t>As you see, the target NP is not </a:t>
            </a:r>
            <a:r>
              <a:rPr lang="en-GB" dirty="0" err="1"/>
              <a:t>meantioned</a:t>
            </a:r>
            <a:r>
              <a:rPr lang="en-GB" dirty="0"/>
              <a:t> in the </a:t>
            </a:r>
            <a:r>
              <a:rPr lang="en-GB" dirty="0" err="1"/>
              <a:t>cotnexts</a:t>
            </a:r>
            <a:r>
              <a:rPr lang="en-GB" dirty="0"/>
              <a:t> as we do not want to investigate definiteness. </a:t>
            </a:r>
          </a:p>
          <a:p>
            <a:r>
              <a:rPr lang="en-GB" dirty="0"/>
              <a:t>Here there is a choice between </a:t>
            </a:r>
            <a:r>
              <a:rPr lang="en-GB" dirty="0" err="1"/>
              <a:t>def.sg</a:t>
            </a:r>
            <a:r>
              <a:rPr lang="en-GB" dirty="0"/>
              <a:t> and </a:t>
            </a:r>
            <a:r>
              <a:rPr lang="en-GB" dirty="0" err="1"/>
              <a:t>Indef.sg</a:t>
            </a:r>
            <a:r>
              <a:rPr lang="en-GB" dirty="0"/>
              <a:t>, we will have the </a:t>
            </a:r>
            <a:r>
              <a:rPr lang="en-GB" dirty="0" err="1"/>
              <a:t>B.sg</a:t>
            </a:r>
            <a:r>
              <a:rPr lang="en-GB" dirty="0"/>
              <a:t> form within this task, but we still need to think how to distribute the items. </a:t>
            </a:r>
          </a:p>
          <a:p>
            <a:endParaRPr lang="en-GB" dirty="0"/>
          </a:p>
          <a:p>
            <a:r>
              <a:rPr lang="en-GB" dirty="0"/>
              <a:t>Both sets of AJTs should work the same. </a:t>
            </a:r>
          </a:p>
        </p:txBody>
      </p:sp>
      <p:sp>
        <p:nvSpPr>
          <p:cNvPr id="4" name="Slide Number Placeholder 3"/>
          <p:cNvSpPr>
            <a:spLocks noGrp="1"/>
          </p:cNvSpPr>
          <p:nvPr>
            <p:ph type="sldNum" sz="quarter" idx="5"/>
          </p:nvPr>
        </p:nvSpPr>
        <p:spPr/>
        <p:txBody>
          <a:bodyPr/>
          <a:lstStyle/>
          <a:p>
            <a:fld id="{44428E8F-8A85-8143-BE1E-6AB0D39474E8}" type="slidenum">
              <a:rPr lang="en-GB" smtClean="0"/>
              <a:t>26</a:t>
            </a:fld>
            <a:endParaRPr lang="en-GB"/>
          </a:p>
        </p:txBody>
      </p:sp>
    </p:spTree>
    <p:extLst>
      <p:ext uri="{BB962C8B-B14F-4D97-AF65-F5344CB8AC3E}">
        <p14:creationId xmlns:p14="http://schemas.microsoft.com/office/powerpoint/2010/main" val="3357250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Rhis</a:t>
            </a:r>
            <a:r>
              <a:rPr lang="en-GB" dirty="0"/>
              <a:t> is an example of how we might set it up. They will read the context sentence first, when they have read it they will click. And then choose, we will start measuring RTs after the click. </a:t>
            </a:r>
          </a:p>
          <a:p>
            <a:r>
              <a:rPr lang="en-GB" dirty="0"/>
              <a:t>As you see, the target NP is not </a:t>
            </a:r>
            <a:r>
              <a:rPr lang="en-GB" dirty="0" err="1"/>
              <a:t>meantioned</a:t>
            </a:r>
            <a:r>
              <a:rPr lang="en-GB" dirty="0"/>
              <a:t> in the </a:t>
            </a:r>
            <a:r>
              <a:rPr lang="en-GB" dirty="0" err="1"/>
              <a:t>cotnexts</a:t>
            </a:r>
            <a:r>
              <a:rPr lang="en-GB" dirty="0"/>
              <a:t> as we do not want to investigate definiteness. </a:t>
            </a:r>
          </a:p>
          <a:p>
            <a:r>
              <a:rPr lang="en-GB" dirty="0"/>
              <a:t>Here there is a choice between </a:t>
            </a:r>
            <a:r>
              <a:rPr lang="en-GB" dirty="0" err="1"/>
              <a:t>def.sg</a:t>
            </a:r>
            <a:r>
              <a:rPr lang="en-GB" dirty="0"/>
              <a:t> and </a:t>
            </a:r>
            <a:r>
              <a:rPr lang="en-GB" dirty="0" err="1"/>
              <a:t>Indef.sg</a:t>
            </a:r>
            <a:r>
              <a:rPr lang="en-GB" dirty="0"/>
              <a:t>, we will have the </a:t>
            </a:r>
            <a:r>
              <a:rPr lang="en-GB" dirty="0" err="1"/>
              <a:t>B.sg</a:t>
            </a:r>
            <a:r>
              <a:rPr lang="en-GB" dirty="0"/>
              <a:t> form within this task, but we still need to think how to distribute the items. </a:t>
            </a:r>
          </a:p>
          <a:p>
            <a:endParaRPr lang="en-GB" dirty="0"/>
          </a:p>
          <a:p>
            <a:r>
              <a:rPr lang="en-GB" dirty="0"/>
              <a:t>Both sets of AJTs should work the same. </a:t>
            </a:r>
          </a:p>
        </p:txBody>
      </p:sp>
      <p:sp>
        <p:nvSpPr>
          <p:cNvPr id="4" name="Slide Number Placeholder 3"/>
          <p:cNvSpPr>
            <a:spLocks noGrp="1"/>
          </p:cNvSpPr>
          <p:nvPr>
            <p:ph type="sldNum" sz="quarter" idx="5"/>
          </p:nvPr>
        </p:nvSpPr>
        <p:spPr/>
        <p:txBody>
          <a:bodyPr/>
          <a:lstStyle/>
          <a:p>
            <a:fld id="{44428E8F-8A85-8143-BE1E-6AB0D39474E8}" type="slidenum">
              <a:rPr lang="en-GB" smtClean="0"/>
              <a:t>27</a:t>
            </a:fld>
            <a:endParaRPr lang="en-GB"/>
          </a:p>
        </p:txBody>
      </p:sp>
    </p:spTree>
    <p:extLst>
      <p:ext uri="{BB962C8B-B14F-4D97-AF65-F5344CB8AC3E}">
        <p14:creationId xmlns:p14="http://schemas.microsoft.com/office/powerpoint/2010/main" val="374179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task is currently the least though of . This task should elicit both generic and existential statements. </a:t>
            </a:r>
          </a:p>
        </p:txBody>
      </p:sp>
      <p:sp>
        <p:nvSpPr>
          <p:cNvPr id="4" name="Slide Number Placeholder 3"/>
          <p:cNvSpPr>
            <a:spLocks noGrp="1"/>
          </p:cNvSpPr>
          <p:nvPr>
            <p:ph type="sldNum" sz="quarter" idx="5"/>
          </p:nvPr>
        </p:nvSpPr>
        <p:spPr/>
        <p:txBody>
          <a:bodyPr/>
          <a:lstStyle/>
          <a:p>
            <a:fld id="{44428E8F-8A85-8143-BE1E-6AB0D39474E8}" type="slidenum">
              <a:rPr lang="en-GB" smtClean="0"/>
              <a:t>28</a:t>
            </a:fld>
            <a:endParaRPr lang="en-GB"/>
          </a:p>
        </p:txBody>
      </p:sp>
    </p:spTree>
    <p:extLst>
      <p:ext uri="{BB962C8B-B14F-4D97-AF65-F5344CB8AC3E}">
        <p14:creationId xmlns:p14="http://schemas.microsoft.com/office/powerpoint/2010/main" val="431899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need to make sure that the participants know the article system, so we have to check if they even have the articles system in place. </a:t>
            </a:r>
          </a:p>
        </p:txBody>
      </p:sp>
      <p:sp>
        <p:nvSpPr>
          <p:cNvPr id="4" name="Slide Number Placeholder 3"/>
          <p:cNvSpPr>
            <a:spLocks noGrp="1"/>
          </p:cNvSpPr>
          <p:nvPr>
            <p:ph type="sldNum" sz="quarter" idx="5"/>
          </p:nvPr>
        </p:nvSpPr>
        <p:spPr/>
        <p:txBody>
          <a:bodyPr/>
          <a:lstStyle/>
          <a:p>
            <a:fld id="{44428E8F-8A85-8143-BE1E-6AB0D39474E8}" type="slidenum">
              <a:rPr lang="en-GB" smtClean="0"/>
              <a:t>29</a:t>
            </a:fld>
            <a:endParaRPr lang="en-GB"/>
          </a:p>
        </p:txBody>
      </p:sp>
    </p:spTree>
    <p:extLst>
      <p:ext uri="{BB962C8B-B14F-4D97-AF65-F5344CB8AC3E}">
        <p14:creationId xmlns:p14="http://schemas.microsoft.com/office/powerpoint/2010/main" val="23654734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for the existential fillers, we take inspiration from one of the </a:t>
            </a:r>
            <a:r>
              <a:rPr lang="en-GB" dirty="0" err="1"/>
              <a:t>Ionin</a:t>
            </a:r>
            <a:r>
              <a:rPr lang="en-GB" dirty="0"/>
              <a:t> studies, but in our filler items the existential reading would be the correct one, so in both English and Norwegian we would expect Def-pl to be chosen. </a:t>
            </a:r>
          </a:p>
        </p:txBody>
      </p:sp>
      <p:sp>
        <p:nvSpPr>
          <p:cNvPr id="4" name="Slide Number Placeholder 3"/>
          <p:cNvSpPr>
            <a:spLocks noGrp="1"/>
          </p:cNvSpPr>
          <p:nvPr>
            <p:ph type="sldNum" sz="quarter" idx="5"/>
          </p:nvPr>
        </p:nvSpPr>
        <p:spPr/>
        <p:txBody>
          <a:bodyPr/>
          <a:lstStyle/>
          <a:p>
            <a:fld id="{44428E8F-8A85-8143-BE1E-6AB0D39474E8}" type="slidenum">
              <a:rPr lang="en-GB" smtClean="0"/>
              <a:t>30</a:t>
            </a:fld>
            <a:endParaRPr lang="en-GB"/>
          </a:p>
        </p:txBody>
      </p:sp>
    </p:spTree>
    <p:extLst>
      <p:ext uri="{BB962C8B-B14F-4D97-AF65-F5344CB8AC3E}">
        <p14:creationId xmlns:p14="http://schemas.microsoft.com/office/powerpoint/2010/main" val="2098624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no 1:1 mapping between form and meaning</a:t>
            </a:r>
          </a:p>
        </p:txBody>
      </p:sp>
      <p:sp>
        <p:nvSpPr>
          <p:cNvPr id="4" name="Slide Number Placeholder 3"/>
          <p:cNvSpPr>
            <a:spLocks noGrp="1"/>
          </p:cNvSpPr>
          <p:nvPr>
            <p:ph type="sldNum" sz="quarter" idx="5"/>
          </p:nvPr>
        </p:nvSpPr>
        <p:spPr/>
        <p:txBody>
          <a:bodyPr/>
          <a:lstStyle/>
          <a:p>
            <a:fld id="{44428E8F-8A85-8143-BE1E-6AB0D39474E8}" type="slidenum">
              <a:rPr lang="en-GB" smtClean="0"/>
              <a:t>4</a:t>
            </a:fld>
            <a:endParaRPr lang="en-GB"/>
          </a:p>
        </p:txBody>
      </p:sp>
    </p:spTree>
    <p:extLst>
      <p:ext uri="{BB962C8B-B14F-4D97-AF65-F5344CB8AC3E}">
        <p14:creationId xmlns:p14="http://schemas.microsoft.com/office/powerpoint/2010/main" val="257603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428E8F-8A85-8143-BE1E-6AB0D39474E8}" type="slidenum">
              <a:rPr lang="en-GB" smtClean="0"/>
              <a:t>31</a:t>
            </a:fld>
            <a:endParaRPr lang="en-GB"/>
          </a:p>
        </p:txBody>
      </p:sp>
    </p:spTree>
    <p:extLst>
      <p:ext uri="{BB962C8B-B14F-4D97-AF65-F5344CB8AC3E}">
        <p14:creationId xmlns:p14="http://schemas.microsoft.com/office/powerpoint/2010/main" val="1187907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no 1:1 mapping between form and meaning</a:t>
            </a:r>
          </a:p>
        </p:txBody>
      </p:sp>
      <p:sp>
        <p:nvSpPr>
          <p:cNvPr id="4" name="Slide Number Placeholder 3"/>
          <p:cNvSpPr>
            <a:spLocks noGrp="1"/>
          </p:cNvSpPr>
          <p:nvPr>
            <p:ph type="sldNum" sz="quarter" idx="5"/>
          </p:nvPr>
        </p:nvSpPr>
        <p:spPr/>
        <p:txBody>
          <a:bodyPr/>
          <a:lstStyle/>
          <a:p>
            <a:fld id="{44428E8F-8A85-8143-BE1E-6AB0D39474E8}" type="slidenum">
              <a:rPr lang="en-GB" smtClean="0"/>
              <a:t>5</a:t>
            </a:fld>
            <a:endParaRPr lang="en-GB"/>
          </a:p>
        </p:txBody>
      </p:sp>
    </p:spTree>
    <p:extLst>
      <p:ext uri="{BB962C8B-B14F-4D97-AF65-F5344CB8AC3E}">
        <p14:creationId xmlns:p14="http://schemas.microsoft.com/office/powerpoint/2010/main" val="1362460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we will be looking at these forms across the three languages (well only 2 for polish)</a:t>
            </a:r>
          </a:p>
          <a:p>
            <a:r>
              <a:rPr lang="en-GB" dirty="0"/>
              <a:t>As you see, there is no indefinite plural as none of the languages in the study have it. </a:t>
            </a:r>
          </a:p>
        </p:txBody>
      </p:sp>
      <p:sp>
        <p:nvSpPr>
          <p:cNvPr id="4" name="Slide Number Placeholder 3"/>
          <p:cNvSpPr>
            <a:spLocks noGrp="1"/>
          </p:cNvSpPr>
          <p:nvPr>
            <p:ph type="sldNum" sz="quarter" idx="5"/>
          </p:nvPr>
        </p:nvSpPr>
        <p:spPr/>
        <p:txBody>
          <a:bodyPr/>
          <a:lstStyle/>
          <a:p>
            <a:fld id="{44428E8F-8A85-8143-BE1E-6AB0D39474E8}" type="slidenum">
              <a:rPr lang="en-GB" smtClean="0"/>
              <a:pPr/>
              <a:t>6</a:t>
            </a:fld>
            <a:endParaRPr lang="en-GB" dirty="0"/>
          </a:p>
        </p:txBody>
      </p:sp>
    </p:spTree>
    <p:extLst>
      <p:ext uri="{BB962C8B-B14F-4D97-AF65-F5344CB8AC3E}">
        <p14:creationId xmlns:p14="http://schemas.microsoft.com/office/powerpoint/2010/main" val="3852457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we have seen how various form in English can be generic, but </a:t>
            </a:r>
            <a:r>
              <a:rPr lang="en-GB" dirty="0" err="1"/>
              <a:t>ehre</a:t>
            </a:r>
            <a:r>
              <a:rPr lang="en-GB" dirty="0"/>
              <a:t> we see how these forms can also have other meanings. </a:t>
            </a:r>
          </a:p>
        </p:txBody>
      </p:sp>
      <p:sp>
        <p:nvSpPr>
          <p:cNvPr id="4" name="Slide Number Placeholder 3"/>
          <p:cNvSpPr>
            <a:spLocks noGrp="1"/>
          </p:cNvSpPr>
          <p:nvPr>
            <p:ph type="sldNum" sz="quarter" idx="5"/>
          </p:nvPr>
        </p:nvSpPr>
        <p:spPr/>
        <p:txBody>
          <a:bodyPr/>
          <a:lstStyle/>
          <a:p>
            <a:fld id="{44428E8F-8A85-8143-BE1E-6AB0D39474E8}" type="slidenum">
              <a:rPr lang="en-GB" smtClean="0"/>
              <a:t>7</a:t>
            </a:fld>
            <a:endParaRPr lang="en-GB"/>
          </a:p>
        </p:txBody>
      </p:sp>
    </p:spTree>
    <p:extLst>
      <p:ext uri="{BB962C8B-B14F-4D97-AF65-F5344CB8AC3E}">
        <p14:creationId xmlns:p14="http://schemas.microsoft.com/office/powerpoint/2010/main" val="2921713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needs more material, or maybe it can be excluded. </a:t>
            </a:r>
          </a:p>
        </p:txBody>
      </p:sp>
      <p:sp>
        <p:nvSpPr>
          <p:cNvPr id="4" name="Slide Number Placeholder 3"/>
          <p:cNvSpPr>
            <a:spLocks noGrp="1"/>
          </p:cNvSpPr>
          <p:nvPr>
            <p:ph type="sldNum" sz="quarter" idx="5"/>
          </p:nvPr>
        </p:nvSpPr>
        <p:spPr/>
        <p:txBody>
          <a:bodyPr/>
          <a:lstStyle/>
          <a:p>
            <a:fld id="{44428E8F-8A85-8143-BE1E-6AB0D39474E8}" type="slidenum">
              <a:rPr lang="en-GB" smtClean="0"/>
              <a:t>8</a:t>
            </a:fld>
            <a:endParaRPr lang="en-GB"/>
          </a:p>
        </p:txBody>
      </p:sp>
    </p:spTree>
    <p:extLst>
      <p:ext uri="{BB962C8B-B14F-4D97-AF65-F5344CB8AC3E}">
        <p14:creationId xmlns:p14="http://schemas.microsoft.com/office/powerpoint/2010/main" val="1289094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I haven’t of course referenced the full bibliography, but these are some of the factors that gave been put forth. </a:t>
            </a:r>
          </a:p>
        </p:txBody>
      </p:sp>
      <p:sp>
        <p:nvSpPr>
          <p:cNvPr id="4" name="Slide Number Placeholder 3"/>
          <p:cNvSpPr>
            <a:spLocks noGrp="1"/>
          </p:cNvSpPr>
          <p:nvPr>
            <p:ph type="sldNum" sz="quarter" idx="5"/>
          </p:nvPr>
        </p:nvSpPr>
        <p:spPr/>
        <p:txBody>
          <a:bodyPr/>
          <a:lstStyle/>
          <a:p>
            <a:fld id="{44428E8F-8A85-8143-BE1E-6AB0D39474E8}" type="slidenum">
              <a:rPr lang="en-GB" smtClean="0"/>
              <a:t>9</a:t>
            </a:fld>
            <a:endParaRPr lang="en-GB"/>
          </a:p>
        </p:txBody>
      </p:sp>
    </p:spTree>
    <p:extLst>
      <p:ext uri="{BB962C8B-B14F-4D97-AF65-F5344CB8AC3E}">
        <p14:creationId xmlns:p14="http://schemas.microsoft.com/office/powerpoint/2010/main" val="351133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I haven’t </a:t>
            </a:r>
            <a:r>
              <a:rPr lang="en-GB"/>
              <a:t>of course  </a:t>
            </a:r>
            <a:r>
              <a:rPr lang="en-GB" dirty="0"/>
              <a:t>referenced the full bibliography, but these are some of the factors that gave been put forth. </a:t>
            </a:r>
          </a:p>
        </p:txBody>
      </p:sp>
      <p:sp>
        <p:nvSpPr>
          <p:cNvPr id="4" name="Slide Number Placeholder 3"/>
          <p:cNvSpPr>
            <a:spLocks noGrp="1"/>
          </p:cNvSpPr>
          <p:nvPr>
            <p:ph type="sldNum" sz="quarter" idx="5"/>
          </p:nvPr>
        </p:nvSpPr>
        <p:spPr/>
        <p:txBody>
          <a:bodyPr/>
          <a:lstStyle/>
          <a:p>
            <a:fld id="{44428E8F-8A85-8143-BE1E-6AB0D39474E8}" type="slidenum">
              <a:rPr lang="en-GB" smtClean="0"/>
              <a:t>10</a:t>
            </a:fld>
            <a:endParaRPr lang="en-GB"/>
          </a:p>
        </p:txBody>
      </p:sp>
    </p:spTree>
    <p:extLst>
      <p:ext uri="{BB962C8B-B14F-4D97-AF65-F5344CB8AC3E}">
        <p14:creationId xmlns:p14="http://schemas.microsoft.com/office/powerpoint/2010/main" val="1259075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1"/>
            <a:ext cx="7772400" cy="646331"/>
          </a:xfrm>
        </p:spPr>
        <p:txBody>
          <a:bodyPr anchor="t" anchorCtr="0"/>
          <a:lstStyle>
            <a:lvl1pPr>
              <a:defRPr b="0" i="0"/>
            </a:lvl1pPr>
          </a:lstStyle>
          <a:p>
            <a:r>
              <a:rPr lang="nb-NO" dirty="0"/>
              <a:t>Klikk for å redigere tittelstil</a:t>
            </a:r>
          </a:p>
        </p:txBody>
      </p:sp>
      <p:sp>
        <p:nvSpPr>
          <p:cNvPr id="3" name="Undertittel 2"/>
          <p:cNvSpPr>
            <a:spLocks noGrp="1"/>
          </p:cNvSpPr>
          <p:nvPr>
            <p:ph type="subTitle" idx="1"/>
          </p:nvPr>
        </p:nvSpPr>
        <p:spPr>
          <a:xfrm>
            <a:off x="368315" y="2733866"/>
            <a:ext cx="7772400" cy="1314450"/>
          </a:xfrm>
        </p:spPr>
        <p:txBody>
          <a:bodyPr/>
          <a:lstStyle>
            <a:lvl1pPr marL="0" indent="0" algn="l">
              <a:buNone/>
              <a:defRPr b="0" i="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redigere undertittelstil i malen</a:t>
            </a:r>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b="0" i="0"/>
            </a:lvl1pPr>
          </a:lstStyle>
          <a:p>
            <a:r>
              <a:rPr lang="nb-NO" dirty="0"/>
              <a:t>Klikk for å redigere tittelstil</a:t>
            </a:r>
          </a:p>
        </p:txBody>
      </p:sp>
      <p:sp>
        <p:nvSpPr>
          <p:cNvPr id="3" name="Plassholder for loddrett tekst 2"/>
          <p:cNvSpPr>
            <a:spLocks noGrp="1"/>
          </p:cNvSpPr>
          <p:nvPr>
            <p:ph type="body" orient="vert" idx="1"/>
          </p:nvPr>
        </p:nvSpPr>
        <p:spPr/>
        <p:txBody>
          <a:bodyPr vert="eaVert"/>
          <a:lstStyle>
            <a:lvl1pPr>
              <a:defRPr b="0" i="0"/>
            </a:lvl1pPr>
            <a:lvl2pPr>
              <a:defRPr b="0" i="0"/>
            </a:lvl2pPr>
            <a:lvl3pPr>
              <a:defRPr b="0" i="0"/>
            </a:lvl3pPr>
            <a:lvl4pPr>
              <a:defRPr b="0" i="0"/>
            </a:lvl4pPr>
            <a:lvl5pPr>
              <a:defRPr b="0" i="0"/>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lysbildenummer 5"/>
          <p:cNvSpPr>
            <a:spLocks noGrp="1"/>
          </p:cNvSpPr>
          <p:nvPr>
            <p:ph type="sldNum" sz="quarter" idx="12"/>
          </p:nvPr>
        </p:nvSpPr>
        <p:spPr>
          <a:xfrm>
            <a:off x="8185682" y="4767263"/>
            <a:ext cx="501118" cy="273844"/>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198385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7394138" y="205979"/>
            <a:ext cx="1292662" cy="4388644"/>
          </a:xfrm>
        </p:spPr>
        <p:txBody>
          <a:bodyPr vert="eaVert"/>
          <a:lstStyle>
            <a:lvl1pPr>
              <a:defRPr b="0" i="0"/>
            </a:lvl1pPr>
          </a:lstStyle>
          <a:p>
            <a:r>
              <a:rPr lang="nb-NO" dirty="0"/>
              <a:t>Klikk for å redigere tittelstil</a:t>
            </a:r>
          </a:p>
        </p:txBody>
      </p:sp>
      <p:sp>
        <p:nvSpPr>
          <p:cNvPr id="3" name="Plassholder for loddrett tekst 2"/>
          <p:cNvSpPr>
            <a:spLocks noGrp="1"/>
          </p:cNvSpPr>
          <p:nvPr>
            <p:ph type="body" orient="vert" idx="1"/>
          </p:nvPr>
        </p:nvSpPr>
        <p:spPr>
          <a:xfrm>
            <a:off x="457200" y="205979"/>
            <a:ext cx="6019800" cy="4388644"/>
          </a:xfrm>
        </p:spPr>
        <p:txBody>
          <a:bodyPr vert="eaVert"/>
          <a:lstStyle>
            <a:lvl1pPr>
              <a:defRPr b="0" i="0"/>
            </a:lvl1pPr>
            <a:lvl2pPr>
              <a:defRPr b="0" i="0"/>
            </a:lvl2pPr>
            <a:lvl3pPr>
              <a:defRPr b="0" i="0"/>
            </a:lvl3pPr>
            <a:lvl4pPr>
              <a:defRPr b="0" i="0"/>
            </a:lvl4pPr>
            <a:lvl5pPr>
              <a:defRPr b="0" i="0"/>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lysbildenummer 5"/>
          <p:cNvSpPr>
            <a:spLocks noGrp="1"/>
          </p:cNvSpPr>
          <p:nvPr>
            <p:ph type="sldNum" sz="quarter" idx="12"/>
          </p:nvPr>
        </p:nvSpPr>
        <p:spPr>
          <a:xfrm>
            <a:off x="8185682" y="4767263"/>
            <a:ext cx="501118" cy="273844"/>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303183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14320" y="922492"/>
            <a:ext cx="8229600" cy="3672131"/>
          </a:xfrm>
        </p:spPr>
        <p:txBody>
          <a:bodyPr/>
          <a:lstStyle>
            <a:lvl1pPr>
              <a:defRPr b="0" i="0"/>
            </a:lvl1pPr>
            <a:lvl2pPr>
              <a:defRPr b="0" i="0"/>
            </a:lvl2pPr>
            <a:lvl3pPr>
              <a:defRPr b="0" i="0"/>
            </a:lvl3pPr>
            <a:lvl4pPr>
              <a:defRPr b="0" i="0"/>
            </a:lvl4pPr>
            <a:lvl5pPr>
              <a:defRPr b="0" i="0"/>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4" name="Plassholder for lysbildenummer 5"/>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0" i="0" smtClean="0">
                <a:solidFill>
                  <a:schemeClr val="tx1"/>
                </a:solidFill>
                <a:latin typeface="Avenir Book" panose="02000503020000020003" pitchFamily="2" charset="0"/>
                <a:cs typeface="Arial"/>
              </a:rPr>
              <a:pPr algn="ctr"/>
              <a:t>‹#›</a:t>
            </a:fld>
            <a:endParaRPr lang="nb-NO" b="0" i="0" dirty="0">
              <a:solidFill>
                <a:schemeClr val="tx1"/>
              </a:solidFill>
              <a:latin typeface="Avenir Book" panose="02000503020000020003" pitchFamily="2" charset="0"/>
              <a:cs typeface="Arial"/>
            </a:endParaRPr>
          </a:p>
        </p:txBody>
      </p:sp>
      <p:sp>
        <p:nvSpPr>
          <p:cNvPr id="8" name="Plassholder for tittel 1">
            <a:extLst>
              <a:ext uri="{FF2B5EF4-FFF2-40B4-BE49-F238E27FC236}">
                <a16:creationId xmlns:a16="http://schemas.microsoft.com/office/drawing/2014/main" id="{1C81586A-D2DD-7947-8C07-6EE6282AF742}"/>
              </a:ext>
            </a:extLst>
          </p:cNvPr>
          <p:cNvSpPr>
            <a:spLocks noGrp="1"/>
          </p:cNvSpPr>
          <p:nvPr>
            <p:ph type="title"/>
          </p:nvPr>
        </p:nvSpPr>
        <p:spPr>
          <a:xfrm>
            <a:off x="314320" y="205979"/>
            <a:ext cx="8229600" cy="646331"/>
          </a:xfrm>
          <a:prstGeom prst="rect">
            <a:avLst/>
          </a:prstGeom>
        </p:spPr>
        <p:txBody>
          <a:bodyPr vert="horz" lIns="91440" tIns="45720" rIns="91440" bIns="45720" rtlCol="0" anchor="t" anchorCtr="0">
            <a:spAutoFit/>
          </a:bodyPr>
          <a:lstStyle>
            <a:lvl1pPr>
              <a:defRPr b="0" i="0"/>
            </a:lvl1pPr>
          </a:lstStyle>
          <a:p>
            <a:r>
              <a:rPr lang="nb-NO" dirty="0"/>
              <a:t>Klikk for å redigere tittelstil</a:t>
            </a:r>
          </a:p>
        </p:txBody>
      </p:sp>
    </p:spTree>
    <p:extLst>
      <p:ext uri="{BB962C8B-B14F-4D97-AF65-F5344CB8AC3E}">
        <p14:creationId xmlns:p14="http://schemas.microsoft.com/office/powerpoint/2010/main" val="206001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323439"/>
          </a:xfrm>
        </p:spPr>
        <p:txBody>
          <a:bodyPr anchor="t"/>
          <a:lstStyle>
            <a:lvl1pPr algn="l">
              <a:defRPr sz="4000" b="0" i="0" cap="all"/>
            </a:lvl1pPr>
          </a:lstStyle>
          <a:p>
            <a:r>
              <a:rPr lang="nb-NO" dirty="0"/>
              <a:t>Klikk for å redigere tittelstil</a:t>
            </a:r>
          </a:p>
        </p:txBody>
      </p:sp>
      <p:sp>
        <p:nvSpPr>
          <p:cNvPr id="3" name="Plassholder for tekst 2"/>
          <p:cNvSpPr>
            <a:spLocks noGrp="1"/>
          </p:cNvSpPr>
          <p:nvPr>
            <p:ph type="body" idx="1"/>
          </p:nvPr>
        </p:nvSpPr>
        <p:spPr>
          <a:xfrm>
            <a:off x="722313" y="2180035"/>
            <a:ext cx="7772400" cy="1125140"/>
          </a:xfrm>
        </p:spPr>
        <p:txBody>
          <a:bodyPr anchor="b"/>
          <a:lstStyle>
            <a:lvl1pPr marL="0" indent="0">
              <a:buNone/>
              <a:defRPr sz="2000" b="0" i="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dirty="0"/>
              <a:t>Klikk for å redigere tekststiler i malen</a:t>
            </a:r>
          </a:p>
        </p:txBody>
      </p:sp>
      <p:sp>
        <p:nvSpPr>
          <p:cNvPr id="7" name="Plassholder for lysbildenummer 5"/>
          <p:cNvSpPr>
            <a:spLocks noGrp="1"/>
          </p:cNvSpPr>
          <p:nvPr>
            <p:ph type="sldNum" sz="quarter" idx="12"/>
          </p:nvPr>
        </p:nvSpPr>
        <p:spPr>
          <a:xfrm>
            <a:off x="8241294" y="4815936"/>
            <a:ext cx="426966" cy="273844"/>
          </a:xfrm>
          <a:prstGeom prst="rect">
            <a:avLst/>
          </a:prstGeom>
        </p:spPr>
        <p:txBody>
          <a:bodyPr/>
          <a:lstStyle>
            <a:lvl1pPr>
              <a:defRPr sz="1000" b="0" i="0">
                <a:latin typeface="Avenir Book" panose="02000503020000020003" pitchFamily="2" charset="0"/>
              </a:defRPr>
            </a:lvl1pPr>
          </a:lstStyle>
          <a:p>
            <a:pPr algn="r"/>
            <a:fld id="{91853A39-49B3-554A-AE82-85611CEBD8E3}" type="slidenum">
              <a:rPr lang="nb-NO" smtClean="0">
                <a:cs typeface="Arial"/>
              </a:rPr>
              <a:pPr algn="r"/>
              <a:t>‹#›</a:t>
            </a:fld>
            <a:endParaRPr lang="nb-NO" dirty="0">
              <a:cs typeface="Arial"/>
            </a:endParaRPr>
          </a:p>
        </p:txBody>
      </p:sp>
    </p:spTree>
    <p:extLst>
      <p:ext uri="{BB962C8B-B14F-4D97-AF65-F5344CB8AC3E}">
        <p14:creationId xmlns:p14="http://schemas.microsoft.com/office/powerpoint/2010/main" val="298246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b="0" i="0"/>
            </a:lvl1pPr>
          </a:lstStyle>
          <a:p>
            <a:r>
              <a:rPr lang="nb-NO" dirty="0"/>
              <a:t>Klikk for å redigere tittelstil</a:t>
            </a:r>
          </a:p>
        </p:txBody>
      </p:sp>
      <p:sp>
        <p:nvSpPr>
          <p:cNvPr id="3" name="Plassholder for innhold 2"/>
          <p:cNvSpPr>
            <a:spLocks noGrp="1"/>
          </p:cNvSpPr>
          <p:nvPr>
            <p:ph sz="half" idx="1"/>
          </p:nvPr>
        </p:nvSpPr>
        <p:spPr>
          <a:xfrm>
            <a:off x="457200" y="1200151"/>
            <a:ext cx="4038600" cy="3394472"/>
          </a:xfrm>
        </p:spPr>
        <p:txBody>
          <a:bodyPr/>
          <a:lstStyle>
            <a:lvl1pPr>
              <a:defRPr sz="2800" b="0" i="0"/>
            </a:lvl1pPr>
            <a:lvl2pPr>
              <a:defRPr sz="2400" b="0" i="0"/>
            </a:lvl2pPr>
            <a:lvl3pPr>
              <a:defRPr sz="2000" b="0" i="0"/>
            </a:lvl3pPr>
            <a:lvl4pPr>
              <a:defRPr sz="1800" b="0" i="0"/>
            </a:lvl4pPr>
            <a:lvl5pPr>
              <a:defRPr sz="1800" b="0" i="0"/>
            </a:lvl5pPr>
            <a:lvl6pPr>
              <a:defRPr sz="1800"/>
            </a:lvl6pPr>
            <a:lvl7pPr>
              <a:defRPr sz="1800"/>
            </a:lvl7pPr>
            <a:lvl8pPr>
              <a:defRPr sz="1800"/>
            </a:lvl8pPr>
            <a:lvl9pPr>
              <a:defRPr sz="18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p:cNvSpPr>
            <a:spLocks noGrp="1"/>
          </p:cNvSpPr>
          <p:nvPr>
            <p:ph sz="half" idx="2"/>
          </p:nvPr>
        </p:nvSpPr>
        <p:spPr>
          <a:xfrm>
            <a:off x="4648200" y="1200151"/>
            <a:ext cx="4038600" cy="3394472"/>
          </a:xfrm>
        </p:spPr>
        <p:txBody>
          <a:bodyPr/>
          <a:lstStyle>
            <a:lvl1pPr>
              <a:defRPr sz="2800" b="0" i="0"/>
            </a:lvl1pPr>
            <a:lvl2pPr>
              <a:defRPr sz="2400" b="0" i="0"/>
            </a:lvl2pPr>
            <a:lvl3pPr>
              <a:defRPr sz="2000" b="0" i="0"/>
            </a:lvl3pPr>
            <a:lvl4pPr>
              <a:defRPr sz="1800" b="0" i="0"/>
            </a:lvl4pPr>
            <a:lvl5pPr>
              <a:defRPr sz="1800" b="0" i="0"/>
            </a:lvl5pPr>
            <a:lvl6pPr>
              <a:defRPr sz="1800"/>
            </a:lvl6pPr>
            <a:lvl7pPr>
              <a:defRPr sz="1800"/>
            </a:lvl7pPr>
            <a:lvl8pPr>
              <a:defRPr sz="1800"/>
            </a:lvl8pPr>
            <a:lvl9pPr>
              <a:defRPr sz="18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7" name="Plassholder for lysbildenummer 6"/>
          <p:cNvSpPr>
            <a:spLocks noGrp="1"/>
          </p:cNvSpPr>
          <p:nvPr>
            <p:ph type="sldNum" sz="quarter" idx="12"/>
          </p:nvPr>
        </p:nvSpPr>
        <p:spPr>
          <a:xfrm>
            <a:off x="8185682" y="4767263"/>
            <a:ext cx="501118" cy="273844"/>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13729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8" name="Tittel 1">
            <a:extLst>
              <a:ext uri="{FF2B5EF4-FFF2-40B4-BE49-F238E27FC236}">
                <a16:creationId xmlns:a16="http://schemas.microsoft.com/office/drawing/2014/main" id="{AEE93D7A-5A17-EC4F-B9C3-76C226D331B9}"/>
              </a:ext>
            </a:extLst>
          </p:cNvPr>
          <p:cNvSpPr>
            <a:spLocks noGrp="1"/>
          </p:cNvSpPr>
          <p:nvPr>
            <p:ph type="title"/>
          </p:nvPr>
        </p:nvSpPr>
        <p:spPr>
          <a:xfrm>
            <a:off x="280219" y="205979"/>
            <a:ext cx="8229600" cy="646331"/>
          </a:xfrm>
        </p:spPr>
        <p:txBody>
          <a:bodyPr/>
          <a:lstStyle>
            <a:lvl1pPr>
              <a:defRPr b="0" i="0"/>
            </a:lvl1pPr>
          </a:lstStyle>
          <a:p>
            <a:r>
              <a:rPr lang="nb-NO" dirty="0"/>
              <a:t>Klikk for å redigere tittelstil</a:t>
            </a:r>
          </a:p>
        </p:txBody>
      </p:sp>
      <p:sp>
        <p:nvSpPr>
          <p:cNvPr id="10" name="Plassholder for innhold 3">
            <a:extLst>
              <a:ext uri="{FF2B5EF4-FFF2-40B4-BE49-F238E27FC236}">
                <a16:creationId xmlns:a16="http://schemas.microsoft.com/office/drawing/2014/main" id="{535197FD-69E0-9640-999B-9975263423DC}"/>
              </a:ext>
            </a:extLst>
          </p:cNvPr>
          <p:cNvSpPr>
            <a:spLocks noGrp="1"/>
          </p:cNvSpPr>
          <p:nvPr>
            <p:ph sz="half" idx="2"/>
          </p:nvPr>
        </p:nvSpPr>
        <p:spPr>
          <a:xfrm>
            <a:off x="280219" y="1444342"/>
            <a:ext cx="4040188" cy="3363631"/>
          </a:xfrm>
        </p:spPr>
        <p:txBody>
          <a:bodyPr/>
          <a:lstStyle>
            <a:lvl1pPr>
              <a:defRPr sz="2400" b="0" i="0"/>
            </a:lvl1pPr>
            <a:lvl2pPr>
              <a:defRPr sz="2000" b="0" i="0"/>
            </a:lvl2pPr>
            <a:lvl3pPr>
              <a:defRPr sz="1800" b="0" i="0"/>
            </a:lvl3pPr>
            <a:lvl4pPr>
              <a:defRPr sz="1600" b="0" i="0"/>
            </a:lvl4pPr>
            <a:lvl5pPr>
              <a:defRPr sz="1600" b="0" i="0"/>
            </a:lvl5pPr>
            <a:lvl6pPr>
              <a:defRPr sz="1600"/>
            </a:lvl6pPr>
            <a:lvl7pPr>
              <a:defRPr sz="1600"/>
            </a:lvl7pPr>
            <a:lvl8pPr>
              <a:defRPr sz="1600"/>
            </a:lvl8pPr>
            <a:lvl9pPr>
              <a:defRPr sz="16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1" name="Plassholder for tekst 4">
            <a:extLst>
              <a:ext uri="{FF2B5EF4-FFF2-40B4-BE49-F238E27FC236}">
                <a16:creationId xmlns:a16="http://schemas.microsoft.com/office/drawing/2014/main" id="{5FCFC815-88F1-F54D-931D-DFB06C53CCC1}"/>
              </a:ext>
            </a:extLst>
          </p:cNvPr>
          <p:cNvSpPr>
            <a:spLocks noGrp="1"/>
          </p:cNvSpPr>
          <p:nvPr>
            <p:ph type="body" sz="quarter" idx="3"/>
          </p:nvPr>
        </p:nvSpPr>
        <p:spPr>
          <a:xfrm>
            <a:off x="4468045" y="964522"/>
            <a:ext cx="4041775" cy="479822"/>
          </a:xfrm>
        </p:spPr>
        <p:txBody>
          <a:bodyPr anchor="t" anchorCtr="0"/>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a:t>
            </a:r>
          </a:p>
        </p:txBody>
      </p:sp>
      <p:sp>
        <p:nvSpPr>
          <p:cNvPr id="12" name="Plassholder for innhold 5">
            <a:extLst>
              <a:ext uri="{FF2B5EF4-FFF2-40B4-BE49-F238E27FC236}">
                <a16:creationId xmlns:a16="http://schemas.microsoft.com/office/drawing/2014/main" id="{09690C63-91BD-DF46-89B9-CE22FFC54125}"/>
              </a:ext>
            </a:extLst>
          </p:cNvPr>
          <p:cNvSpPr>
            <a:spLocks noGrp="1"/>
          </p:cNvSpPr>
          <p:nvPr>
            <p:ph sz="quarter" idx="4"/>
          </p:nvPr>
        </p:nvSpPr>
        <p:spPr>
          <a:xfrm>
            <a:off x="4468045" y="1444342"/>
            <a:ext cx="4041775" cy="3363631"/>
          </a:xfrm>
        </p:spPr>
        <p:txBody>
          <a:bodyPr/>
          <a:lstStyle>
            <a:lvl1pPr>
              <a:defRPr sz="2400" b="0" i="0"/>
            </a:lvl1pPr>
            <a:lvl2pPr>
              <a:defRPr sz="2000" b="0" i="0"/>
            </a:lvl2pPr>
            <a:lvl3pPr>
              <a:defRPr sz="1800" b="0" i="0"/>
            </a:lvl3pPr>
            <a:lvl4pPr>
              <a:defRPr sz="1600" b="0" i="0"/>
            </a:lvl4pPr>
            <a:lvl5pPr>
              <a:defRPr sz="1600" b="0" i="0"/>
            </a:lvl5pPr>
            <a:lvl6pPr>
              <a:defRPr sz="1600"/>
            </a:lvl6pPr>
            <a:lvl7pPr>
              <a:defRPr sz="1600"/>
            </a:lvl7pPr>
            <a:lvl8pPr>
              <a:defRPr sz="1600"/>
            </a:lvl8pPr>
            <a:lvl9pPr>
              <a:defRPr sz="16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3" name="Plassholder for tekst 4">
            <a:extLst>
              <a:ext uri="{FF2B5EF4-FFF2-40B4-BE49-F238E27FC236}">
                <a16:creationId xmlns:a16="http://schemas.microsoft.com/office/drawing/2014/main" id="{FC862961-AFCA-7E4D-BB5E-885FA1C594D2}"/>
              </a:ext>
            </a:extLst>
          </p:cNvPr>
          <p:cNvSpPr>
            <a:spLocks noGrp="1"/>
          </p:cNvSpPr>
          <p:nvPr>
            <p:ph type="body" sz="quarter" idx="10"/>
          </p:nvPr>
        </p:nvSpPr>
        <p:spPr>
          <a:xfrm>
            <a:off x="280218" y="964521"/>
            <a:ext cx="4041775" cy="479822"/>
          </a:xfrm>
        </p:spPr>
        <p:txBody>
          <a:bodyPr anchor="t" anchorCtr="0"/>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a:t>
            </a:r>
          </a:p>
        </p:txBody>
      </p:sp>
    </p:spTree>
    <p:extLst>
      <p:ext uri="{BB962C8B-B14F-4D97-AF65-F5344CB8AC3E}">
        <p14:creationId xmlns:p14="http://schemas.microsoft.com/office/powerpoint/2010/main" val="70223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b="0" i="0"/>
            </a:lvl1pPr>
          </a:lstStyle>
          <a:p>
            <a:r>
              <a:rPr lang="nb-NO" dirty="0"/>
              <a:t>Klikk for å redigere tittelstil</a:t>
            </a:r>
          </a:p>
        </p:txBody>
      </p:sp>
      <p:sp>
        <p:nvSpPr>
          <p:cNvPr id="5" name="Plassholder for lysbildenummer 4"/>
          <p:cNvSpPr>
            <a:spLocks noGrp="1"/>
          </p:cNvSpPr>
          <p:nvPr>
            <p:ph type="sldNum" sz="quarter" idx="12"/>
          </p:nvPr>
        </p:nvSpPr>
        <p:spPr>
          <a:xfrm>
            <a:off x="8185682" y="4767263"/>
            <a:ext cx="501118" cy="273844"/>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317224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ssholder for lysbildenummer 3"/>
          <p:cNvSpPr>
            <a:spLocks noGrp="1"/>
          </p:cNvSpPr>
          <p:nvPr>
            <p:ph type="sldNum" sz="quarter" idx="12"/>
          </p:nvPr>
        </p:nvSpPr>
        <p:spPr>
          <a:xfrm>
            <a:off x="8185682" y="4767263"/>
            <a:ext cx="501118" cy="273844"/>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164971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368439"/>
            <a:ext cx="3008313" cy="707886"/>
          </a:xfrm>
        </p:spPr>
        <p:txBody>
          <a:bodyPr anchor="b"/>
          <a:lstStyle>
            <a:lvl1pPr algn="l">
              <a:defRPr sz="2000" b="0" i="0"/>
            </a:lvl1pPr>
          </a:lstStyle>
          <a:p>
            <a:r>
              <a:rPr lang="nb-NO" dirty="0"/>
              <a:t>Klikk for å redigere tittelstil</a:t>
            </a:r>
          </a:p>
        </p:txBody>
      </p:sp>
      <p:sp>
        <p:nvSpPr>
          <p:cNvPr id="3" name="Plassholder for innhold 2"/>
          <p:cNvSpPr>
            <a:spLocks noGrp="1"/>
          </p:cNvSpPr>
          <p:nvPr>
            <p:ph idx="1"/>
          </p:nvPr>
        </p:nvSpPr>
        <p:spPr>
          <a:xfrm>
            <a:off x="3575050" y="204788"/>
            <a:ext cx="5111750" cy="4389835"/>
          </a:xfrm>
        </p:spPr>
        <p:txBody>
          <a:bodyPr/>
          <a:lstStyle>
            <a:lvl1pPr>
              <a:defRPr sz="3200" b="0" i="0"/>
            </a:lvl1pPr>
            <a:lvl2pPr>
              <a:defRPr sz="2800" b="0" i="0"/>
            </a:lvl2pPr>
            <a:lvl3pPr>
              <a:defRPr sz="2400" b="0" i="0"/>
            </a:lvl3pPr>
            <a:lvl4pPr>
              <a:defRPr sz="2000" b="0" i="0"/>
            </a:lvl4pPr>
            <a:lvl5pPr>
              <a:defRPr sz="2000" b="0" i="0"/>
            </a:lvl5pPr>
            <a:lvl6pPr>
              <a:defRPr sz="2000"/>
            </a:lvl6pPr>
            <a:lvl7pPr>
              <a:defRPr sz="2000"/>
            </a:lvl7pPr>
            <a:lvl8pPr>
              <a:defRPr sz="2000"/>
            </a:lvl8pPr>
            <a:lvl9pPr>
              <a:defRPr sz="20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tekst 3"/>
          <p:cNvSpPr>
            <a:spLocks noGrp="1"/>
          </p:cNvSpPr>
          <p:nvPr>
            <p:ph type="body" sz="half" idx="2"/>
          </p:nvPr>
        </p:nvSpPr>
        <p:spPr>
          <a:xfrm>
            <a:off x="457201" y="1076326"/>
            <a:ext cx="3008313" cy="3518297"/>
          </a:xfrm>
        </p:spPr>
        <p:txBody>
          <a:bodyPr/>
          <a:lstStyle>
            <a:lvl1pPr marL="0" indent="0">
              <a:buNone/>
              <a:defRPr sz="1400" b="0" i="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a:t>Klikk for å redigere tekststiler i malen</a:t>
            </a:r>
          </a:p>
        </p:txBody>
      </p:sp>
      <p:sp>
        <p:nvSpPr>
          <p:cNvPr id="7" name="Plassholder for lysbildenummer 6"/>
          <p:cNvSpPr>
            <a:spLocks noGrp="1"/>
          </p:cNvSpPr>
          <p:nvPr>
            <p:ph type="sldNum" sz="quarter" idx="12"/>
          </p:nvPr>
        </p:nvSpPr>
        <p:spPr>
          <a:xfrm>
            <a:off x="8185682" y="4767263"/>
            <a:ext cx="501118" cy="273844"/>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159648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25394"/>
            <a:ext cx="5486400" cy="400110"/>
          </a:xfrm>
        </p:spPr>
        <p:txBody>
          <a:bodyPr anchor="b"/>
          <a:lstStyle>
            <a:lvl1pPr algn="l">
              <a:defRPr sz="2000" b="0" i="0"/>
            </a:lvl1pPr>
          </a:lstStyle>
          <a:p>
            <a:r>
              <a:rPr lang="nb-NO" dirty="0"/>
              <a:t>Klikk for å redigere tittelstil</a:t>
            </a:r>
          </a:p>
        </p:txBody>
      </p:sp>
      <p:sp>
        <p:nvSpPr>
          <p:cNvPr id="3" name="Plassholder for bilde 2"/>
          <p:cNvSpPr>
            <a:spLocks noGrp="1"/>
          </p:cNvSpPr>
          <p:nvPr>
            <p:ph type="pic" idx="1"/>
          </p:nvPr>
        </p:nvSpPr>
        <p:spPr>
          <a:xfrm>
            <a:off x="1792288" y="459581"/>
            <a:ext cx="5486400" cy="3086100"/>
          </a:xfrm>
        </p:spPr>
        <p:txBody>
          <a:bodyPr/>
          <a:lstStyle>
            <a:lvl1pPr marL="0" indent="0">
              <a:buNone/>
              <a:defRPr sz="3200" b="0" i="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dirty="0"/>
          </a:p>
        </p:txBody>
      </p:sp>
      <p:sp>
        <p:nvSpPr>
          <p:cNvPr id="4" name="Plassholder for tekst 3"/>
          <p:cNvSpPr>
            <a:spLocks noGrp="1"/>
          </p:cNvSpPr>
          <p:nvPr>
            <p:ph type="body" sz="half" idx="2"/>
          </p:nvPr>
        </p:nvSpPr>
        <p:spPr>
          <a:xfrm>
            <a:off x="1792288" y="4025503"/>
            <a:ext cx="5486400" cy="603647"/>
          </a:xfrm>
        </p:spPr>
        <p:txBody>
          <a:bodyPr/>
          <a:lstStyle>
            <a:lvl1pPr marL="0" indent="0">
              <a:buNone/>
              <a:defRPr sz="1400" b="0" i="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a:t>Klikk for å redigere tekststiler i malen</a:t>
            </a:r>
          </a:p>
        </p:txBody>
      </p:sp>
      <p:sp>
        <p:nvSpPr>
          <p:cNvPr id="7" name="Plassholder for lysbildenummer 6"/>
          <p:cNvSpPr>
            <a:spLocks noGrp="1"/>
          </p:cNvSpPr>
          <p:nvPr>
            <p:ph type="sldNum" sz="quarter" idx="12"/>
          </p:nvPr>
        </p:nvSpPr>
        <p:spPr>
          <a:xfrm>
            <a:off x="8185682" y="4767263"/>
            <a:ext cx="501118" cy="273844"/>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353223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314320" y="205979"/>
            <a:ext cx="8229600" cy="646331"/>
          </a:xfrm>
          <a:prstGeom prst="rect">
            <a:avLst/>
          </a:prstGeom>
        </p:spPr>
        <p:txBody>
          <a:bodyPr vert="horz" lIns="91440" tIns="45720" rIns="91440" bIns="45720" rtlCol="0" anchor="t" anchorCtr="0">
            <a:spAutoFit/>
          </a:bodyPr>
          <a:lstStyle/>
          <a:p>
            <a:r>
              <a:rPr lang="nb-NO" dirty="0"/>
              <a:t>Klikk for å redigere tittelstil</a:t>
            </a:r>
          </a:p>
        </p:txBody>
      </p:sp>
      <p:sp>
        <p:nvSpPr>
          <p:cNvPr id="3" name="Plassholder for tekst 2"/>
          <p:cNvSpPr>
            <a:spLocks noGrp="1"/>
          </p:cNvSpPr>
          <p:nvPr>
            <p:ph type="body" idx="1"/>
          </p:nvPr>
        </p:nvSpPr>
        <p:spPr>
          <a:xfrm>
            <a:off x="314320" y="946768"/>
            <a:ext cx="8229600" cy="3647855"/>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lysbildenummer 5"/>
          <p:cNvSpPr>
            <a:spLocks noGrp="1"/>
          </p:cNvSpPr>
          <p:nvPr>
            <p:ph type="sldNum" sz="quarter" idx="4"/>
          </p:nvPr>
        </p:nvSpPr>
        <p:spPr>
          <a:xfrm>
            <a:off x="8241294" y="4815936"/>
            <a:ext cx="426966" cy="273844"/>
          </a:xfrm>
          <a:prstGeom prst="rect">
            <a:avLst/>
          </a:prstGeom>
        </p:spPr>
        <p:txBody>
          <a:bodyPr/>
          <a:lstStyle>
            <a:lvl1pPr>
              <a:defRPr sz="1000" b="0" i="0">
                <a:latin typeface="Avenir Book" panose="02000503020000020003" pitchFamily="2" charset="0"/>
              </a:defRPr>
            </a:lvl1pPr>
          </a:lstStyle>
          <a:p>
            <a:pPr algn="r"/>
            <a:fld id="{91853A39-49B3-554A-AE82-85611CEBD8E3}" type="slidenum">
              <a:rPr lang="nb-NO" smtClean="0">
                <a:cs typeface="Arial"/>
              </a:rPr>
              <a:pPr algn="r"/>
              <a:t>‹#›</a:t>
            </a:fld>
            <a:endParaRPr lang="nb-NO" dirty="0">
              <a:cs typeface="Arial"/>
            </a:endParaRPr>
          </a:p>
        </p:txBody>
      </p:sp>
      <p:pic>
        <p:nvPicPr>
          <p:cNvPr id="9" name="Bilde 8">
            <a:extLst>
              <a:ext uri="{FF2B5EF4-FFF2-40B4-BE49-F238E27FC236}">
                <a16:creationId xmlns:a16="http://schemas.microsoft.com/office/drawing/2014/main" id="{EC151788-4963-A348-A694-628F9AEA45FA}"/>
              </a:ext>
            </a:extLst>
          </p:cNvPr>
          <p:cNvPicPr>
            <a:picLocks noChangeAspect="1"/>
          </p:cNvPicPr>
          <p:nvPr userDrawn="1"/>
        </p:nvPicPr>
        <p:blipFill>
          <a:blip r:embed="rId13"/>
          <a:stretch>
            <a:fillRect/>
          </a:stretch>
        </p:blipFill>
        <p:spPr>
          <a:xfrm>
            <a:off x="425115" y="4785586"/>
            <a:ext cx="2693470" cy="247457"/>
          </a:xfrm>
          <a:prstGeom prst="rect">
            <a:avLst/>
          </a:prstGeom>
        </p:spPr>
      </p:pic>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0" i="0" kern="1200">
          <a:solidFill>
            <a:schemeClr val="tx1"/>
          </a:solidFill>
          <a:latin typeface="Avenir Book" panose="02000503020000020003" pitchFamily="2" charset="0"/>
          <a:ea typeface="+mj-ea"/>
          <a:cs typeface="Arial"/>
        </a:defRPr>
      </a:lvl1pPr>
    </p:titleStyle>
    <p:bodyStyle>
      <a:lvl1pPr marL="342900" indent="-342900" algn="l" defTabSz="457200" rtl="0" eaLnBrk="1" latinLnBrk="0" hangingPunct="1">
        <a:spcBef>
          <a:spcPct val="20000"/>
        </a:spcBef>
        <a:buFont typeface="Arial"/>
        <a:buChar char="•"/>
        <a:defRPr sz="2400" b="0" i="0" kern="1200">
          <a:solidFill>
            <a:schemeClr val="tx1"/>
          </a:solidFill>
          <a:latin typeface="Avenir Book" panose="02000503020000020003" pitchFamily="2" charset="0"/>
          <a:ea typeface="+mn-ea"/>
          <a:cs typeface="Arial"/>
        </a:defRPr>
      </a:lvl1pPr>
      <a:lvl2pPr marL="742950" indent="-285750" algn="l" defTabSz="457200" rtl="0" eaLnBrk="1" latinLnBrk="0" hangingPunct="1">
        <a:spcBef>
          <a:spcPct val="20000"/>
        </a:spcBef>
        <a:buFont typeface="Arial"/>
        <a:buChar char="–"/>
        <a:defRPr sz="2000" b="0" i="0" kern="1200">
          <a:solidFill>
            <a:schemeClr val="tx1"/>
          </a:solidFill>
          <a:latin typeface="Avenir Book" panose="02000503020000020003" pitchFamily="2" charset="0"/>
          <a:ea typeface="+mn-ea"/>
          <a:cs typeface="Arial"/>
        </a:defRPr>
      </a:lvl2pPr>
      <a:lvl3pPr marL="1143000" indent="-228600" algn="l" defTabSz="457200" rtl="0" eaLnBrk="1" latinLnBrk="0" hangingPunct="1">
        <a:spcBef>
          <a:spcPct val="20000"/>
        </a:spcBef>
        <a:buFont typeface="Arial"/>
        <a:buChar char="•"/>
        <a:defRPr sz="1800" b="0" i="0" kern="1200">
          <a:solidFill>
            <a:schemeClr val="tx1"/>
          </a:solidFill>
          <a:latin typeface="Avenir Book" panose="02000503020000020003" pitchFamily="2" charset="0"/>
          <a:ea typeface="+mn-ea"/>
          <a:cs typeface="Arial"/>
        </a:defRPr>
      </a:lvl3pPr>
      <a:lvl4pPr marL="1600200" indent="-228600" algn="l" defTabSz="457200" rtl="0" eaLnBrk="1" latinLnBrk="0" hangingPunct="1">
        <a:spcBef>
          <a:spcPct val="20000"/>
        </a:spcBef>
        <a:buFont typeface="Arial"/>
        <a:buChar char="–"/>
        <a:defRPr sz="1600" b="0" i="0" kern="1200">
          <a:solidFill>
            <a:schemeClr val="tx1"/>
          </a:solidFill>
          <a:latin typeface="Avenir Book" panose="02000503020000020003" pitchFamily="2" charset="0"/>
          <a:ea typeface="+mn-ea"/>
          <a:cs typeface="Arial"/>
        </a:defRPr>
      </a:lvl4pPr>
      <a:lvl5pPr marL="2057400" indent="-228600" algn="l" defTabSz="457200" rtl="0" eaLnBrk="1" latinLnBrk="0" hangingPunct="1">
        <a:spcBef>
          <a:spcPct val="20000"/>
        </a:spcBef>
        <a:buFont typeface="Arial"/>
        <a:buChar char="»"/>
        <a:defRPr sz="1400" b="0" i="0" kern="1200">
          <a:solidFill>
            <a:schemeClr val="tx1"/>
          </a:solidFill>
          <a:latin typeface="Avenir Book" panose="02000503020000020003" pitchFamily="2"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714EA05B-DC29-9A49-9E07-BD359950FFCC}"/>
              </a:ext>
            </a:extLst>
          </p:cNvPr>
          <p:cNvSpPr/>
          <p:nvPr/>
        </p:nvSpPr>
        <p:spPr>
          <a:xfrm>
            <a:off x="0" y="0"/>
            <a:ext cx="9144000" cy="51435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latin typeface="Avenir Book" panose="02000503020000020003" pitchFamily="2" charset="0"/>
            </a:endParaRPr>
          </a:p>
        </p:txBody>
      </p:sp>
      <p:sp>
        <p:nvSpPr>
          <p:cNvPr id="13" name="Tittel 1">
            <a:extLst>
              <a:ext uri="{FF2B5EF4-FFF2-40B4-BE49-F238E27FC236}">
                <a16:creationId xmlns:a16="http://schemas.microsoft.com/office/drawing/2014/main" id="{348DDC63-D03F-4E4B-B5C0-63C3F1A3BC59}"/>
              </a:ext>
            </a:extLst>
          </p:cNvPr>
          <p:cNvSpPr>
            <a:spLocks noGrp="1"/>
          </p:cNvSpPr>
          <p:nvPr>
            <p:ph type="ctrTitle"/>
          </p:nvPr>
        </p:nvSpPr>
        <p:spPr>
          <a:xfrm>
            <a:off x="-3" y="1971585"/>
            <a:ext cx="9143999" cy="1446550"/>
          </a:xfrm>
        </p:spPr>
        <p:txBody>
          <a:bodyPr/>
          <a:lstStyle/>
          <a:p>
            <a:pPr algn="ctr"/>
            <a:r>
              <a:rPr lang="en-GB" sz="3000" dirty="0">
                <a:solidFill>
                  <a:schemeClr val="bg1"/>
                </a:solidFill>
                <a:latin typeface="Avenir Book" panose="02000503020000020003" pitchFamily="2" charset="0"/>
              </a:rPr>
              <a:t>Genericity in second and third language acquisition</a:t>
            </a:r>
            <a:br>
              <a:rPr lang="en-GB" sz="3200" dirty="0">
                <a:solidFill>
                  <a:schemeClr val="bg1"/>
                </a:solidFill>
                <a:latin typeface="Avenir Book" panose="02000503020000020003" pitchFamily="2" charset="0"/>
              </a:rPr>
            </a:br>
            <a:r>
              <a:rPr lang="en-GB" sz="2800" dirty="0">
                <a:solidFill>
                  <a:schemeClr val="bg1"/>
                </a:solidFill>
                <a:latin typeface="Avenir Book" panose="02000503020000020003" pitchFamily="2" charset="0"/>
              </a:rPr>
              <a:t>An overview of the ADIM project (WP4)</a:t>
            </a:r>
          </a:p>
        </p:txBody>
      </p:sp>
      <p:sp>
        <p:nvSpPr>
          <p:cNvPr id="14" name="Undertittel 2">
            <a:extLst>
              <a:ext uri="{FF2B5EF4-FFF2-40B4-BE49-F238E27FC236}">
                <a16:creationId xmlns:a16="http://schemas.microsoft.com/office/drawing/2014/main" id="{88B19D96-02F0-DB47-BCCF-7D70761C2646}"/>
              </a:ext>
            </a:extLst>
          </p:cNvPr>
          <p:cNvSpPr>
            <a:spLocks noGrp="1"/>
          </p:cNvSpPr>
          <p:nvPr>
            <p:ph type="subTitle" idx="1"/>
          </p:nvPr>
        </p:nvSpPr>
        <p:spPr>
          <a:xfrm>
            <a:off x="514954" y="3836608"/>
            <a:ext cx="2753763" cy="914068"/>
          </a:xfrm>
        </p:spPr>
        <p:txBody>
          <a:bodyPr>
            <a:normAutofit fontScale="70000" lnSpcReduction="20000"/>
          </a:bodyPr>
          <a:lstStyle/>
          <a:p>
            <a:r>
              <a:rPr lang="nb-NO" dirty="0">
                <a:solidFill>
                  <a:schemeClr val="bg1">
                    <a:lumMod val="85000"/>
                  </a:schemeClr>
                </a:solidFill>
                <a:latin typeface="Avenir Book" panose="02000503020000020003" pitchFamily="2" charset="0"/>
              </a:rPr>
              <a:t>Marta </a:t>
            </a:r>
            <a:r>
              <a:rPr lang="nb-NO" dirty="0" err="1">
                <a:solidFill>
                  <a:schemeClr val="bg1">
                    <a:lumMod val="85000"/>
                  </a:schemeClr>
                </a:solidFill>
                <a:latin typeface="Avenir Book" panose="02000503020000020003" pitchFamily="2" charset="0"/>
              </a:rPr>
              <a:t>Velnić</a:t>
            </a:r>
            <a:r>
              <a:rPr lang="nb-NO" dirty="0">
                <a:solidFill>
                  <a:schemeClr val="bg1">
                    <a:lumMod val="85000"/>
                  </a:schemeClr>
                </a:solidFill>
                <a:latin typeface="Avenir Book" panose="02000503020000020003" pitchFamily="2" charset="0"/>
              </a:rPr>
              <a:t> </a:t>
            </a:r>
          </a:p>
          <a:p>
            <a:r>
              <a:rPr lang="nb-NO" dirty="0" err="1">
                <a:solidFill>
                  <a:schemeClr val="bg1">
                    <a:lumMod val="85000"/>
                  </a:schemeClr>
                </a:solidFill>
              </a:rPr>
              <a:t>Roumyana</a:t>
            </a:r>
            <a:r>
              <a:rPr lang="nb-NO" dirty="0">
                <a:solidFill>
                  <a:schemeClr val="bg1">
                    <a:lumMod val="85000"/>
                  </a:schemeClr>
                </a:solidFill>
              </a:rPr>
              <a:t> </a:t>
            </a:r>
            <a:r>
              <a:rPr lang="nb-NO" dirty="0" err="1">
                <a:solidFill>
                  <a:schemeClr val="bg1">
                    <a:lumMod val="85000"/>
                  </a:schemeClr>
                </a:solidFill>
              </a:rPr>
              <a:t>Slabakova</a:t>
            </a:r>
            <a:endParaRPr lang="nb-NO" dirty="0">
              <a:solidFill>
                <a:schemeClr val="bg1">
                  <a:lumMod val="85000"/>
                </a:schemeClr>
              </a:solidFill>
            </a:endParaRPr>
          </a:p>
          <a:p>
            <a:r>
              <a:rPr lang="nb-NO" dirty="0">
                <a:solidFill>
                  <a:schemeClr val="bg1">
                    <a:lumMod val="85000"/>
                  </a:schemeClr>
                </a:solidFill>
                <a:latin typeface="Avenir Book" panose="02000503020000020003" pitchFamily="2" charset="0"/>
              </a:rPr>
              <a:t>Anne Dahl</a:t>
            </a:r>
          </a:p>
        </p:txBody>
      </p:sp>
      <p:pic>
        <p:nvPicPr>
          <p:cNvPr id="16" name="Bilde 15">
            <a:extLst>
              <a:ext uri="{FF2B5EF4-FFF2-40B4-BE49-F238E27FC236}">
                <a16:creationId xmlns:a16="http://schemas.microsoft.com/office/drawing/2014/main" id="{A71F1799-6D83-B042-96E3-C1F8A01F93BE}"/>
              </a:ext>
            </a:extLst>
          </p:cNvPr>
          <p:cNvPicPr>
            <a:picLocks noChangeAspect="1"/>
          </p:cNvPicPr>
          <p:nvPr/>
        </p:nvPicPr>
        <p:blipFill>
          <a:blip r:embed="rId2"/>
          <a:stretch>
            <a:fillRect/>
          </a:stretch>
        </p:blipFill>
        <p:spPr>
          <a:xfrm>
            <a:off x="1868818" y="733630"/>
            <a:ext cx="5406359" cy="504325"/>
          </a:xfrm>
          <a:prstGeom prst="rect">
            <a:avLst/>
          </a:prstGeom>
        </p:spPr>
      </p:pic>
      <p:pic>
        <p:nvPicPr>
          <p:cNvPr id="2" name="Content Placeholder 3">
            <a:extLst>
              <a:ext uri="{FF2B5EF4-FFF2-40B4-BE49-F238E27FC236}">
                <a16:creationId xmlns:a16="http://schemas.microsoft.com/office/drawing/2014/main" id="{898271F2-9AD1-AAED-BEB0-AE8F256E4D8F}"/>
              </a:ext>
            </a:extLst>
          </p:cNvPr>
          <p:cNvPicPr>
            <a:picLocks/>
          </p:cNvPicPr>
          <p:nvPr/>
        </p:nvPicPr>
        <p:blipFill rotWithShape="1">
          <a:blip r:embed="rId3" cstate="print">
            <a:alphaModFix amt="50000"/>
            <a:extLst>
              <a:ext uri="{28A0092B-C50C-407E-A947-70E740481C1C}">
                <a14:useLocalDpi xmlns:a14="http://schemas.microsoft.com/office/drawing/2010/main" val="0"/>
              </a:ext>
            </a:extLst>
          </a:blip>
          <a:srcRect l="35064" t="34458" r="34725" b="41580"/>
          <a:stretch/>
        </p:blipFill>
        <p:spPr bwMode="auto">
          <a:xfrm>
            <a:off x="7959914" y="4605215"/>
            <a:ext cx="1112671" cy="453433"/>
          </a:xfrm>
          <a:prstGeom prst="rect">
            <a:avLst/>
          </a:prstGeom>
          <a:ln>
            <a:noFill/>
          </a:ln>
          <a:extLst>
            <a:ext uri="{FAA26D3D-D897-4be2-8F04-BA451C77F1D7}">
              <ma14:placeholderFlag xmlns="" xmlns:ma14="http://schemas.microsoft.com/office/mac/drawingml/2011/main"/>
            </a:ext>
            <a:ext uri="{53640926-AAD7-44d8-BBD7-CCE9431645EC}">
              <a14:shadowObscured xmlns="" xmlns:a14="http://schemas.microsoft.com/office/drawing/2010/main"/>
            </a:ext>
          </a:extLst>
        </p:spPr>
      </p:pic>
    </p:spTree>
    <p:extLst>
      <p:ext uri="{BB962C8B-B14F-4D97-AF65-F5344CB8AC3E}">
        <p14:creationId xmlns:p14="http://schemas.microsoft.com/office/powerpoint/2010/main" val="324310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chemeClr val="accent1">
                <a:lumMod val="0"/>
                <a:lumOff val="100000"/>
              </a:schemeClr>
            </a:gs>
            <a:gs pos="69000">
              <a:schemeClr val="accent1"/>
            </a:gs>
            <a:gs pos="42000">
              <a:schemeClr val="bg1">
                <a:lumMod val="85000"/>
              </a:schemeClr>
            </a:gs>
            <a:gs pos="85000">
              <a:schemeClr val="accent1">
                <a:lumMod val="75000"/>
              </a:schemeClr>
            </a:gs>
          </a:gsLst>
          <a:lin ang="16200000" scaled="1"/>
          <a:tileRect/>
        </a:gradFill>
        <a:effectLst/>
      </p:bgPr>
    </p:bg>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CB79C0D1-C264-BE41-97A2-A21B4FC4CEAB}"/>
              </a:ext>
            </a:extLst>
          </p:cNvPr>
          <p:cNvSpPr>
            <a:spLocks noGrp="1"/>
          </p:cNvSpPr>
          <p:nvPr>
            <p:ph idx="1"/>
          </p:nvPr>
        </p:nvSpPr>
        <p:spPr/>
        <p:txBody>
          <a:bodyPr>
            <a:normAutofit lnSpcReduction="10000"/>
          </a:bodyPr>
          <a:lstStyle/>
          <a:p>
            <a:pPr marL="0" indent="0">
              <a:buNone/>
            </a:pPr>
            <a:endParaRPr lang="en-US" dirty="0"/>
          </a:p>
          <a:p>
            <a:r>
              <a:rPr lang="en-US" dirty="0">
                <a:solidFill>
                  <a:schemeClr val="accent2">
                    <a:lumMod val="60000"/>
                    <a:lumOff val="40000"/>
                  </a:schemeClr>
                </a:solidFill>
                <a:latin typeface="Avenir Book" panose="02000503020000020003" pitchFamily="2" charset="0"/>
              </a:rPr>
              <a:t>Types of expression: functional morphology or context</a:t>
            </a:r>
          </a:p>
          <a:p>
            <a:r>
              <a:rPr lang="en-US" dirty="0">
                <a:solidFill>
                  <a:schemeClr val="accent2">
                    <a:lumMod val="60000"/>
                    <a:lumOff val="40000"/>
                  </a:schemeClr>
                </a:solidFill>
                <a:latin typeface="Avenir Book" panose="02000503020000020003" pitchFamily="2" charset="0"/>
              </a:rPr>
              <a:t>Ambiguity of a form</a:t>
            </a:r>
          </a:p>
          <a:p>
            <a:r>
              <a:rPr lang="en-US" dirty="0">
                <a:solidFill>
                  <a:schemeClr val="accent2">
                    <a:lumMod val="60000"/>
                    <a:lumOff val="40000"/>
                  </a:schemeClr>
                </a:solidFill>
                <a:latin typeface="Avenir Book" panose="02000503020000020003" pitchFamily="2" charset="0"/>
              </a:rPr>
              <a:t>How many meanings are expressed in one form</a:t>
            </a:r>
          </a:p>
          <a:p>
            <a:r>
              <a:rPr lang="en-US" dirty="0">
                <a:latin typeface="Avenir Book" panose="02000503020000020003" pitchFamily="2" charset="0"/>
              </a:rPr>
              <a:t>Frequency of the form–meaning mapping in the input to learners</a:t>
            </a:r>
          </a:p>
          <a:p>
            <a:r>
              <a:rPr lang="en-US" dirty="0">
                <a:latin typeface="Avenir Book" panose="02000503020000020003" pitchFamily="2" charset="0"/>
              </a:rPr>
              <a:t>Dialectal differences</a:t>
            </a:r>
          </a:p>
          <a:p>
            <a:r>
              <a:rPr lang="en-US" dirty="0">
                <a:solidFill>
                  <a:schemeClr val="tx2">
                    <a:lumMod val="60000"/>
                    <a:lumOff val="40000"/>
                  </a:schemeClr>
                </a:solidFill>
                <a:latin typeface="Avenir Book" panose="02000503020000020003" pitchFamily="2" charset="0"/>
              </a:rPr>
              <a:t>Age</a:t>
            </a:r>
          </a:p>
          <a:p>
            <a:r>
              <a:rPr lang="en-US" dirty="0">
                <a:solidFill>
                  <a:schemeClr val="accent2">
                    <a:lumMod val="60000"/>
                    <a:lumOff val="40000"/>
                  </a:schemeClr>
                </a:solidFill>
                <a:latin typeface="Avenir Book" panose="02000503020000020003" pitchFamily="2" charset="0"/>
              </a:rPr>
              <a:t>Previous language experience</a:t>
            </a:r>
          </a:p>
          <a:p>
            <a:endParaRPr lang="nb-NO" dirty="0">
              <a:latin typeface="Avenir Book" panose="02000503020000020003" pitchFamily="2" charset="0"/>
            </a:endParaRPr>
          </a:p>
        </p:txBody>
      </p:sp>
      <p:sp>
        <p:nvSpPr>
          <p:cNvPr id="3" name="Tittel 2">
            <a:extLst>
              <a:ext uri="{FF2B5EF4-FFF2-40B4-BE49-F238E27FC236}">
                <a16:creationId xmlns:a16="http://schemas.microsoft.com/office/drawing/2014/main" id="{0130F847-9A87-AB4D-8D0D-FF9DA6C9AB2A}"/>
              </a:ext>
            </a:extLst>
          </p:cNvPr>
          <p:cNvSpPr>
            <a:spLocks noGrp="1"/>
          </p:cNvSpPr>
          <p:nvPr>
            <p:ph type="title"/>
          </p:nvPr>
        </p:nvSpPr>
        <p:spPr/>
        <p:txBody>
          <a:bodyPr/>
          <a:lstStyle/>
          <a:p>
            <a:r>
              <a:rPr lang="nb-NO" dirty="0" err="1">
                <a:latin typeface="Avenir Book" panose="02000503020000020003" pitchFamily="2" charset="0"/>
              </a:rPr>
              <a:t>Potential</a:t>
            </a:r>
            <a:r>
              <a:rPr lang="nb-NO" dirty="0">
                <a:latin typeface="Avenir Book" panose="02000503020000020003" pitchFamily="2" charset="0"/>
              </a:rPr>
              <a:t> </a:t>
            </a:r>
            <a:r>
              <a:rPr lang="nb-NO" dirty="0" err="1">
                <a:latin typeface="Avenir Book" panose="02000503020000020003" pitchFamily="2" charset="0"/>
              </a:rPr>
              <a:t>factors</a:t>
            </a:r>
            <a:r>
              <a:rPr lang="nb-NO" dirty="0">
                <a:latin typeface="Avenir Book" panose="02000503020000020003" pitchFamily="2" charset="0"/>
              </a:rPr>
              <a:t> </a:t>
            </a:r>
            <a:r>
              <a:rPr lang="nb-NO" dirty="0" err="1">
                <a:latin typeface="Avenir Book" panose="02000503020000020003" pitchFamily="2" charset="0"/>
              </a:rPr>
              <a:t>affecting</a:t>
            </a:r>
            <a:r>
              <a:rPr lang="nb-NO" dirty="0">
                <a:latin typeface="Avenir Book" panose="02000503020000020003" pitchFamily="2" charset="0"/>
              </a:rPr>
              <a:t> </a:t>
            </a:r>
            <a:r>
              <a:rPr lang="nb-NO" dirty="0" err="1">
                <a:latin typeface="Avenir Book" panose="02000503020000020003" pitchFamily="2" charset="0"/>
              </a:rPr>
              <a:t>acqusition</a:t>
            </a:r>
            <a:endParaRPr lang="nb-NO" dirty="0">
              <a:latin typeface="Avenir Book" panose="02000503020000020003" pitchFamily="2" charset="0"/>
            </a:endParaRPr>
          </a:p>
        </p:txBody>
      </p:sp>
      <p:cxnSp>
        <p:nvCxnSpPr>
          <p:cNvPr id="4" name="Straight Connector 3">
            <a:extLst>
              <a:ext uri="{FF2B5EF4-FFF2-40B4-BE49-F238E27FC236}">
                <a16:creationId xmlns:a16="http://schemas.microsoft.com/office/drawing/2014/main" id="{AF0FA4C6-59EB-2E22-7604-00510793E290}"/>
              </a:ext>
            </a:extLst>
          </p:cNvPr>
          <p:cNvCxnSpPr>
            <a:cxnSpLocks/>
          </p:cNvCxnSpPr>
          <p:nvPr/>
        </p:nvCxnSpPr>
        <p:spPr>
          <a:xfrm>
            <a:off x="0" y="847979"/>
            <a:ext cx="9144000" cy="0"/>
          </a:xfrm>
          <a:prstGeom prst="line">
            <a:avLst/>
          </a:prstGeom>
          <a:ln cmpd="dbl">
            <a:solidFill>
              <a:schemeClr val="accent2"/>
            </a:solidFill>
            <a:prstDash val="soli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4962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chemeClr val="accent1">
                <a:lumMod val="0"/>
                <a:lumOff val="100000"/>
              </a:schemeClr>
            </a:gs>
            <a:gs pos="69000">
              <a:schemeClr val="accent1"/>
            </a:gs>
            <a:gs pos="42000">
              <a:schemeClr val="bg1">
                <a:lumMod val="85000"/>
              </a:schemeClr>
            </a:gs>
            <a:gs pos="85000">
              <a:schemeClr val="accent1">
                <a:lumMod val="75000"/>
              </a:schemeClr>
            </a:gs>
          </a:gsLst>
          <a:lin ang="16200000" scaled="1"/>
          <a:tileRect/>
        </a:gradFill>
        <a:effectLst/>
      </p:bgPr>
    </p:bg>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CB79C0D1-C264-BE41-97A2-A21B4FC4CEAB}"/>
              </a:ext>
            </a:extLst>
          </p:cNvPr>
          <p:cNvSpPr>
            <a:spLocks noGrp="1"/>
          </p:cNvSpPr>
          <p:nvPr>
            <p:ph idx="1"/>
          </p:nvPr>
        </p:nvSpPr>
        <p:spPr/>
        <p:txBody>
          <a:bodyPr>
            <a:normAutofit/>
          </a:bodyPr>
          <a:lstStyle/>
          <a:p>
            <a:r>
              <a:rPr lang="en-US" dirty="0">
                <a:latin typeface="Avenir Book" panose="02000503020000020003" pitchFamily="2" charset="0"/>
              </a:rPr>
              <a:t>Questionnaire in English, organized from form to meaning</a:t>
            </a:r>
          </a:p>
          <a:p>
            <a:r>
              <a:rPr lang="en-US" dirty="0">
                <a:latin typeface="Avenir Book" panose="02000503020000020003" pitchFamily="2" charset="0"/>
              </a:rPr>
              <a:t>Translated into Norwegian, Swedish, German, Turkish, Spanish, French, Russian, Bulgarian, Croatian and Arabic. </a:t>
            </a:r>
          </a:p>
          <a:p>
            <a:r>
              <a:rPr lang="en-US" dirty="0">
                <a:latin typeface="Avenir Book" panose="02000503020000020003" pitchFamily="2" charset="0"/>
              </a:rPr>
              <a:t>We have NOT worked yet on subtle cross-linguistic differences. </a:t>
            </a:r>
          </a:p>
          <a:p>
            <a:r>
              <a:rPr lang="en-US" dirty="0">
                <a:latin typeface="Avenir Book" panose="02000503020000020003" pitchFamily="2" charset="0"/>
              </a:rPr>
              <a:t>Polish is missing from the questionnaire</a:t>
            </a:r>
            <a:endParaRPr lang="nb-NO" dirty="0">
              <a:latin typeface="Avenir Book" panose="02000503020000020003" pitchFamily="2" charset="0"/>
            </a:endParaRPr>
          </a:p>
        </p:txBody>
      </p:sp>
      <p:sp>
        <p:nvSpPr>
          <p:cNvPr id="3" name="Tittel 2">
            <a:extLst>
              <a:ext uri="{FF2B5EF4-FFF2-40B4-BE49-F238E27FC236}">
                <a16:creationId xmlns:a16="http://schemas.microsoft.com/office/drawing/2014/main" id="{0130F847-9A87-AB4D-8D0D-FF9DA6C9AB2A}"/>
              </a:ext>
            </a:extLst>
          </p:cNvPr>
          <p:cNvSpPr>
            <a:spLocks noGrp="1"/>
          </p:cNvSpPr>
          <p:nvPr>
            <p:ph type="title"/>
          </p:nvPr>
        </p:nvSpPr>
        <p:spPr/>
        <p:txBody>
          <a:bodyPr/>
          <a:lstStyle/>
          <a:p>
            <a:r>
              <a:rPr lang="nb-NO" dirty="0" err="1">
                <a:latin typeface="Avenir Book" panose="02000503020000020003" pitchFamily="2" charset="0"/>
              </a:rPr>
              <a:t>What</a:t>
            </a:r>
            <a:r>
              <a:rPr lang="nb-NO" dirty="0">
                <a:latin typeface="Avenir Book" panose="02000503020000020003" pitchFamily="2" charset="0"/>
              </a:rPr>
              <a:t> have </a:t>
            </a:r>
            <a:r>
              <a:rPr lang="nb-NO" dirty="0" err="1">
                <a:latin typeface="Avenir Book" panose="02000503020000020003" pitchFamily="2" charset="0"/>
              </a:rPr>
              <a:t>we</a:t>
            </a:r>
            <a:r>
              <a:rPr lang="nb-NO" dirty="0">
                <a:latin typeface="Avenir Book" panose="02000503020000020003" pitchFamily="2" charset="0"/>
              </a:rPr>
              <a:t> done so far?</a:t>
            </a:r>
          </a:p>
        </p:txBody>
      </p:sp>
      <p:cxnSp>
        <p:nvCxnSpPr>
          <p:cNvPr id="4" name="Straight Connector 3">
            <a:extLst>
              <a:ext uri="{FF2B5EF4-FFF2-40B4-BE49-F238E27FC236}">
                <a16:creationId xmlns:a16="http://schemas.microsoft.com/office/drawing/2014/main" id="{5BFF5173-F4A2-F3B2-F2D3-A52EDCCBE2CE}"/>
              </a:ext>
            </a:extLst>
          </p:cNvPr>
          <p:cNvCxnSpPr>
            <a:cxnSpLocks/>
          </p:cNvCxnSpPr>
          <p:nvPr/>
        </p:nvCxnSpPr>
        <p:spPr>
          <a:xfrm>
            <a:off x="0" y="847979"/>
            <a:ext cx="9144000" cy="0"/>
          </a:xfrm>
          <a:prstGeom prst="line">
            <a:avLst/>
          </a:prstGeom>
          <a:ln cmpd="dbl">
            <a:solidFill>
              <a:schemeClr val="accent2"/>
            </a:solidFill>
            <a:prstDash val="soli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821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chemeClr val="accent1">
                <a:lumMod val="0"/>
                <a:lumOff val="100000"/>
              </a:schemeClr>
            </a:gs>
            <a:gs pos="69000">
              <a:schemeClr val="accent1"/>
            </a:gs>
            <a:gs pos="42000">
              <a:schemeClr val="bg1">
                <a:lumMod val="85000"/>
              </a:schemeClr>
            </a:gs>
            <a:gs pos="85000">
              <a:schemeClr val="accent1">
                <a:lumMod val="75000"/>
              </a:schemeClr>
            </a:gs>
          </a:gsLst>
          <a:lin ang="16200000" scaled="1"/>
          <a:tileRect/>
        </a:gradFill>
        <a:effectLst/>
      </p:bgPr>
    </p:bg>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CB79C0D1-C264-BE41-97A2-A21B4FC4CEAB}"/>
              </a:ext>
            </a:extLst>
          </p:cNvPr>
          <p:cNvSpPr>
            <a:spLocks noGrp="1"/>
          </p:cNvSpPr>
          <p:nvPr>
            <p:ph idx="1"/>
          </p:nvPr>
        </p:nvSpPr>
        <p:spPr/>
        <p:txBody>
          <a:bodyPr/>
          <a:lstStyle/>
          <a:p>
            <a:r>
              <a:rPr lang="nb-NO" dirty="0">
                <a:latin typeface="Avenir Book" panose="02000503020000020003" pitchFamily="2" charset="0"/>
              </a:rPr>
              <a:t>Testing </a:t>
            </a:r>
            <a:r>
              <a:rPr lang="nb-NO" dirty="0" err="1">
                <a:latin typeface="Avenir Book" panose="02000503020000020003" pitchFamily="2" charset="0"/>
              </a:rPr>
              <a:t>genericity</a:t>
            </a:r>
            <a:r>
              <a:rPr lang="nb-NO" dirty="0">
                <a:latin typeface="Avenir Book" panose="02000503020000020003" pitchFamily="2" charset="0"/>
              </a:rPr>
              <a:t> in L3 </a:t>
            </a:r>
            <a:r>
              <a:rPr lang="nb-NO" dirty="0" err="1">
                <a:latin typeface="Avenir Book" panose="02000503020000020003" pitchFamily="2" charset="0"/>
              </a:rPr>
              <a:t>acquisition</a:t>
            </a:r>
            <a:endParaRPr lang="nb-NO" dirty="0">
              <a:latin typeface="Avenir Book" panose="02000503020000020003" pitchFamily="2" charset="0"/>
            </a:endParaRPr>
          </a:p>
          <a:p>
            <a:r>
              <a:rPr lang="nb-NO" dirty="0" err="1">
                <a:latin typeface="Avenir Book" panose="02000503020000020003" pitchFamily="2" charset="0"/>
              </a:rPr>
              <a:t>Participants</a:t>
            </a:r>
            <a:endParaRPr lang="nb-NO" dirty="0">
              <a:latin typeface="Avenir Book" panose="02000503020000020003" pitchFamily="2" charset="0"/>
            </a:endParaRPr>
          </a:p>
          <a:p>
            <a:endParaRPr lang="nb-NO" dirty="0">
              <a:latin typeface="Avenir Book" panose="02000503020000020003" pitchFamily="2" charset="0"/>
            </a:endParaRPr>
          </a:p>
        </p:txBody>
      </p:sp>
      <p:sp>
        <p:nvSpPr>
          <p:cNvPr id="3" name="Tittel 2">
            <a:extLst>
              <a:ext uri="{FF2B5EF4-FFF2-40B4-BE49-F238E27FC236}">
                <a16:creationId xmlns:a16="http://schemas.microsoft.com/office/drawing/2014/main" id="{0130F847-9A87-AB4D-8D0D-FF9DA6C9AB2A}"/>
              </a:ext>
            </a:extLst>
          </p:cNvPr>
          <p:cNvSpPr>
            <a:spLocks noGrp="1"/>
          </p:cNvSpPr>
          <p:nvPr>
            <p:ph type="title"/>
          </p:nvPr>
        </p:nvSpPr>
        <p:spPr/>
        <p:txBody>
          <a:bodyPr/>
          <a:lstStyle/>
          <a:p>
            <a:r>
              <a:rPr lang="nb-NO" dirty="0">
                <a:latin typeface="Avenir Book" panose="02000503020000020003" pitchFamily="2" charset="0"/>
              </a:rPr>
              <a:t>The ADIM </a:t>
            </a:r>
            <a:r>
              <a:rPr lang="nb-NO" dirty="0" err="1">
                <a:latin typeface="Avenir Book" panose="02000503020000020003" pitchFamily="2" charset="0"/>
              </a:rPr>
              <a:t>project</a:t>
            </a:r>
            <a:endParaRPr lang="nb-NO" dirty="0">
              <a:latin typeface="Avenir Book" panose="02000503020000020003" pitchFamily="2" charset="0"/>
            </a:endParaRPr>
          </a:p>
        </p:txBody>
      </p:sp>
      <p:graphicFrame>
        <p:nvGraphicFramePr>
          <p:cNvPr id="4" name="Table 4">
            <a:extLst>
              <a:ext uri="{FF2B5EF4-FFF2-40B4-BE49-F238E27FC236}">
                <a16:creationId xmlns:a16="http://schemas.microsoft.com/office/drawing/2014/main" id="{7AA93EBB-D9E0-8EFE-91AC-8777180EB535}"/>
              </a:ext>
            </a:extLst>
          </p:cNvPr>
          <p:cNvGraphicFramePr>
            <a:graphicFrameLocks noGrp="1"/>
          </p:cNvGraphicFramePr>
          <p:nvPr>
            <p:extLst>
              <p:ext uri="{D42A27DB-BD31-4B8C-83A1-F6EECF244321}">
                <p14:modId xmlns:p14="http://schemas.microsoft.com/office/powerpoint/2010/main" val="1844084504"/>
              </p:ext>
            </p:extLst>
          </p:nvPr>
        </p:nvGraphicFramePr>
        <p:xfrm>
          <a:off x="1152525" y="2015490"/>
          <a:ext cx="6096000" cy="14833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33732640"/>
                    </a:ext>
                  </a:extLst>
                </a:gridCol>
                <a:gridCol w="3048000">
                  <a:extLst>
                    <a:ext uri="{9D8B030D-6E8A-4147-A177-3AD203B41FA5}">
                      <a16:colId xmlns:a16="http://schemas.microsoft.com/office/drawing/2014/main" val="661457580"/>
                    </a:ext>
                  </a:extLst>
                </a:gridCol>
              </a:tblGrid>
              <a:tr h="370840">
                <a:tc>
                  <a:txBody>
                    <a:bodyPr/>
                    <a:lstStyle/>
                    <a:p>
                      <a:r>
                        <a:rPr lang="en-GB" dirty="0">
                          <a:solidFill>
                            <a:schemeClr val="tx1"/>
                          </a:solidFill>
                          <a:latin typeface="Avenir Book" panose="02000503020000020003" pitchFamily="2" charset="0"/>
                        </a:rPr>
                        <a:t>Adults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dirty="0">
                          <a:solidFill>
                            <a:schemeClr val="tx1"/>
                          </a:solidFill>
                          <a:latin typeface="Avenir Book" panose="02000503020000020003" pitchFamily="2" charset="0"/>
                        </a:rPr>
                        <a:t>Adolescents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83496144"/>
                  </a:ext>
                </a:extLst>
              </a:tr>
              <a:tr h="370840">
                <a:tc>
                  <a:txBody>
                    <a:bodyPr/>
                    <a:lstStyle/>
                    <a:p>
                      <a:r>
                        <a:rPr lang="en-GB" dirty="0">
                          <a:latin typeface="Avenir Book" panose="02000503020000020003" pitchFamily="2" charset="0"/>
                        </a:rPr>
                        <a:t>L1Polish</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dirty="0">
                          <a:latin typeface="Avenir Book" panose="02000503020000020003" pitchFamily="2" charset="0"/>
                        </a:rPr>
                        <a:t>L1Polish-Norwegian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6587626"/>
                  </a:ext>
                </a:extLst>
              </a:tr>
              <a:tr h="370840">
                <a:tc>
                  <a:txBody>
                    <a:bodyPr/>
                    <a:lstStyle/>
                    <a:p>
                      <a:r>
                        <a:rPr lang="en-GB" dirty="0">
                          <a:solidFill>
                            <a:schemeClr val="accent2">
                              <a:lumMod val="60000"/>
                              <a:lumOff val="40000"/>
                            </a:schemeClr>
                          </a:solidFill>
                          <a:latin typeface="Avenir Book" panose="02000503020000020003" pitchFamily="2" charset="0"/>
                        </a:rPr>
                        <a:t>L2English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dirty="0">
                          <a:solidFill>
                            <a:schemeClr val="accent2">
                              <a:lumMod val="60000"/>
                              <a:lumOff val="40000"/>
                            </a:schemeClr>
                          </a:solidFill>
                          <a:latin typeface="Avenir Book" panose="02000503020000020003" pitchFamily="2" charset="0"/>
                        </a:rPr>
                        <a:t>L3English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63701747"/>
                  </a:ext>
                </a:extLst>
              </a:tr>
              <a:tr h="370840">
                <a:tc>
                  <a:txBody>
                    <a:bodyPr/>
                    <a:lstStyle/>
                    <a:p>
                      <a:r>
                        <a:rPr lang="en-GB" dirty="0">
                          <a:solidFill>
                            <a:schemeClr val="accent2">
                              <a:lumMod val="60000"/>
                              <a:lumOff val="40000"/>
                            </a:schemeClr>
                          </a:solidFill>
                          <a:latin typeface="Avenir Book" panose="02000503020000020003" pitchFamily="2" charset="0"/>
                        </a:rPr>
                        <a:t>L3Norwegian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dirty="0">
                        <a:latin typeface="Avenir Book" panose="02000503020000020003"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4191260"/>
                  </a:ext>
                </a:extLst>
              </a:tr>
            </a:tbl>
          </a:graphicData>
        </a:graphic>
      </p:graphicFrame>
      <p:cxnSp>
        <p:nvCxnSpPr>
          <p:cNvPr id="5" name="Straight Connector 4">
            <a:extLst>
              <a:ext uri="{FF2B5EF4-FFF2-40B4-BE49-F238E27FC236}">
                <a16:creationId xmlns:a16="http://schemas.microsoft.com/office/drawing/2014/main" id="{3F1A894E-AD4E-1363-A5E7-16BFC0DB2B7A}"/>
              </a:ext>
            </a:extLst>
          </p:cNvPr>
          <p:cNvCxnSpPr>
            <a:cxnSpLocks/>
          </p:cNvCxnSpPr>
          <p:nvPr/>
        </p:nvCxnSpPr>
        <p:spPr>
          <a:xfrm>
            <a:off x="0" y="847979"/>
            <a:ext cx="9144000" cy="0"/>
          </a:xfrm>
          <a:prstGeom prst="line">
            <a:avLst/>
          </a:prstGeom>
          <a:ln cmpd="dbl">
            <a:solidFill>
              <a:schemeClr val="accent2"/>
            </a:solidFill>
            <a:prstDash val="soli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04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chemeClr val="accent1">
                <a:lumMod val="0"/>
                <a:lumOff val="100000"/>
              </a:schemeClr>
            </a:gs>
            <a:gs pos="69000">
              <a:schemeClr val="accent1"/>
            </a:gs>
            <a:gs pos="42000">
              <a:schemeClr val="bg1">
                <a:lumMod val="85000"/>
              </a:schemeClr>
            </a:gs>
            <a:gs pos="85000">
              <a:schemeClr val="accent1">
                <a:lumMod val="75000"/>
              </a:schemeClr>
            </a:gs>
          </a:gsLst>
          <a:lin ang="16200000" scaled="1"/>
          <a:tileRect/>
        </a:gradFill>
        <a:effectLst/>
      </p:bgPr>
    </p:bg>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0130F847-9A87-AB4D-8D0D-FF9DA6C9AB2A}"/>
              </a:ext>
            </a:extLst>
          </p:cNvPr>
          <p:cNvSpPr>
            <a:spLocks noGrp="1"/>
          </p:cNvSpPr>
          <p:nvPr>
            <p:ph type="title"/>
          </p:nvPr>
        </p:nvSpPr>
        <p:spPr/>
        <p:txBody>
          <a:bodyPr/>
          <a:lstStyle/>
          <a:p>
            <a:r>
              <a:rPr lang="nb-NO" dirty="0" err="1">
                <a:latin typeface="Avenir Book" panose="02000503020000020003" pitchFamily="2" charset="0"/>
              </a:rPr>
              <a:t>Availability</a:t>
            </a:r>
            <a:r>
              <a:rPr lang="nb-NO" dirty="0">
                <a:latin typeface="Avenir Book" panose="02000503020000020003" pitchFamily="2" charset="0"/>
              </a:rPr>
              <a:t> </a:t>
            </a:r>
            <a:r>
              <a:rPr lang="nb-NO" dirty="0" err="1">
                <a:latin typeface="Avenir Book" panose="02000503020000020003" pitchFamily="2" charset="0"/>
              </a:rPr>
              <a:t>of</a:t>
            </a:r>
            <a:r>
              <a:rPr lang="nb-NO" dirty="0">
                <a:latin typeface="Avenir Book" panose="02000503020000020003" pitchFamily="2" charset="0"/>
              </a:rPr>
              <a:t> forms (</a:t>
            </a:r>
            <a:r>
              <a:rPr lang="nb-NO" dirty="0" err="1">
                <a:latin typeface="Avenir Book" panose="02000503020000020003" pitchFamily="2" charset="0"/>
              </a:rPr>
              <a:t>concrete</a:t>
            </a:r>
            <a:r>
              <a:rPr lang="nb-NO" dirty="0">
                <a:latin typeface="Avenir Book" panose="02000503020000020003" pitchFamily="2" charset="0"/>
              </a:rPr>
              <a:t> </a:t>
            </a:r>
            <a:r>
              <a:rPr lang="nb-NO" dirty="0" err="1">
                <a:latin typeface="Avenir Book" panose="02000503020000020003" pitchFamily="2" charset="0"/>
              </a:rPr>
              <a:t>nouns</a:t>
            </a:r>
            <a:r>
              <a:rPr lang="nb-NO" dirty="0">
                <a:latin typeface="Avenir Book" panose="02000503020000020003" pitchFamily="2" charset="0"/>
              </a:rPr>
              <a:t>)</a:t>
            </a:r>
          </a:p>
        </p:txBody>
      </p:sp>
      <p:graphicFrame>
        <p:nvGraphicFramePr>
          <p:cNvPr id="4" name="Table 7">
            <a:extLst>
              <a:ext uri="{FF2B5EF4-FFF2-40B4-BE49-F238E27FC236}">
                <a16:creationId xmlns:a16="http://schemas.microsoft.com/office/drawing/2014/main" id="{E749AFE9-B08F-4F0C-2222-C18619916BD0}"/>
              </a:ext>
            </a:extLst>
          </p:cNvPr>
          <p:cNvGraphicFramePr>
            <a:graphicFrameLocks noGrp="1"/>
          </p:cNvGraphicFramePr>
          <p:nvPr>
            <p:ph idx="1"/>
            <p:extLst>
              <p:ext uri="{D42A27DB-BD31-4B8C-83A1-F6EECF244321}">
                <p14:modId xmlns:p14="http://schemas.microsoft.com/office/powerpoint/2010/main" val="3469438697"/>
              </p:ext>
            </p:extLst>
          </p:nvPr>
        </p:nvGraphicFramePr>
        <p:xfrm>
          <a:off x="695325" y="1395769"/>
          <a:ext cx="7498554" cy="2740461"/>
        </p:xfrm>
        <a:graphic>
          <a:graphicData uri="http://schemas.openxmlformats.org/drawingml/2006/table">
            <a:tbl>
              <a:tblPr firstRow="1" bandRow="1">
                <a:tableStyleId>{5C22544A-7EE6-4342-B048-85BDC9FD1C3A}</a:tableStyleId>
              </a:tblPr>
              <a:tblGrid>
                <a:gridCol w="1071222">
                  <a:extLst>
                    <a:ext uri="{9D8B030D-6E8A-4147-A177-3AD203B41FA5}">
                      <a16:colId xmlns:a16="http://schemas.microsoft.com/office/drawing/2014/main" val="561021064"/>
                    </a:ext>
                  </a:extLst>
                </a:gridCol>
                <a:gridCol w="1071222">
                  <a:extLst>
                    <a:ext uri="{9D8B030D-6E8A-4147-A177-3AD203B41FA5}">
                      <a16:colId xmlns:a16="http://schemas.microsoft.com/office/drawing/2014/main" val="1066522949"/>
                    </a:ext>
                  </a:extLst>
                </a:gridCol>
                <a:gridCol w="1071222">
                  <a:extLst>
                    <a:ext uri="{9D8B030D-6E8A-4147-A177-3AD203B41FA5}">
                      <a16:colId xmlns:a16="http://schemas.microsoft.com/office/drawing/2014/main" val="144477320"/>
                    </a:ext>
                  </a:extLst>
                </a:gridCol>
                <a:gridCol w="1071222">
                  <a:extLst>
                    <a:ext uri="{9D8B030D-6E8A-4147-A177-3AD203B41FA5}">
                      <a16:colId xmlns:a16="http://schemas.microsoft.com/office/drawing/2014/main" val="1323330713"/>
                    </a:ext>
                  </a:extLst>
                </a:gridCol>
                <a:gridCol w="1071222">
                  <a:extLst>
                    <a:ext uri="{9D8B030D-6E8A-4147-A177-3AD203B41FA5}">
                      <a16:colId xmlns:a16="http://schemas.microsoft.com/office/drawing/2014/main" val="115185496"/>
                    </a:ext>
                  </a:extLst>
                </a:gridCol>
                <a:gridCol w="1071222">
                  <a:extLst>
                    <a:ext uri="{9D8B030D-6E8A-4147-A177-3AD203B41FA5}">
                      <a16:colId xmlns:a16="http://schemas.microsoft.com/office/drawing/2014/main" val="4170263348"/>
                    </a:ext>
                  </a:extLst>
                </a:gridCol>
                <a:gridCol w="1071222">
                  <a:extLst>
                    <a:ext uri="{9D8B030D-6E8A-4147-A177-3AD203B41FA5}">
                      <a16:colId xmlns:a16="http://schemas.microsoft.com/office/drawing/2014/main" val="1966348952"/>
                    </a:ext>
                  </a:extLst>
                </a:gridCol>
              </a:tblGrid>
              <a:tr h="1042566">
                <a:tc>
                  <a:txBody>
                    <a:bodyPr/>
                    <a:lstStyle/>
                    <a:p>
                      <a:endParaRPr lang="en-US" sz="2400" dirty="0">
                        <a:latin typeface="Avenir Book" panose="02000503020000020003" pitchFamily="2" charset="0"/>
                      </a:endParaRPr>
                    </a:p>
                  </a:txBody>
                  <a:tcPr/>
                </a:tc>
                <a:tc>
                  <a:txBody>
                    <a:bodyPr/>
                    <a:lstStyle/>
                    <a:p>
                      <a:pPr algn="ctr"/>
                      <a:r>
                        <a:rPr lang="en-US" sz="2400" b="0" dirty="0">
                          <a:solidFill>
                            <a:schemeClr val="tx1"/>
                          </a:solidFill>
                          <a:latin typeface="Avenir Book" panose="02000503020000020003" pitchFamily="2" charset="0"/>
                        </a:rPr>
                        <a:t>Def Sg</a:t>
                      </a:r>
                    </a:p>
                  </a:txBody>
                  <a:tcPr/>
                </a:tc>
                <a:tc>
                  <a:txBody>
                    <a:bodyPr/>
                    <a:lstStyle/>
                    <a:p>
                      <a:pPr algn="ctr"/>
                      <a:r>
                        <a:rPr lang="en-US" sz="2400" b="0" dirty="0" err="1">
                          <a:solidFill>
                            <a:schemeClr val="tx1"/>
                          </a:solidFill>
                          <a:latin typeface="Avenir Book" panose="02000503020000020003" pitchFamily="2" charset="0"/>
                        </a:rPr>
                        <a:t>Indef</a:t>
                      </a:r>
                      <a:r>
                        <a:rPr lang="en-US" sz="2400" b="0" dirty="0">
                          <a:solidFill>
                            <a:schemeClr val="tx1"/>
                          </a:solidFill>
                          <a:latin typeface="Avenir Book" panose="02000503020000020003" pitchFamily="2" charset="0"/>
                        </a:rPr>
                        <a:t> Sg</a:t>
                      </a:r>
                    </a:p>
                  </a:txBody>
                  <a:tcPr/>
                </a:tc>
                <a:tc>
                  <a:txBody>
                    <a:bodyPr/>
                    <a:lstStyle/>
                    <a:p>
                      <a:pPr algn="ctr"/>
                      <a:r>
                        <a:rPr lang="en-US" sz="2400" b="0" dirty="0">
                          <a:solidFill>
                            <a:schemeClr val="tx1"/>
                          </a:solidFill>
                          <a:latin typeface="Avenir Book" panose="02000503020000020003" pitchFamily="2" charset="0"/>
                        </a:rPr>
                        <a:t>Bare Sg</a:t>
                      </a:r>
                    </a:p>
                  </a:txBody>
                  <a:tcPr/>
                </a:tc>
                <a:tc>
                  <a:txBody>
                    <a:bodyPr/>
                    <a:lstStyle/>
                    <a:p>
                      <a:pPr algn="ctr"/>
                      <a:r>
                        <a:rPr lang="en-US" sz="2400" b="0" dirty="0">
                          <a:solidFill>
                            <a:schemeClr val="tx1"/>
                          </a:solidFill>
                          <a:latin typeface="Avenir Book" panose="02000503020000020003" pitchFamily="2" charset="0"/>
                        </a:rPr>
                        <a:t>Bare Mass</a:t>
                      </a:r>
                    </a:p>
                  </a:txBody>
                  <a:tcPr/>
                </a:tc>
                <a:tc>
                  <a:txBody>
                    <a:bodyPr/>
                    <a:lstStyle/>
                    <a:p>
                      <a:pPr algn="ctr"/>
                      <a:r>
                        <a:rPr lang="en-US" sz="2400" b="0" dirty="0">
                          <a:solidFill>
                            <a:schemeClr val="tx1"/>
                          </a:solidFill>
                          <a:latin typeface="Avenir Book" panose="02000503020000020003" pitchFamily="2" charset="0"/>
                        </a:rPr>
                        <a:t>Bare Pl</a:t>
                      </a:r>
                    </a:p>
                  </a:txBody>
                  <a:tcPr/>
                </a:tc>
                <a:tc>
                  <a:txBody>
                    <a:bodyPr/>
                    <a:lstStyle/>
                    <a:p>
                      <a:pPr algn="ctr"/>
                      <a:r>
                        <a:rPr lang="en-US" sz="2400" b="0" dirty="0">
                          <a:solidFill>
                            <a:schemeClr val="tx1"/>
                          </a:solidFill>
                          <a:latin typeface="Avenir Book" panose="02000503020000020003" pitchFamily="2" charset="0"/>
                        </a:rPr>
                        <a:t>Def Pl</a:t>
                      </a:r>
                    </a:p>
                  </a:txBody>
                  <a:tcPr/>
                </a:tc>
                <a:extLst>
                  <a:ext uri="{0D108BD9-81ED-4DB2-BD59-A6C34878D82A}">
                    <a16:rowId xmlns:a16="http://schemas.microsoft.com/office/drawing/2014/main" val="3848854584"/>
                  </a:ext>
                </a:extLst>
              </a:tr>
              <a:tr h="565965">
                <a:tc>
                  <a:txBody>
                    <a:bodyPr/>
                    <a:lstStyle/>
                    <a:p>
                      <a:r>
                        <a:rPr lang="en-US" sz="2400" dirty="0">
                          <a:latin typeface="Avenir Book" panose="02000503020000020003" pitchFamily="2" charset="0"/>
                        </a:rPr>
                        <a:t>POL</a:t>
                      </a:r>
                    </a:p>
                  </a:txBody>
                  <a:tcPr/>
                </a:tc>
                <a:tc>
                  <a:txBody>
                    <a:bodyPr/>
                    <a:lstStyle/>
                    <a:p>
                      <a:pPr algn="ctr"/>
                      <a:r>
                        <a:rPr lang="en-US" sz="2400" b="1" dirty="0">
                          <a:solidFill>
                            <a:srgbClr val="FF0000"/>
                          </a:solidFill>
                          <a:latin typeface="Avenir Book" panose="02000503020000020003" pitchFamily="2" charset="0"/>
                        </a:rPr>
                        <a:t>X</a:t>
                      </a:r>
                    </a:p>
                  </a:txBody>
                  <a:tcPr/>
                </a:tc>
                <a:tc>
                  <a:txBody>
                    <a:bodyPr/>
                    <a:lstStyle/>
                    <a:p>
                      <a:pPr algn="ctr"/>
                      <a:r>
                        <a:rPr lang="en-US" sz="2400" b="1" dirty="0">
                          <a:solidFill>
                            <a:srgbClr val="00B050"/>
                          </a:solidFill>
                          <a:latin typeface="Avenir Book" panose="02000503020000020003" pitchFamily="2" charset="0"/>
                        </a:rPr>
                        <a:t>√</a:t>
                      </a:r>
                    </a:p>
                  </a:txBody>
                  <a:tcPr/>
                </a:tc>
                <a:tc>
                  <a:txBody>
                    <a:bodyPr/>
                    <a:lstStyle/>
                    <a:p>
                      <a:pPr algn="ctr"/>
                      <a:r>
                        <a:rPr lang="en-US" sz="2400" b="1" dirty="0">
                          <a:solidFill>
                            <a:srgbClr val="00B050"/>
                          </a:solidFill>
                          <a:latin typeface="Avenir Book" panose="02000503020000020003" pitchFamily="2"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B050"/>
                          </a:solidFill>
                          <a:latin typeface="Avenir Book" panose="02000503020000020003" pitchFamily="2"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B050"/>
                          </a:solidFill>
                          <a:latin typeface="Avenir Book" panose="02000503020000020003" pitchFamily="2"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FF0000"/>
                          </a:solidFill>
                          <a:latin typeface="Avenir Book" panose="02000503020000020003" pitchFamily="2" charset="0"/>
                        </a:rPr>
                        <a:t>X</a:t>
                      </a:r>
                    </a:p>
                  </a:txBody>
                  <a:tcPr/>
                </a:tc>
                <a:extLst>
                  <a:ext uri="{0D108BD9-81ED-4DB2-BD59-A6C34878D82A}">
                    <a16:rowId xmlns:a16="http://schemas.microsoft.com/office/drawing/2014/main" val="4163493837"/>
                  </a:ext>
                </a:extLst>
              </a:tr>
              <a:tr h="565965">
                <a:tc>
                  <a:txBody>
                    <a:bodyPr/>
                    <a:lstStyle/>
                    <a:p>
                      <a:r>
                        <a:rPr lang="en-US" sz="2400" dirty="0">
                          <a:latin typeface="Avenir Book" panose="02000503020000020003" pitchFamily="2" charset="0"/>
                        </a:rPr>
                        <a:t>ENG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B050"/>
                          </a:solidFill>
                          <a:latin typeface="Avenir Book" panose="02000503020000020003" pitchFamily="2"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B050"/>
                          </a:solidFill>
                          <a:latin typeface="Avenir Book" panose="02000503020000020003" pitchFamily="2"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FF0000"/>
                          </a:solidFill>
                          <a:latin typeface="Avenir Book" panose="02000503020000020003" pitchFamily="2" charset="0"/>
                        </a:rPr>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B050"/>
                          </a:solidFill>
                          <a:latin typeface="Avenir Book" panose="02000503020000020003" pitchFamily="2"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B050"/>
                          </a:solidFill>
                          <a:latin typeface="Avenir Book" panose="02000503020000020003" pitchFamily="2"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B050"/>
                          </a:solidFill>
                          <a:latin typeface="Avenir Book" panose="02000503020000020003" pitchFamily="2" charset="0"/>
                        </a:rPr>
                        <a:t>√</a:t>
                      </a:r>
                    </a:p>
                  </a:txBody>
                  <a:tcPr/>
                </a:tc>
                <a:extLst>
                  <a:ext uri="{0D108BD9-81ED-4DB2-BD59-A6C34878D82A}">
                    <a16:rowId xmlns:a16="http://schemas.microsoft.com/office/drawing/2014/main" val="2068335298"/>
                  </a:ext>
                </a:extLst>
              </a:tr>
              <a:tr h="565965">
                <a:tc>
                  <a:txBody>
                    <a:bodyPr/>
                    <a:lstStyle/>
                    <a:p>
                      <a:r>
                        <a:rPr lang="en-US" sz="2400" dirty="0">
                          <a:latin typeface="Avenir Book" panose="02000503020000020003" pitchFamily="2" charset="0"/>
                        </a:rPr>
                        <a:t>NOR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B050"/>
                          </a:solidFill>
                          <a:latin typeface="Avenir Book" panose="02000503020000020003" pitchFamily="2"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B050"/>
                          </a:solidFill>
                          <a:latin typeface="Avenir Book" panose="02000503020000020003" pitchFamily="2"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B050"/>
                          </a:solidFill>
                          <a:latin typeface="Avenir Book" panose="02000503020000020003" pitchFamily="2"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B050"/>
                          </a:solidFill>
                          <a:latin typeface="Avenir Book" panose="02000503020000020003" pitchFamily="2"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B050"/>
                          </a:solidFill>
                          <a:latin typeface="Avenir Book" panose="02000503020000020003" pitchFamily="2"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B050"/>
                          </a:solidFill>
                          <a:latin typeface="Avenir Book" panose="02000503020000020003" pitchFamily="2" charset="0"/>
                        </a:rPr>
                        <a:t>√</a:t>
                      </a:r>
                    </a:p>
                  </a:txBody>
                  <a:tcPr/>
                </a:tc>
                <a:extLst>
                  <a:ext uri="{0D108BD9-81ED-4DB2-BD59-A6C34878D82A}">
                    <a16:rowId xmlns:a16="http://schemas.microsoft.com/office/drawing/2014/main" val="2769762907"/>
                  </a:ext>
                </a:extLst>
              </a:tr>
            </a:tbl>
          </a:graphicData>
        </a:graphic>
      </p:graphicFrame>
      <p:cxnSp>
        <p:nvCxnSpPr>
          <p:cNvPr id="5" name="Straight Connector 4">
            <a:extLst>
              <a:ext uri="{FF2B5EF4-FFF2-40B4-BE49-F238E27FC236}">
                <a16:creationId xmlns:a16="http://schemas.microsoft.com/office/drawing/2014/main" id="{054BA493-595D-9B74-AB68-7C5570448A6B}"/>
              </a:ext>
            </a:extLst>
          </p:cNvPr>
          <p:cNvCxnSpPr>
            <a:cxnSpLocks/>
          </p:cNvCxnSpPr>
          <p:nvPr/>
        </p:nvCxnSpPr>
        <p:spPr>
          <a:xfrm>
            <a:off x="0" y="847979"/>
            <a:ext cx="9144000" cy="0"/>
          </a:xfrm>
          <a:prstGeom prst="line">
            <a:avLst/>
          </a:prstGeom>
          <a:ln cmpd="dbl">
            <a:solidFill>
              <a:schemeClr val="accent2"/>
            </a:solidFill>
            <a:prstDash val="soli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462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chemeClr val="accent1">
                <a:lumMod val="0"/>
                <a:lumOff val="100000"/>
              </a:schemeClr>
            </a:gs>
            <a:gs pos="69000">
              <a:schemeClr val="accent1"/>
            </a:gs>
            <a:gs pos="42000">
              <a:schemeClr val="bg1">
                <a:lumMod val="85000"/>
              </a:schemeClr>
            </a:gs>
            <a:gs pos="85000">
              <a:schemeClr val="accent1">
                <a:lumMod val="75000"/>
              </a:schemeClr>
            </a:gs>
          </a:gsLst>
          <a:lin ang="16200000" scaled="1"/>
          <a:tileRect/>
        </a:gra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5F28A91-61D0-68E6-7599-ECC225AF22C7}"/>
              </a:ext>
            </a:extLst>
          </p:cNvPr>
          <p:cNvGraphicFramePr>
            <a:graphicFrameLocks noGrp="1"/>
          </p:cNvGraphicFramePr>
          <p:nvPr>
            <p:extLst>
              <p:ext uri="{D42A27DB-BD31-4B8C-83A1-F6EECF244321}">
                <p14:modId xmlns:p14="http://schemas.microsoft.com/office/powerpoint/2010/main" val="3382240136"/>
              </p:ext>
            </p:extLst>
          </p:nvPr>
        </p:nvGraphicFramePr>
        <p:xfrm>
          <a:off x="641130" y="199390"/>
          <a:ext cx="7861740" cy="4744720"/>
        </p:xfrm>
        <a:graphic>
          <a:graphicData uri="http://schemas.openxmlformats.org/drawingml/2006/table">
            <a:tbl>
              <a:tblPr firstRow="1" bandRow="1">
                <a:tableStyleId>{5C22544A-7EE6-4342-B048-85BDC9FD1C3A}</a:tableStyleId>
              </a:tblPr>
              <a:tblGrid>
                <a:gridCol w="1439920">
                  <a:extLst>
                    <a:ext uri="{9D8B030D-6E8A-4147-A177-3AD203B41FA5}">
                      <a16:colId xmlns:a16="http://schemas.microsoft.com/office/drawing/2014/main" val="1861330579"/>
                    </a:ext>
                  </a:extLst>
                </a:gridCol>
                <a:gridCol w="1103586">
                  <a:extLst>
                    <a:ext uri="{9D8B030D-6E8A-4147-A177-3AD203B41FA5}">
                      <a16:colId xmlns:a16="http://schemas.microsoft.com/office/drawing/2014/main" val="1400321462"/>
                    </a:ext>
                  </a:extLst>
                </a:gridCol>
                <a:gridCol w="1040524">
                  <a:extLst>
                    <a:ext uri="{9D8B030D-6E8A-4147-A177-3AD203B41FA5}">
                      <a16:colId xmlns:a16="http://schemas.microsoft.com/office/drawing/2014/main" val="691586018"/>
                    </a:ext>
                  </a:extLst>
                </a:gridCol>
                <a:gridCol w="1030014">
                  <a:extLst>
                    <a:ext uri="{9D8B030D-6E8A-4147-A177-3AD203B41FA5}">
                      <a16:colId xmlns:a16="http://schemas.microsoft.com/office/drawing/2014/main" val="977349551"/>
                    </a:ext>
                  </a:extLst>
                </a:gridCol>
                <a:gridCol w="1135117">
                  <a:extLst>
                    <a:ext uri="{9D8B030D-6E8A-4147-A177-3AD203B41FA5}">
                      <a16:colId xmlns:a16="http://schemas.microsoft.com/office/drawing/2014/main" val="4002168007"/>
                    </a:ext>
                  </a:extLst>
                </a:gridCol>
                <a:gridCol w="1166648">
                  <a:extLst>
                    <a:ext uri="{9D8B030D-6E8A-4147-A177-3AD203B41FA5}">
                      <a16:colId xmlns:a16="http://schemas.microsoft.com/office/drawing/2014/main" val="1774187430"/>
                    </a:ext>
                  </a:extLst>
                </a:gridCol>
                <a:gridCol w="945931">
                  <a:extLst>
                    <a:ext uri="{9D8B030D-6E8A-4147-A177-3AD203B41FA5}">
                      <a16:colId xmlns:a16="http://schemas.microsoft.com/office/drawing/2014/main" val="2620937546"/>
                    </a:ext>
                  </a:extLst>
                </a:gridCol>
              </a:tblGrid>
              <a:tr h="370840">
                <a:tc>
                  <a:txBody>
                    <a:bodyPr/>
                    <a:lstStyle/>
                    <a:p>
                      <a:endParaRPr lang="en-GB" sz="1400" dirty="0">
                        <a:latin typeface="Avenir Book" panose="02000503020000020003" pitchFamily="2" charset="0"/>
                      </a:endParaRPr>
                    </a:p>
                  </a:txBody>
                  <a:tcPr/>
                </a:tc>
                <a:tc>
                  <a:txBody>
                    <a:bodyPr/>
                    <a:lstStyle/>
                    <a:p>
                      <a:endParaRPr lang="en-GB" sz="1400" dirty="0">
                        <a:latin typeface="Avenir Book" panose="02000503020000020003" pitchFamily="2" charset="0"/>
                      </a:endParaRPr>
                    </a:p>
                  </a:txBody>
                  <a:tcPr/>
                </a:tc>
                <a:tc>
                  <a:txBody>
                    <a:bodyPr/>
                    <a:lstStyle/>
                    <a:p>
                      <a:r>
                        <a:rPr lang="en-GB" sz="1400" dirty="0" err="1">
                          <a:latin typeface="Avenir Book" panose="02000503020000020003" pitchFamily="2" charset="0"/>
                        </a:rPr>
                        <a:t>Def.sg</a:t>
                      </a:r>
                      <a:endParaRPr lang="en-GB" sz="1400" dirty="0">
                        <a:latin typeface="Avenir Book" panose="02000503020000020003" pitchFamily="2" charset="0"/>
                      </a:endParaRPr>
                    </a:p>
                  </a:txBody>
                  <a:tcPr/>
                </a:tc>
                <a:tc>
                  <a:txBody>
                    <a:bodyPr/>
                    <a:lstStyle/>
                    <a:p>
                      <a:r>
                        <a:rPr lang="en-GB" sz="1400" dirty="0" err="1">
                          <a:latin typeface="Avenir Book" panose="02000503020000020003" pitchFamily="2" charset="0"/>
                        </a:rPr>
                        <a:t>Indef.sg</a:t>
                      </a:r>
                      <a:endParaRPr lang="en-GB" sz="1400" dirty="0">
                        <a:latin typeface="Avenir Book" panose="02000503020000020003" pitchFamily="2" charset="0"/>
                      </a:endParaRPr>
                    </a:p>
                  </a:txBody>
                  <a:tcPr/>
                </a:tc>
                <a:tc>
                  <a:txBody>
                    <a:bodyPr/>
                    <a:lstStyle/>
                    <a:p>
                      <a:r>
                        <a:rPr lang="en-GB" sz="1400" dirty="0" err="1">
                          <a:latin typeface="Avenir Book" panose="02000503020000020003" pitchFamily="2" charset="0"/>
                        </a:rPr>
                        <a:t>B.sg</a:t>
                      </a:r>
                      <a:endParaRPr lang="en-GB" sz="1400" dirty="0">
                        <a:latin typeface="Avenir Book" panose="02000503020000020003" pitchFamily="2" charset="0"/>
                      </a:endParaRPr>
                    </a:p>
                  </a:txBody>
                  <a:tcPr/>
                </a:tc>
                <a:tc>
                  <a:txBody>
                    <a:bodyPr/>
                    <a:lstStyle/>
                    <a:p>
                      <a:r>
                        <a:rPr lang="en-GB" sz="1400" dirty="0" err="1">
                          <a:latin typeface="Avenir Book" panose="02000503020000020003" pitchFamily="2" charset="0"/>
                        </a:rPr>
                        <a:t>B.pl</a:t>
                      </a:r>
                      <a:endParaRPr lang="en-GB" sz="1400" dirty="0">
                        <a:latin typeface="Avenir Book" panose="02000503020000020003" pitchFamily="2" charset="0"/>
                      </a:endParaRPr>
                    </a:p>
                  </a:txBody>
                  <a:tcPr/>
                </a:tc>
                <a:tc>
                  <a:txBody>
                    <a:bodyPr/>
                    <a:lstStyle/>
                    <a:p>
                      <a:r>
                        <a:rPr lang="en-GB" sz="1400" dirty="0" err="1">
                          <a:latin typeface="Avenir Book" panose="02000503020000020003" pitchFamily="2" charset="0"/>
                        </a:rPr>
                        <a:t>Def.Pl</a:t>
                      </a:r>
                      <a:endParaRPr lang="en-GB" sz="1400" dirty="0">
                        <a:latin typeface="Avenir Book" panose="02000503020000020003" pitchFamily="2" charset="0"/>
                      </a:endParaRPr>
                    </a:p>
                  </a:txBody>
                  <a:tcPr/>
                </a:tc>
                <a:extLst>
                  <a:ext uri="{0D108BD9-81ED-4DB2-BD59-A6C34878D82A}">
                    <a16:rowId xmlns:a16="http://schemas.microsoft.com/office/drawing/2014/main" val="2195290438"/>
                  </a:ext>
                </a:extLst>
              </a:tr>
              <a:tr h="370840">
                <a:tc rowSpan="3">
                  <a:txBody>
                    <a:bodyPr/>
                    <a:lstStyle/>
                    <a:p>
                      <a:r>
                        <a:rPr lang="en-GB" sz="1400" dirty="0">
                          <a:latin typeface="Avenir Book" panose="02000503020000020003" pitchFamily="2" charset="0"/>
                        </a:rPr>
                        <a:t>Existential</a:t>
                      </a:r>
                    </a:p>
                  </a:txBody>
                  <a:tcPr/>
                </a:tc>
                <a:tc>
                  <a:txBody>
                    <a:bodyPr/>
                    <a:lstStyle/>
                    <a:p>
                      <a:r>
                        <a:rPr lang="en-GB" sz="1400" dirty="0">
                          <a:latin typeface="Avenir Book" panose="02000503020000020003" pitchFamily="2" charset="0"/>
                        </a:rPr>
                        <a:t>Polish</a:t>
                      </a:r>
                    </a:p>
                  </a:txBody>
                  <a:tcPr/>
                </a:tc>
                <a:tc>
                  <a:txBody>
                    <a:bodyPr/>
                    <a:lstStyle/>
                    <a:p>
                      <a:endParaRPr lang="en-GB" sz="1400" dirty="0">
                        <a:latin typeface="Avenir Book" panose="02000503020000020003" pitchFamily="2" charset="0"/>
                      </a:endParaRPr>
                    </a:p>
                  </a:txBody>
                  <a:tcPr>
                    <a:solidFill>
                      <a:schemeClr val="bg2">
                        <a:lumMod val="50000"/>
                      </a:schemeClr>
                    </a:solidFill>
                  </a:tcPr>
                </a:tc>
                <a:tc>
                  <a:txBody>
                    <a:bodyPr/>
                    <a:lstStyle/>
                    <a:p>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endParaRPr lang="en-GB" sz="1400" dirty="0">
                        <a:latin typeface="Avenir Book" panose="02000503020000020003" pitchFamily="2" charset="0"/>
                      </a:endParaRPr>
                    </a:p>
                  </a:txBody>
                  <a:tcPr>
                    <a:solidFill>
                      <a:schemeClr val="bg2">
                        <a:lumMod val="50000"/>
                      </a:schemeClr>
                    </a:solidFill>
                  </a:tcPr>
                </a:tc>
                <a:extLst>
                  <a:ext uri="{0D108BD9-81ED-4DB2-BD59-A6C34878D82A}">
                    <a16:rowId xmlns:a16="http://schemas.microsoft.com/office/drawing/2014/main" val="492153820"/>
                  </a:ext>
                </a:extLst>
              </a:tr>
              <a:tr h="370840">
                <a:tc vMerge="1">
                  <a:txBody>
                    <a:bodyPr/>
                    <a:lstStyle/>
                    <a:p>
                      <a:endParaRPr lang="en-GB" sz="1400" dirty="0">
                        <a:latin typeface="Avenir Book" panose="02000503020000020003" pitchFamily="2" charset="0"/>
                      </a:endParaRPr>
                    </a:p>
                  </a:txBody>
                  <a:tcPr/>
                </a:tc>
                <a:tc>
                  <a:txBody>
                    <a:bodyPr/>
                    <a:lstStyle/>
                    <a:p>
                      <a:r>
                        <a:rPr lang="en-GB" sz="1400" dirty="0">
                          <a:latin typeface="Avenir Book" panose="02000503020000020003" pitchFamily="2" charset="0"/>
                        </a:rPr>
                        <a:t>English</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endParaRPr lang="en-GB" sz="1400" dirty="0">
                        <a:latin typeface="Avenir Book" panose="02000503020000020003" pitchFamily="2" charset="0"/>
                      </a:endParaRPr>
                    </a:p>
                  </a:txBody>
                  <a:tcPr>
                    <a:solidFill>
                      <a:schemeClr val="bg2">
                        <a:lumMod val="50000"/>
                      </a:schemeClr>
                    </a:solidFill>
                  </a:tcPr>
                </a:tc>
                <a:tc>
                  <a:txBody>
                    <a:bodyPr/>
                    <a:lstStyle/>
                    <a:p>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extLst>
                  <a:ext uri="{0D108BD9-81ED-4DB2-BD59-A6C34878D82A}">
                    <a16:rowId xmlns:a16="http://schemas.microsoft.com/office/drawing/2014/main" val="3968089512"/>
                  </a:ext>
                </a:extLst>
              </a:tr>
              <a:tr h="370840">
                <a:tc vMerge="1">
                  <a:txBody>
                    <a:bodyPr/>
                    <a:lstStyle/>
                    <a:p>
                      <a:endParaRPr lang="en-GB" sz="1400" dirty="0">
                        <a:latin typeface="Avenir Book" panose="02000503020000020003" pitchFamily="2" charset="0"/>
                      </a:endParaRPr>
                    </a:p>
                  </a:txBody>
                  <a:tcPr/>
                </a:tc>
                <a:tc>
                  <a:txBody>
                    <a:bodyPr/>
                    <a:lstStyle/>
                    <a:p>
                      <a:r>
                        <a:rPr lang="en-GB" sz="1400" dirty="0">
                          <a:latin typeface="Avenir Book" panose="02000503020000020003" pitchFamily="2" charset="0"/>
                        </a:rPr>
                        <a:t>Norwegian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r>
                        <a:rPr lang="en-US" sz="1400" b="1" kern="1200" dirty="0">
                          <a:solidFill>
                            <a:schemeClr val="dk1"/>
                          </a:solidFill>
                          <a:effectLst/>
                          <a:latin typeface="Avenir Book" panose="02000503020000020003" pitchFamily="2" charset="0"/>
                        </a:rPr>
                        <a:t>≈</a:t>
                      </a:r>
                      <a:endParaRPr lang="en-GB" sz="1400" dirty="0">
                        <a:latin typeface="Avenir Book" panose="02000503020000020003" pitchFamily="2" charset="0"/>
                      </a:endParaRPr>
                    </a:p>
                  </a:txBody>
                  <a:tcPr/>
                </a:tc>
                <a:tc>
                  <a:txBody>
                    <a:bodyPr/>
                    <a:lstStyle/>
                    <a:p>
                      <a:r>
                        <a:rPr lang="en-US" sz="1400" b="1" kern="1200" dirty="0">
                          <a:solidFill>
                            <a:schemeClr val="dk1"/>
                          </a:solidFill>
                          <a:effectLst/>
                          <a:latin typeface="Avenir Book" panose="02000503020000020003" pitchFamily="2" charset="0"/>
                        </a:rPr>
                        <a:t>X</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extLst>
                  <a:ext uri="{0D108BD9-81ED-4DB2-BD59-A6C34878D82A}">
                    <a16:rowId xmlns:a16="http://schemas.microsoft.com/office/drawing/2014/main" val="726022535"/>
                  </a:ext>
                </a:extLst>
              </a:tr>
              <a:tr h="370840">
                <a:tc rowSpan="3">
                  <a:txBody>
                    <a:bodyPr/>
                    <a:lstStyle/>
                    <a:p>
                      <a:r>
                        <a:rPr lang="en-GB" sz="1400" dirty="0">
                          <a:latin typeface="Avenir Book" panose="02000503020000020003" pitchFamily="2" charset="0"/>
                        </a:rPr>
                        <a:t>Characterising</a:t>
                      </a:r>
                    </a:p>
                  </a:txBody>
                  <a:tcPr/>
                </a:tc>
                <a:tc>
                  <a:txBody>
                    <a:bodyPr/>
                    <a:lstStyle/>
                    <a:p>
                      <a:r>
                        <a:rPr lang="en-GB" sz="1400" dirty="0">
                          <a:latin typeface="Avenir Book" panose="02000503020000020003" pitchFamily="2" charset="0"/>
                        </a:rPr>
                        <a:t>Polish</a:t>
                      </a:r>
                    </a:p>
                  </a:txBody>
                  <a:tcPr/>
                </a:tc>
                <a:tc>
                  <a:txBody>
                    <a:bodyPr/>
                    <a:lstStyle/>
                    <a:p>
                      <a:endParaRPr lang="en-GB" sz="1400" dirty="0">
                        <a:latin typeface="Avenir Book" panose="02000503020000020003" pitchFamily="2" charset="0"/>
                      </a:endParaRPr>
                    </a:p>
                  </a:txBody>
                  <a:tcPr>
                    <a:solidFill>
                      <a:schemeClr val="bg2">
                        <a:lumMod val="50000"/>
                      </a:schemeClr>
                    </a:solidFill>
                  </a:tcPr>
                </a:tc>
                <a:tc>
                  <a:txBody>
                    <a:bodyPr/>
                    <a:lstStyle/>
                    <a:p>
                      <a:r>
                        <a:rPr lang="en-NO" sz="1400" b="1" kern="1200" dirty="0">
                          <a:solidFill>
                            <a:schemeClr val="dk1"/>
                          </a:solidFill>
                          <a:effectLst/>
                          <a:latin typeface="Avenir Book" panose="02000503020000020003" pitchFamily="2" charset="0"/>
                        </a:rPr>
                        <a:t>X</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latin typeface="Avenir Book" panose="02000503020000020003" pitchFamily="2" charset="0"/>
                      </a:endParaRPr>
                    </a:p>
                  </a:txBody>
                  <a:tcPr>
                    <a:solidFill>
                      <a:schemeClr val="bg2">
                        <a:lumMod val="50000"/>
                      </a:schemeClr>
                    </a:solidFill>
                  </a:tcPr>
                </a:tc>
                <a:extLst>
                  <a:ext uri="{0D108BD9-81ED-4DB2-BD59-A6C34878D82A}">
                    <a16:rowId xmlns:a16="http://schemas.microsoft.com/office/drawing/2014/main" val="3341832612"/>
                  </a:ext>
                </a:extLst>
              </a:tr>
              <a:tr h="370840">
                <a:tc vMerge="1">
                  <a:txBody>
                    <a:bodyPr/>
                    <a:lstStyle/>
                    <a:p>
                      <a:endParaRPr lang="en-GB" sz="1400" dirty="0">
                        <a:latin typeface="Avenir Book" panose="02000503020000020003" pitchFamily="2" charset="0"/>
                      </a:endParaRPr>
                    </a:p>
                  </a:txBody>
                  <a:tcPr/>
                </a:tc>
                <a:tc>
                  <a:txBody>
                    <a:bodyPr/>
                    <a:lstStyle/>
                    <a:p>
                      <a:r>
                        <a:rPr lang="en-GB" sz="1400" dirty="0">
                          <a:latin typeface="Avenir Book" panose="02000503020000020003" pitchFamily="2" charset="0"/>
                        </a:rPr>
                        <a:t>English</a:t>
                      </a:r>
                    </a:p>
                  </a:txBody>
                  <a:tcPr/>
                </a:tc>
                <a:tc>
                  <a:txBody>
                    <a:bodyPr/>
                    <a:lstStyle/>
                    <a:p>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endParaRPr lang="en-GB" sz="1400" dirty="0">
                        <a:latin typeface="Avenir Book" panose="02000503020000020003" pitchFamily="2" charset="0"/>
                      </a:endParaRPr>
                    </a:p>
                  </a:txBody>
                  <a:tcPr>
                    <a:solidFill>
                      <a:schemeClr val="bg2">
                        <a:lumMod val="50000"/>
                      </a:schemeClr>
                    </a:solidFill>
                  </a:tcPr>
                </a:tc>
                <a:tc>
                  <a:txBody>
                    <a:bodyPr/>
                    <a:lstStyle/>
                    <a:p>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r>
                        <a:rPr lang="en-GB" sz="1400" dirty="0">
                          <a:latin typeface="Avenir Book" panose="02000503020000020003" pitchFamily="2" charset="0"/>
                        </a:rPr>
                        <a:t>X</a:t>
                      </a:r>
                    </a:p>
                  </a:txBody>
                  <a:tcPr/>
                </a:tc>
                <a:extLst>
                  <a:ext uri="{0D108BD9-81ED-4DB2-BD59-A6C34878D82A}">
                    <a16:rowId xmlns:a16="http://schemas.microsoft.com/office/drawing/2014/main" val="1626768263"/>
                  </a:ext>
                </a:extLst>
              </a:tr>
              <a:tr h="370840">
                <a:tc vMerge="1">
                  <a:txBody>
                    <a:bodyPr/>
                    <a:lstStyle/>
                    <a:p>
                      <a:endParaRPr lang="en-GB" sz="1400" dirty="0">
                        <a:latin typeface="Avenir Book" panose="02000503020000020003" pitchFamily="2" charset="0"/>
                      </a:endParaRPr>
                    </a:p>
                  </a:txBody>
                  <a:tcPr/>
                </a:tc>
                <a:tc>
                  <a:txBody>
                    <a:bodyPr/>
                    <a:lstStyle/>
                    <a:p>
                      <a:r>
                        <a:rPr lang="en-GB" sz="1400" dirty="0">
                          <a:latin typeface="Avenir Book" panose="02000503020000020003" pitchFamily="2" charset="0"/>
                        </a:rPr>
                        <a:t>Norwegian</a:t>
                      </a:r>
                    </a:p>
                  </a:txBody>
                  <a:tcPr/>
                </a:tc>
                <a:tc>
                  <a:txBody>
                    <a:bodyPr/>
                    <a:lstStyle/>
                    <a:p>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400" b="1" kern="1200" dirty="0">
                          <a:solidFill>
                            <a:schemeClr val="dk1"/>
                          </a:solidFill>
                          <a:effectLst/>
                          <a:latin typeface="Avenir Book" panose="02000503020000020003" pitchFamily="2" charset="0"/>
                        </a:rPr>
                        <a:t>?</a:t>
                      </a:r>
                      <a:endParaRPr lang="en-GB" sz="1400" dirty="0">
                        <a:latin typeface="Avenir Book" panose="02000503020000020003" pitchFamily="2" charset="0"/>
                      </a:endParaRPr>
                    </a:p>
                  </a:txBody>
                  <a:tcPr/>
                </a:tc>
                <a:extLst>
                  <a:ext uri="{0D108BD9-81ED-4DB2-BD59-A6C34878D82A}">
                    <a16:rowId xmlns:a16="http://schemas.microsoft.com/office/drawing/2014/main" val="920449489"/>
                  </a:ext>
                </a:extLst>
              </a:tr>
              <a:tr h="370840">
                <a:tc>
                  <a:txBody>
                    <a:bodyPr/>
                    <a:lstStyle/>
                    <a:p>
                      <a:r>
                        <a:rPr lang="en-GB" sz="1400" dirty="0">
                          <a:latin typeface="Avenir Book" panose="02000503020000020003" pitchFamily="2" charset="0"/>
                        </a:rPr>
                        <a:t>Summary</a:t>
                      </a:r>
                    </a:p>
                  </a:txBody>
                  <a:tcPr/>
                </a:tc>
                <a:tc>
                  <a:txBody>
                    <a:bodyPr/>
                    <a:lstStyle/>
                    <a:p>
                      <a:endParaRPr lang="en-GB" sz="1400" dirty="0">
                        <a:latin typeface="Avenir Book" panose="02000503020000020003" pitchFamily="2" charset="0"/>
                      </a:endParaRPr>
                    </a:p>
                  </a:txBody>
                  <a:tcPr/>
                </a:tc>
                <a:tc>
                  <a:txBody>
                    <a:bodyPr/>
                    <a:lstStyle/>
                    <a:p>
                      <a:r>
                        <a:rPr lang="en-GB" sz="1400" dirty="0">
                          <a:latin typeface="Avenir Book" panose="02000503020000020003" pitchFamily="2" charset="0"/>
                        </a:rPr>
                        <a:t>POL</a:t>
                      </a:r>
                      <a:r>
                        <a:rPr lang="en-US" sz="1400" kern="1200" dirty="0">
                          <a:solidFill>
                            <a:schemeClr val="dk1"/>
                          </a:solidFill>
                          <a:effectLst/>
                          <a:latin typeface="Avenir Book" panose="02000503020000020003" pitchFamily="2" charset="0"/>
                        </a:rPr>
                        <a:t>≠</a:t>
                      </a:r>
                      <a:r>
                        <a:rPr lang="en-GB" sz="1400" dirty="0">
                          <a:latin typeface="Avenir Book" panose="02000503020000020003" pitchFamily="2" charset="0"/>
                        </a:rPr>
                        <a:t>ENG=NOR</a:t>
                      </a:r>
                    </a:p>
                  </a:txBody>
                  <a:tcPr/>
                </a:tc>
                <a:tc>
                  <a:txBody>
                    <a:bodyPr/>
                    <a:lstStyle/>
                    <a:p>
                      <a:r>
                        <a:rPr lang="en-GB" sz="1400" dirty="0">
                          <a:latin typeface="Avenir Book" panose="02000503020000020003" pitchFamily="2" charset="0"/>
                        </a:rPr>
                        <a:t>POL</a:t>
                      </a:r>
                      <a:r>
                        <a:rPr lang="en-US" sz="1400" kern="1200" dirty="0">
                          <a:solidFill>
                            <a:schemeClr val="dk1"/>
                          </a:solidFill>
                          <a:effectLst/>
                          <a:latin typeface="Avenir Book" panose="02000503020000020003" pitchFamily="2" charset="0"/>
                        </a:rPr>
                        <a:t>≠</a:t>
                      </a:r>
                      <a:r>
                        <a:rPr lang="en-GB" sz="1400" dirty="0">
                          <a:latin typeface="Avenir Book" panose="02000503020000020003" pitchFamily="2" charset="0"/>
                        </a:rPr>
                        <a:t>ENG=NOR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400" dirty="0">
                          <a:latin typeface="Avenir Book" panose="02000503020000020003" pitchFamily="2" charset="0"/>
                        </a:rPr>
                        <a:t>POL=NOR</a:t>
                      </a:r>
                      <a:r>
                        <a:rPr lang="en-US" sz="1400" kern="1200" dirty="0">
                          <a:solidFill>
                            <a:schemeClr val="dk1"/>
                          </a:solidFill>
                          <a:effectLst/>
                          <a:latin typeface="Avenir Book" panose="02000503020000020003" pitchFamily="2" charset="0"/>
                        </a:rPr>
                        <a:t>≠ENG</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400" dirty="0">
                          <a:latin typeface="Avenir Book" panose="02000503020000020003" pitchFamily="2" charset="0"/>
                        </a:rPr>
                        <a:t>POL=NOR</a:t>
                      </a:r>
                      <a:r>
                        <a:rPr lang="en-US" sz="1400" kern="1200" dirty="0">
                          <a:solidFill>
                            <a:schemeClr val="dk1"/>
                          </a:solidFill>
                          <a:effectLst/>
                          <a:latin typeface="Avenir Book" panose="02000503020000020003" pitchFamily="2" charset="0"/>
                        </a:rPr>
                        <a:t>=ENG</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latin typeface="Avenir Book" panose="02000503020000020003" pitchFamily="2" charset="0"/>
                      </a:endParaRPr>
                    </a:p>
                  </a:txBody>
                  <a:tcPr/>
                </a:tc>
                <a:extLst>
                  <a:ext uri="{0D108BD9-81ED-4DB2-BD59-A6C34878D82A}">
                    <a16:rowId xmlns:a16="http://schemas.microsoft.com/office/drawing/2014/main" val="831126002"/>
                  </a:ext>
                </a:extLst>
              </a:tr>
              <a:tr h="370840">
                <a:tc rowSpan="3">
                  <a:txBody>
                    <a:bodyPr/>
                    <a:lstStyle/>
                    <a:p>
                      <a:r>
                        <a:rPr lang="en-GB" sz="1400" dirty="0">
                          <a:latin typeface="Avenir Book" panose="02000503020000020003" pitchFamily="2" charset="0"/>
                        </a:rPr>
                        <a:t>Kind</a:t>
                      </a:r>
                    </a:p>
                  </a:txBody>
                  <a:tcPr/>
                </a:tc>
                <a:tc>
                  <a:txBody>
                    <a:bodyPr/>
                    <a:lstStyle/>
                    <a:p>
                      <a:r>
                        <a:rPr lang="en-GB" sz="1400" dirty="0">
                          <a:latin typeface="Avenir Book" panose="02000503020000020003" pitchFamily="2" charset="0"/>
                        </a:rPr>
                        <a:t>Polish</a:t>
                      </a:r>
                    </a:p>
                  </a:txBody>
                  <a:tcPr/>
                </a:tc>
                <a:tc>
                  <a:txBody>
                    <a:bodyPr/>
                    <a:lstStyle/>
                    <a:p>
                      <a:endParaRPr lang="en-GB" sz="1400" dirty="0">
                        <a:latin typeface="Avenir Book" panose="02000503020000020003" pitchFamily="2" charset="0"/>
                      </a:endParaRPr>
                    </a:p>
                  </a:txBody>
                  <a:tcPr>
                    <a:solidFill>
                      <a:schemeClr val="bg2">
                        <a:lumMod val="50000"/>
                      </a:schemeClr>
                    </a:solidFill>
                  </a:tcPr>
                </a:tc>
                <a:tc>
                  <a:txBody>
                    <a:bodyPr/>
                    <a:lstStyle/>
                    <a:p>
                      <a:r>
                        <a:rPr lang="en-US" sz="1400" b="1" kern="1200" dirty="0">
                          <a:solidFill>
                            <a:schemeClr val="dk1"/>
                          </a:solidFill>
                          <a:effectLst/>
                          <a:latin typeface="Avenir Book" panose="02000503020000020003" pitchFamily="2" charset="0"/>
                        </a:rPr>
                        <a:t>X</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endParaRPr lang="en-GB" sz="1400" dirty="0">
                        <a:latin typeface="Avenir Book" panose="02000503020000020003" pitchFamily="2" charset="0"/>
                      </a:endParaRPr>
                    </a:p>
                  </a:txBody>
                  <a:tcPr/>
                </a:tc>
                <a:tc>
                  <a:txBody>
                    <a:bodyPr/>
                    <a:lstStyle/>
                    <a:p>
                      <a:endParaRPr lang="en-GB" sz="1400" dirty="0">
                        <a:latin typeface="Avenir Book" panose="02000503020000020003" pitchFamily="2" charset="0"/>
                      </a:endParaRPr>
                    </a:p>
                  </a:txBody>
                  <a:tcPr>
                    <a:solidFill>
                      <a:schemeClr val="bg2">
                        <a:lumMod val="50000"/>
                      </a:schemeClr>
                    </a:solidFill>
                  </a:tcPr>
                </a:tc>
                <a:extLst>
                  <a:ext uri="{0D108BD9-81ED-4DB2-BD59-A6C34878D82A}">
                    <a16:rowId xmlns:a16="http://schemas.microsoft.com/office/drawing/2014/main" val="1206594416"/>
                  </a:ext>
                </a:extLst>
              </a:tr>
              <a:tr h="370840">
                <a:tc vMerge="1">
                  <a:txBody>
                    <a:bodyPr/>
                    <a:lstStyle/>
                    <a:p>
                      <a:endParaRPr lang="en-GB" sz="1400" dirty="0">
                        <a:latin typeface="Avenir Book" panose="02000503020000020003" pitchFamily="2" charset="0"/>
                      </a:endParaRPr>
                    </a:p>
                  </a:txBody>
                  <a:tcPr/>
                </a:tc>
                <a:tc>
                  <a:txBody>
                    <a:bodyPr/>
                    <a:lstStyle/>
                    <a:p>
                      <a:r>
                        <a:rPr lang="en-GB" sz="1400" dirty="0">
                          <a:latin typeface="Avenir Book" panose="02000503020000020003" pitchFamily="2" charset="0"/>
                        </a:rPr>
                        <a:t>English</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X</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endParaRPr lang="en-GB" sz="1400" dirty="0">
                        <a:latin typeface="Avenir Book" panose="02000503020000020003" pitchFamily="2" charset="0"/>
                      </a:endParaRPr>
                    </a:p>
                  </a:txBody>
                  <a:tcPr>
                    <a:solidFill>
                      <a:schemeClr val="bg2">
                        <a:lumMod val="5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r>
                        <a:rPr lang="en-GB" sz="1400" dirty="0">
                          <a:latin typeface="Avenir Book" panose="02000503020000020003" pitchFamily="2" charset="0"/>
                        </a:rPr>
                        <a:t>X</a:t>
                      </a:r>
                    </a:p>
                  </a:txBody>
                  <a:tcPr/>
                </a:tc>
                <a:extLst>
                  <a:ext uri="{0D108BD9-81ED-4DB2-BD59-A6C34878D82A}">
                    <a16:rowId xmlns:a16="http://schemas.microsoft.com/office/drawing/2014/main" val="1086013504"/>
                  </a:ext>
                </a:extLst>
              </a:tr>
              <a:tr h="370840">
                <a:tc vMerge="1">
                  <a:txBody>
                    <a:bodyPr/>
                    <a:lstStyle/>
                    <a:p>
                      <a:endParaRPr lang="en-GB" sz="1400" dirty="0">
                        <a:latin typeface="Avenir Book" panose="02000503020000020003" pitchFamily="2" charset="0"/>
                      </a:endParaRPr>
                    </a:p>
                  </a:txBody>
                  <a:tcPr/>
                </a:tc>
                <a:tc>
                  <a:txBody>
                    <a:bodyPr/>
                    <a:lstStyle/>
                    <a:p>
                      <a:r>
                        <a:rPr lang="en-GB" sz="1400" dirty="0">
                          <a:latin typeface="Avenir Book" panose="02000503020000020003" pitchFamily="2" charset="0"/>
                        </a:rPr>
                        <a:t>Norwegian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r>
                        <a:rPr lang="en-GB" sz="1400" dirty="0">
                          <a:latin typeface="Avenir Book" panose="02000503020000020003" pitchFamily="2" charset="0"/>
                        </a:rPr>
                        <a:t>X</a:t>
                      </a:r>
                    </a:p>
                  </a:txBody>
                  <a:tcPr/>
                </a:tc>
                <a:tc>
                  <a:txBody>
                    <a:bodyPr/>
                    <a:lstStyle/>
                    <a:p>
                      <a:r>
                        <a:rPr lang="en-GB" sz="1400" dirty="0">
                          <a:latin typeface="Avenir Book" panose="02000503020000020003" pitchFamily="2" charset="0"/>
                        </a:rPr>
                        <a:t>X</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extLst>
                  <a:ext uri="{0D108BD9-81ED-4DB2-BD59-A6C34878D82A}">
                    <a16:rowId xmlns:a16="http://schemas.microsoft.com/office/drawing/2014/main" val="4117038292"/>
                  </a:ext>
                </a:extLst>
              </a:tr>
              <a:tr h="370840">
                <a:tc>
                  <a:txBody>
                    <a:bodyPr/>
                    <a:lstStyle/>
                    <a:p>
                      <a:r>
                        <a:rPr lang="en-GB" sz="1400" dirty="0">
                          <a:latin typeface="Avenir Book" panose="02000503020000020003" pitchFamily="2" charset="0"/>
                        </a:rPr>
                        <a:t>Summary</a:t>
                      </a:r>
                    </a:p>
                  </a:txBody>
                  <a:tcPr/>
                </a:tc>
                <a:tc>
                  <a:txBody>
                    <a:bodyPr/>
                    <a:lstStyle/>
                    <a:p>
                      <a:endParaRPr lang="en-GB" sz="140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latin typeface="Avenir Book" panose="02000503020000020003" pitchFamily="2" charset="0"/>
                        </a:rPr>
                        <a:t>POL</a:t>
                      </a:r>
                      <a:r>
                        <a:rPr lang="en-US" sz="1400" kern="1200" dirty="0">
                          <a:solidFill>
                            <a:schemeClr val="dk1"/>
                          </a:solidFill>
                          <a:effectLst/>
                          <a:latin typeface="Avenir Book" panose="02000503020000020003" pitchFamily="2" charset="0"/>
                        </a:rPr>
                        <a:t>≠</a:t>
                      </a:r>
                      <a:r>
                        <a:rPr lang="en-GB" sz="1400" dirty="0">
                          <a:latin typeface="Avenir Book" panose="02000503020000020003" pitchFamily="2" charset="0"/>
                        </a:rPr>
                        <a:t>ENG=NOR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400" dirty="0">
                          <a:latin typeface="Avenir Book" panose="02000503020000020003" pitchFamily="2" charset="0"/>
                        </a:rPr>
                        <a:t>POL=NOR</a:t>
                      </a:r>
                      <a:r>
                        <a:rPr lang="en-US" sz="1400" kern="1200" dirty="0">
                          <a:solidFill>
                            <a:schemeClr val="dk1"/>
                          </a:solidFill>
                          <a:effectLst/>
                          <a:latin typeface="Avenir Book" panose="02000503020000020003" pitchFamily="2" charset="0"/>
                        </a:rPr>
                        <a:t>=ENG</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latin typeface="Avenir Book" panose="02000503020000020003" pitchFamily="2" charset="0"/>
                        </a:rPr>
                        <a:t>POL</a:t>
                      </a:r>
                      <a:r>
                        <a:rPr lang="en-US" sz="1400" kern="1200" dirty="0">
                          <a:solidFill>
                            <a:schemeClr val="dk1"/>
                          </a:solidFill>
                          <a:effectLst/>
                          <a:latin typeface="Avenir Book" panose="02000503020000020003" pitchFamily="2" charset="0"/>
                        </a:rPr>
                        <a:t>≠</a:t>
                      </a:r>
                      <a:r>
                        <a:rPr lang="en-GB" sz="1400" dirty="0">
                          <a:latin typeface="Avenir Book" panose="02000503020000020003" pitchFamily="2" charset="0"/>
                        </a:rPr>
                        <a:t>ENG</a:t>
                      </a:r>
                      <a:r>
                        <a:rPr lang="en-US" sz="1400" kern="1200" dirty="0">
                          <a:solidFill>
                            <a:schemeClr val="dk1"/>
                          </a:solidFill>
                          <a:effectLst/>
                          <a:latin typeface="Avenir Book" panose="02000503020000020003" pitchFamily="2" charset="0"/>
                        </a:rPr>
                        <a:t>≠</a:t>
                      </a:r>
                      <a:r>
                        <a:rPr lang="en-GB" sz="1400" dirty="0">
                          <a:latin typeface="Avenir Book" panose="02000503020000020003" pitchFamily="2" charset="0"/>
                        </a:rPr>
                        <a:t>NOR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400" dirty="0">
                          <a:latin typeface="Avenir Book" panose="02000503020000020003" pitchFamily="2" charset="0"/>
                        </a:rPr>
                        <a:t>POL=NOR</a:t>
                      </a:r>
                      <a:r>
                        <a:rPr lang="en-US" sz="1400" kern="1200" dirty="0">
                          <a:solidFill>
                            <a:schemeClr val="dk1"/>
                          </a:solidFill>
                          <a:effectLst/>
                          <a:latin typeface="Avenir Book" panose="02000503020000020003" pitchFamily="2" charset="0"/>
                        </a:rPr>
                        <a:t>=ENG</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latin typeface="Avenir Book" panose="02000503020000020003" pitchFamily="2" charset="0"/>
                        </a:rPr>
                        <a:t>POL</a:t>
                      </a:r>
                      <a:r>
                        <a:rPr lang="en-US" sz="1400" kern="1200" dirty="0">
                          <a:solidFill>
                            <a:schemeClr val="dk1"/>
                          </a:solidFill>
                          <a:effectLst/>
                          <a:latin typeface="Avenir Book" panose="02000503020000020003" pitchFamily="2" charset="0"/>
                        </a:rPr>
                        <a:t>≠</a:t>
                      </a:r>
                      <a:r>
                        <a:rPr lang="en-GB" sz="1400" dirty="0">
                          <a:latin typeface="Avenir Book" panose="02000503020000020003" pitchFamily="2" charset="0"/>
                        </a:rPr>
                        <a:t>ENG</a:t>
                      </a:r>
                      <a:r>
                        <a:rPr lang="en-US" sz="1400" kern="1200" dirty="0">
                          <a:solidFill>
                            <a:schemeClr val="dk1"/>
                          </a:solidFill>
                          <a:effectLst/>
                          <a:latin typeface="Avenir Book" panose="02000503020000020003" pitchFamily="2" charset="0"/>
                        </a:rPr>
                        <a:t>≠</a:t>
                      </a:r>
                      <a:r>
                        <a:rPr lang="en-GB" sz="1400" dirty="0">
                          <a:latin typeface="Avenir Book" panose="02000503020000020003" pitchFamily="2" charset="0"/>
                        </a:rPr>
                        <a:t>NOR</a:t>
                      </a:r>
                    </a:p>
                  </a:txBody>
                  <a:tcPr/>
                </a:tc>
                <a:extLst>
                  <a:ext uri="{0D108BD9-81ED-4DB2-BD59-A6C34878D82A}">
                    <a16:rowId xmlns:a16="http://schemas.microsoft.com/office/drawing/2014/main" val="1478587556"/>
                  </a:ext>
                </a:extLst>
              </a:tr>
            </a:tbl>
          </a:graphicData>
        </a:graphic>
      </p:graphicFrame>
    </p:spTree>
    <p:extLst>
      <p:ext uri="{BB962C8B-B14F-4D97-AF65-F5344CB8AC3E}">
        <p14:creationId xmlns:p14="http://schemas.microsoft.com/office/powerpoint/2010/main" val="1167926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chemeClr val="accent1">
                <a:lumMod val="0"/>
                <a:lumOff val="100000"/>
              </a:schemeClr>
            </a:gs>
            <a:gs pos="69000">
              <a:schemeClr val="accent1"/>
            </a:gs>
            <a:gs pos="42000">
              <a:schemeClr val="bg1">
                <a:lumMod val="85000"/>
              </a:schemeClr>
            </a:gs>
            <a:gs pos="85000">
              <a:schemeClr val="accent1">
                <a:lumMod val="75000"/>
              </a:schemeClr>
            </a:gs>
          </a:gsLst>
          <a:lin ang="16200000" scaled="1"/>
          <a:tileRect/>
        </a:gra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5F28A91-61D0-68E6-7599-ECC225AF22C7}"/>
              </a:ext>
            </a:extLst>
          </p:cNvPr>
          <p:cNvGraphicFramePr>
            <a:graphicFrameLocks noGrp="1"/>
          </p:cNvGraphicFramePr>
          <p:nvPr>
            <p:extLst>
              <p:ext uri="{D42A27DB-BD31-4B8C-83A1-F6EECF244321}">
                <p14:modId xmlns:p14="http://schemas.microsoft.com/office/powerpoint/2010/main" val="2269525938"/>
              </p:ext>
            </p:extLst>
          </p:nvPr>
        </p:nvGraphicFramePr>
        <p:xfrm>
          <a:off x="641130" y="199390"/>
          <a:ext cx="7861740" cy="4744720"/>
        </p:xfrm>
        <a:graphic>
          <a:graphicData uri="http://schemas.openxmlformats.org/drawingml/2006/table">
            <a:tbl>
              <a:tblPr firstRow="1" bandRow="1">
                <a:tableStyleId>{5C22544A-7EE6-4342-B048-85BDC9FD1C3A}</a:tableStyleId>
              </a:tblPr>
              <a:tblGrid>
                <a:gridCol w="1439920">
                  <a:extLst>
                    <a:ext uri="{9D8B030D-6E8A-4147-A177-3AD203B41FA5}">
                      <a16:colId xmlns:a16="http://schemas.microsoft.com/office/drawing/2014/main" val="1861330579"/>
                    </a:ext>
                  </a:extLst>
                </a:gridCol>
                <a:gridCol w="1103586">
                  <a:extLst>
                    <a:ext uri="{9D8B030D-6E8A-4147-A177-3AD203B41FA5}">
                      <a16:colId xmlns:a16="http://schemas.microsoft.com/office/drawing/2014/main" val="1400321462"/>
                    </a:ext>
                  </a:extLst>
                </a:gridCol>
                <a:gridCol w="1040524">
                  <a:extLst>
                    <a:ext uri="{9D8B030D-6E8A-4147-A177-3AD203B41FA5}">
                      <a16:colId xmlns:a16="http://schemas.microsoft.com/office/drawing/2014/main" val="691586018"/>
                    </a:ext>
                  </a:extLst>
                </a:gridCol>
                <a:gridCol w="1030014">
                  <a:extLst>
                    <a:ext uri="{9D8B030D-6E8A-4147-A177-3AD203B41FA5}">
                      <a16:colId xmlns:a16="http://schemas.microsoft.com/office/drawing/2014/main" val="977349551"/>
                    </a:ext>
                  </a:extLst>
                </a:gridCol>
                <a:gridCol w="1135117">
                  <a:extLst>
                    <a:ext uri="{9D8B030D-6E8A-4147-A177-3AD203B41FA5}">
                      <a16:colId xmlns:a16="http://schemas.microsoft.com/office/drawing/2014/main" val="4002168007"/>
                    </a:ext>
                  </a:extLst>
                </a:gridCol>
                <a:gridCol w="1166648">
                  <a:extLst>
                    <a:ext uri="{9D8B030D-6E8A-4147-A177-3AD203B41FA5}">
                      <a16:colId xmlns:a16="http://schemas.microsoft.com/office/drawing/2014/main" val="1774187430"/>
                    </a:ext>
                  </a:extLst>
                </a:gridCol>
                <a:gridCol w="945931">
                  <a:extLst>
                    <a:ext uri="{9D8B030D-6E8A-4147-A177-3AD203B41FA5}">
                      <a16:colId xmlns:a16="http://schemas.microsoft.com/office/drawing/2014/main" val="2620937546"/>
                    </a:ext>
                  </a:extLst>
                </a:gridCol>
              </a:tblGrid>
              <a:tr h="370840">
                <a:tc>
                  <a:txBody>
                    <a:bodyPr/>
                    <a:lstStyle/>
                    <a:p>
                      <a:endParaRPr lang="en-GB" sz="1400" dirty="0">
                        <a:latin typeface="Avenir Book" panose="02000503020000020003" pitchFamily="2" charset="0"/>
                      </a:endParaRPr>
                    </a:p>
                  </a:txBody>
                  <a:tcPr/>
                </a:tc>
                <a:tc>
                  <a:txBody>
                    <a:bodyPr/>
                    <a:lstStyle/>
                    <a:p>
                      <a:endParaRPr lang="en-GB" sz="1400" dirty="0">
                        <a:latin typeface="Avenir Book" panose="02000503020000020003" pitchFamily="2" charset="0"/>
                      </a:endParaRPr>
                    </a:p>
                  </a:txBody>
                  <a:tcPr/>
                </a:tc>
                <a:tc>
                  <a:txBody>
                    <a:bodyPr/>
                    <a:lstStyle/>
                    <a:p>
                      <a:r>
                        <a:rPr lang="en-GB" sz="1400" dirty="0" err="1">
                          <a:latin typeface="Avenir Book" panose="02000503020000020003" pitchFamily="2" charset="0"/>
                        </a:rPr>
                        <a:t>Def.sg</a:t>
                      </a:r>
                      <a:endParaRPr lang="en-GB" sz="1400" dirty="0">
                        <a:latin typeface="Avenir Book" panose="02000503020000020003" pitchFamily="2" charset="0"/>
                      </a:endParaRPr>
                    </a:p>
                  </a:txBody>
                  <a:tcPr/>
                </a:tc>
                <a:tc>
                  <a:txBody>
                    <a:bodyPr/>
                    <a:lstStyle/>
                    <a:p>
                      <a:r>
                        <a:rPr lang="en-GB" sz="1400" dirty="0" err="1">
                          <a:latin typeface="Avenir Book" panose="02000503020000020003" pitchFamily="2" charset="0"/>
                        </a:rPr>
                        <a:t>Indef.sg</a:t>
                      </a:r>
                      <a:endParaRPr lang="en-GB" sz="1400" dirty="0">
                        <a:latin typeface="Avenir Book" panose="02000503020000020003" pitchFamily="2" charset="0"/>
                      </a:endParaRPr>
                    </a:p>
                  </a:txBody>
                  <a:tcPr/>
                </a:tc>
                <a:tc>
                  <a:txBody>
                    <a:bodyPr/>
                    <a:lstStyle/>
                    <a:p>
                      <a:r>
                        <a:rPr lang="en-GB" sz="1400" dirty="0" err="1">
                          <a:latin typeface="Avenir Book" panose="02000503020000020003" pitchFamily="2" charset="0"/>
                        </a:rPr>
                        <a:t>B.sg</a:t>
                      </a:r>
                      <a:endParaRPr lang="en-GB" sz="1400" dirty="0">
                        <a:latin typeface="Avenir Book" panose="02000503020000020003" pitchFamily="2" charset="0"/>
                      </a:endParaRPr>
                    </a:p>
                  </a:txBody>
                  <a:tcPr/>
                </a:tc>
                <a:tc>
                  <a:txBody>
                    <a:bodyPr/>
                    <a:lstStyle/>
                    <a:p>
                      <a:r>
                        <a:rPr lang="en-GB" sz="1400" dirty="0" err="1">
                          <a:latin typeface="Avenir Book" panose="02000503020000020003" pitchFamily="2" charset="0"/>
                        </a:rPr>
                        <a:t>B.pl</a:t>
                      </a:r>
                      <a:endParaRPr lang="en-GB" sz="1400" dirty="0">
                        <a:latin typeface="Avenir Book" panose="02000503020000020003" pitchFamily="2" charset="0"/>
                      </a:endParaRPr>
                    </a:p>
                  </a:txBody>
                  <a:tcPr/>
                </a:tc>
                <a:tc>
                  <a:txBody>
                    <a:bodyPr/>
                    <a:lstStyle/>
                    <a:p>
                      <a:r>
                        <a:rPr lang="en-GB" sz="1400" dirty="0" err="1">
                          <a:latin typeface="Avenir Book" panose="02000503020000020003" pitchFamily="2" charset="0"/>
                        </a:rPr>
                        <a:t>Def.Pl</a:t>
                      </a:r>
                      <a:endParaRPr lang="en-GB" sz="1400" dirty="0">
                        <a:latin typeface="Avenir Book" panose="02000503020000020003" pitchFamily="2" charset="0"/>
                      </a:endParaRPr>
                    </a:p>
                  </a:txBody>
                  <a:tcPr/>
                </a:tc>
                <a:extLst>
                  <a:ext uri="{0D108BD9-81ED-4DB2-BD59-A6C34878D82A}">
                    <a16:rowId xmlns:a16="http://schemas.microsoft.com/office/drawing/2014/main" val="2195290438"/>
                  </a:ext>
                </a:extLst>
              </a:tr>
              <a:tr h="370840">
                <a:tc rowSpan="3">
                  <a:txBody>
                    <a:bodyPr/>
                    <a:lstStyle/>
                    <a:p>
                      <a:r>
                        <a:rPr lang="en-GB" sz="1400" dirty="0">
                          <a:latin typeface="Avenir Book" panose="02000503020000020003" pitchFamily="2" charset="0"/>
                        </a:rPr>
                        <a:t>Existential</a:t>
                      </a:r>
                    </a:p>
                  </a:txBody>
                  <a:tcPr/>
                </a:tc>
                <a:tc>
                  <a:txBody>
                    <a:bodyPr/>
                    <a:lstStyle/>
                    <a:p>
                      <a:r>
                        <a:rPr lang="en-GB" sz="1400" dirty="0">
                          <a:latin typeface="Avenir Book" panose="02000503020000020003" pitchFamily="2" charset="0"/>
                        </a:rPr>
                        <a:t>Polish</a:t>
                      </a:r>
                    </a:p>
                  </a:txBody>
                  <a:tcPr/>
                </a:tc>
                <a:tc>
                  <a:txBody>
                    <a:bodyPr/>
                    <a:lstStyle/>
                    <a:p>
                      <a:endParaRPr lang="en-GB" sz="1400" dirty="0">
                        <a:latin typeface="Avenir Book" panose="02000503020000020003" pitchFamily="2" charset="0"/>
                      </a:endParaRPr>
                    </a:p>
                  </a:txBody>
                  <a:tcPr>
                    <a:solidFill>
                      <a:schemeClr val="bg2">
                        <a:lumMod val="50000"/>
                      </a:schemeClr>
                    </a:solidFill>
                  </a:tcPr>
                </a:tc>
                <a:tc>
                  <a:txBody>
                    <a:bodyPr/>
                    <a:lstStyle/>
                    <a:p>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endParaRPr lang="en-GB" sz="1400" dirty="0">
                        <a:latin typeface="Avenir Book" panose="02000503020000020003" pitchFamily="2" charset="0"/>
                      </a:endParaRPr>
                    </a:p>
                  </a:txBody>
                  <a:tcPr>
                    <a:solidFill>
                      <a:schemeClr val="bg2">
                        <a:lumMod val="50000"/>
                      </a:schemeClr>
                    </a:solidFill>
                  </a:tcPr>
                </a:tc>
                <a:extLst>
                  <a:ext uri="{0D108BD9-81ED-4DB2-BD59-A6C34878D82A}">
                    <a16:rowId xmlns:a16="http://schemas.microsoft.com/office/drawing/2014/main" val="492153820"/>
                  </a:ext>
                </a:extLst>
              </a:tr>
              <a:tr h="370840">
                <a:tc vMerge="1">
                  <a:txBody>
                    <a:bodyPr/>
                    <a:lstStyle/>
                    <a:p>
                      <a:endParaRPr lang="en-GB" sz="1400" dirty="0">
                        <a:latin typeface="Avenir Book" panose="02000503020000020003" pitchFamily="2" charset="0"/>
                      </a:endParaRPr>
                    </a:p>
                  </a:txBody>
                  <a:tcPr/>
                </a:tc>
                <a:tc>
                  <a:txBody>
                    <a:bodyPr/>
                    <a:lstStyle/>
                    <a:p>
                      <a:r>
                        <a:rPr lang="en-GB" sz="1400" dirty="0">
                          <a:latin typeface="Avenir Book" panose="02000503020000020003" pitchFamily="2" charset="0"/>
                        </a:rPr>
                        <a:t>English</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endParaRPr lang="en-GB" sz="1400" dirty="0">
                        <a:latin typeface="Avenir Book" panose="02000503020000020003" pitchFamily="2" charset="0"/>
                      </a:endParaRPr>
                    </a:p>
                  </a:txBody>
                  <a:tcPr>
                    <a:solidFill>
                      <a:schemeClr val="bg2">
                        <a:lumMod val="50000"/>
                      </a:schemeClr>
                    </a:solidFill>
                  </a:tcPr>
                </a:tc>
                <a:tc>
                  <a:txBody>
                    <a:bodyPr/>
                    <a:lstStyle/>
                    <a:p>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extLst>
                  <a:ext uri="{0D108BD9-81ED-4DB2-BD59-A6C34878D82A}">
                    <a16:rowId xmlns:a16="http://schemas.microsoft.com/office/drawing/2014/main" val="3968089512"/>
                  </a:ext>
                </a:extLst>
              </a:tr>
              <a:tr h="370840">
                <a:tc vMerge="1">
                  <a:txBody>
                    <a:bodyPr/>
                    <a:lstStyle/>
                    <a:p>
                      <a:endParaRPr lang="en-GB" sz="1400" dirty="0">
                        <a:latin typeface="Avenir Book" panose="02000503020000020003" pitchFamily="2" charset="0"/>
                      </a:endParaRPr>
                    </a:p>
                  </a:txBody>
                  <a:tcPr/>
                </a:tc>
                <a:tc>
                  <a:txBody>
                    <a:bodyPr/>
                    <a:lstStyle/>
                    <a:p>
                      <a:r>
                        <a:rPr lang="en-GB" sz="1400" dirty="0">
                          <a:latin typeface="Avenir Book" panose="02000503020000020003" pitchFamily="2" charset="0"/>
                        </a:rPr>
                        <a:t>Norwegian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r>
                        <a:rPr lang="en-US" sz="1400" b="1" kern="1200" dirty="0">
                          <a:solidFill>
                            <a:schemeClr val="dk1"/>
                          </a:solidFill>
                          <a:effectLst/>
                          <a:latin typeface="Avenir Book" panose="02000503020000020003" pitchFamily="2" charset="0"/>
                        </a:rPr>
                        <a:t>≈</a:t>
                      </a:r>
                      <a:endParaRPr lang="en-GB" sz="1400" dirty="0">
                        <a:latin typeface="Avenir Book" panose="02000503020000020003" pitchFamily="2" charset="0"/>
                      </a:endParaRPr>
                    </a:p>
                  </a:txBody>
                  <a:tcPr/>
                </a:tc>
                <a:tc>
                  <a:txBody>
                    <a:bodyPr/>
                    <a:lstStyle/>
                    <a:p>
                      <a:r>
                        <a:rPr lang="en-US" sz="1400" b="1" kern="1200" dirty="0">
                          <a:solidFill>
                            <a:schemeClr val="dk1"/>
                          </a:solidFill>
                          <a:effectLst/>
                          <a:latin typeface="Avenir Book" panose="02000503020000020003" pitchFamily="2" charset="0"/>
                        </a:rPr>
                        <a:t>X</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extLst>
                  <a:ext uri="{0D108BD9-81ED-4DB2-BD59-A6C34878D82A}">
                    <a16:rowId xmlns:a16="http://schemas.microsoft.com/office/drawing/2014/main" val="726022535"/>
                  </a:ext>
                </a:extLst>
              </a:tr>
              <a:tr h="370840">
                <a:tc rowSpan="3">
                  <a:txBody>
                    <a:bodyPr/>
                    <a:lstStyle/>
                    <a:p>
                      <a:r>
                        <a:rPr lang="en-GB" sz="1400" dirty="0">
                          <a:latin typeface="Avenir Book" panose="02000503020000020003" pitchFamily="2" charset="0"/>
                        </a:rPr>
                        <a:t>Characterising</a:t>
                      </a:r>
                    </a:p>
                  </a:txBody>
                  <a:tcPr/>
                </a:tc>
                <a:tc>
                  <a:txBody>
                    <a:bodyPr/>
                    <a:lstStyle/>
                    <a:p>
                      <a:r>
                        <a:rPr lang="en-GB" sz="1400" dirty="0">
                          <a:latin typeface="Avenir Book" panose="02000503020000020003" pitchFamily="2" charset="0"/>
                        </a:rPr>
                        <a:t>Polish</a:t>
                      </a:r>
                    </a:p>
                  </a:txBody>
                  <a:tcPr/>
                </a:tc>
                <a:tc>
                  <a:txBody>
                    <a:bodyPr/>
                    <a:lstStyle/>
                    <a:p>
                      <a:endParaRPr lang="en-GB" sz="1400" dirty="0">
                        <a:latin typeface="Avenir Book" panose="02000503020000020003" pitchFamily="2" charset="0"/>
                      </a:endParaRPr>
                    </a:p>
                  </a:txBody>
                  <a:tcPr>
                    <a:solidFill>
                      <a:schemeClr val="bg2">
                        <a:lumMod val="50000"/>
                      </a:schemeClr>
                    </a:solidFill>
                  </a:tcPr>
                </a:tc>
                <a:tc>
                  <a:txBody>
                    <a:bodyPr/>
                    <a:lstStyle/>
                    <a:p>
                      <a:r>
                        <a:rPr lang="en-NO" sz="1400" b="1" kern="1200" dirty="0">
                          <a:solidFill>
                            <a:schemeClr val="dk1"/>
                          </a:solidFill>
                          <a:effectLst/>
                          <a:latin typeface="Avenir Book" panose="02000503020000020003" pitchFamily="2" charset="0"/>
                        </a:rPr>
                        <a:t>X</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latin typeface="Avenir Book" panose="02000503020000020003" pitchFamily="2" charset="0"/>
                      </a:endParaRPr>
                    </a:p>
                  </a:txBody>
                  <a:tcPr>
                    <a:solidFill>
                      <a:schemeClr val="bg2">
                        <a:lumMod val="50000"/>
                      </a:schemeClr>
                    </a:solidFill>
                  </a:tcPr>
                </a:tc>
                <a:extLst>
                  <a:ext uri="{0D108BD9-81ED-4DB2-BD59-A6C34878D82A}">
                    <a16:rowId xmlns:a16="http://schemas.microsoft.com/office/drawing/2014/main" val="3341832612"/>
                  </a:ext>
                </a:extLst>
              </a:tr>
              <a:tr h="370840">
                <a:tc vMerge="1">
                  <a:txBody>
                    <a:bodyPr/>
                    <a:lstStyle/>
                    <a:p>
                      <a:endParaRPr lang="en-GB" sz="1400" dirty="0">
                        <a:latin typeface="Avenir Book" panose="02000503020000020003" pitchFamily="2" charset="0"/>
                      </a:endParaRPr>
                    </a:p>
                  </a:txBody>
                  <a:tcPr/>
                </a:tc>
                <a:tc>
                  <a:txBody>
                    <a:bodyPr/>
                    <a:lstStyle/>
                    <a:p>
                      <a:r>
                        <a:rPr lang="en-GB" sz="1400" dirty="0">
                          <a:latin typeface="Avenir Book" panose="02000503020000020003" pitchFamily="2" charset="0"/>
                        </a:rPr>
                        <a:t>English</a:t>
                      </a:r>
                    </a:p>
                  </a:txBody>
                  <a:tcPr/>
                </a:tc>
                <a:tc>
                  <a:txBody>
                    <a:bodyPr/>
                    <a:lstStyle/>
                    <a:p>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endParaRPr lang="en-GB" sz="1400" dirty="0">
                        <a:latin typeface="Avenir Book" panose="02000503020000020003" pitchFamily="2" charset="0"/>
                      </a:endParaRPr>
                    </a:p>
                  </a:txBody>
                  <a:tcPr>
                    <a:solidFill>
                      <a:schemeClr val="bg2">
                        <a:lumMod val="50000"/>
                      </a:schemeClr>
                    </a:solidFill>
                  </a:tcPr>
                </a:tc>
                <a:tc>
                  <a:txBody>
                    <a:bodyPr/>
                    <a:lstStyle/>
                    <a:p>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r>
                        <a:rPr lang="en-GB" sz="1400" dirty="0">
                          <a:latin typeface="Avenir Book" panose="02000503020000020003" pitchFamily="2" charset="0"/>
                        </a:rPr>
                        <a:t>X</a:t>
                      </a:r>
                    </a:p>
                  </a:txBody>
                  <a:tcPr/>
                </a:tc>
                <a:extLst>
                  <a:ext uri="{0D108BD9-81ED-4DB2-BD59-A6C34878D82A}">
                    <a16:rowId xmlns:a16="http://schemas.microsoft.com/office/drawing/2014/main" val="1626768263"/>
                  </a:ext>
                </a:extLst>
              </a:tr>
              <a:tr h="370840">
                <a:tc vMerge="1">
                  <a:txBody>
                    <a:bodyPr/>
                    <a:lstStyle/>
                    <a:p>
                      <a:endParaRPr lang="en-GB" sz="1400" dirty="0">
                        <a:latin typeface="Avenir Book" panose="02000503020000020003" pitchFamily="2" charset="0"/>
                      </a:endParaRPr>
                    </a:p>
                  </a:txBody>
                  <a:tcPr/>
                </a:tc>
                <a:tc>
                  <a:txBody>
                    <a:bodyPr/>
                    <a:lstStyle/>
                    <a:p>
                      <a:r>
                        <a:rPr lang="en-GB" sz="1400" dirty="0">
                          <a:latin typeface="Avenir Book" panose="02000503020000020003" pitchFamily="2" charset="0"/>
                        </a:rPr>
                        <a:t>Norwegian</a:t>
                      </a:r>
                    </a:p>
                  </a:txBody>
                  <a:tcPr/>
                </a:tc>
                <a:tc>
                  <a:txBody>
                    <a:bodyPr/>
                    <a:lstStyle/>
                    <a:p>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400" b="1" kern="1200" dirty="0">
                          <a:solidFill>
                            <a:schemeClr val="dk1"/>
                          </a:solidFill>
                          <a:effectLst/>
                          <a:latin typeface="Avenir Book" panose="02000503020000020003" pitchFamily="2" charset="0"/>
                        </a:rPr>
                        <a:t>?</a:t>
                      </a:r>
                      <a:endParaRPr lang="en-GB" sz="1400" dirty="0">
                        <a:latin typeface="Avenir Book" panose="02000503020000020003" pitchFamily="2" charset="0"/>
                      </a:endParaRPr>
                    </a:p>
                  </a:txBody>
                  <a:tcPr/>
                </a:tc>
                <a:extLst>
                  <a:ext uri="{0D108BD9-81ED-4DB2-BD59-A6C34878D82A}">
                    <a16:rowId xmlns:a16="http://schemas.microsoft.com/office/drawing/2014/main" val="920449489"/>
                  </a:ext>
                </a:extLst>
              </a:tr>
              <a:tr h="370840">
                <a:tc>
                  <a:txBody>
                    <a:bodyPr/>
                    <a:lstStyle/>
                    <a:p>
                      <a:r>
                        <a:rPr lang="en-GB" sz="1400" dirty="0">
                          <a:latin typeface="Avenir Book" panose="02000503020000020003" pitchFamily="2" charset="0"/>
                        </a:rPr>
                        <a:t>Summary</a:t>
                      </a:r>
                    </a:p>
                  </a:txBody>
                  <a:tcPr/>
                </a:tc>
                <a:tc>
                  <a:txBody>
                    <a:bodyPr/>
                    <a:lstStyle/>
                    <a:p>
                      <a:endParaRPr lang="en-GB" sz="1400" dirty="0">
                        <a:latin typeface="Avenir Book" panose="02000503020000020003" pitchFamily="2" charset="0"/>
                      </a:endParaRPr>
                    </a:p>
                  </a:txBody>
                  <a:tcPr/>
                </a:tc>
                <a:tc>
                  <a:txBody>
                    <a:bodyPr/>
                    <a:lstStyle/>
                    <a:p>
                      <a:r>
                        <a:rPr lang="en-GB" sz="1400" dirty="0">
                          <a:latin typeface="Avenir Book" panose="02000503020000020003" pitchFamily="2" charset="0"/>
                        </a:rPr>
                        <a:t>POL</a:t>
                      </a:r>
                      <a:r>
                        <a:rPr lang="en-US" sz="1400" kern="1200" dirty="0">
                          <a:solidFill>
                            <a:schemeClr val="dk1"/>
                          </a:solidFill>
                          <a:effectLst/>
                          <a:latin typeface="Avenir Book" panose="02000503020000020003" pitchFamily="2" charset="0"/>
                        </a:rPr>
                        <a:t>≠</a:t>
                      </a:r>
                      <a:r>
                        <a:rPr lang="en-GB" sz="1400" dirty="0">
                          <a:latin typeface="Avenir Book" panose="02000503020000020003" pitchFamily="2" charset="0"/>
                        </a:rPr>
                        <a:t>ENG=NOR</a:t>
                      </a:r>
                    </a:p>
                  </a:txBody>
                  <a:tcPr>
                    <a:solidFill>
                      <a:schemeClr val="accent6"/>
                    </a:solidFill>
                  </a:tcPr>
                </a:tc>
                <a:tc>
                  <a:txBody>
                    <a:bodyPr/>
                    <a:lstStyle/>
                    <a:p>
                      <a:r>
                        <a:rPr lang="en-GB" sz="1400" dirty="0">
                          <a:latin typeface="Avenir Book" panose="02000503020000020003" pitchFamily="2" charset="0"/>
                        </a:rPr>
                        <a:t>POL</a:t>
                      </a:r>
                      <a:r>
                        <a:rPr lang="en-US" sz="1400" kern="1200" dirty="0">
                          <a:solidFill>
                            <a:schemeClr val="dk1"/>
                          </a:solidFill>
                          <a:effectLst/>
                          <a:latin typeface="Avenir Book" panose="02000503020000020003" pitchFamily="2" charset="0"/>
                        </a:rPr>
                        <a:t>≠</a:t>
                      </a:r>
                      <a:r>
                        <a:rPr lang="en-GB" sz="1400" dirty="0">
                          <a:latin typeface="Avenir Book" panose="02000503020000020003" pitchFamily="2" charset="0"/>
                        </a:rPr>
                        <a:t>ENG=NOR</a:t>
                      </a:r>
                    </a:p>
                  </a:txBody>
                  <a:tcPr>
                    <a:solidFill>
                      <a:schemeClr val="accent6"/>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400" dirty="0">
                          <a:latin typeface="Avenir Book" panose="02000503020000020003" pitchFamily="2" charset="0"/>
                        </a:rPr>
                        <a:t>POL=NOR</a:t>
                      </a:r>
                      <a:r>
                        <a:rPr lang="en-US" sz="1400" kern="1200" dirty="0">
                          <a:solidFill>
                            <a:schemeClr val="dk1"/>
                          </a:solidFill>
                          <a:effectLst/>
                          <a:latin typeface="Avenir Book" panose="02000503020000020003" pitchFamily="2" charset="0"/>
                        </a:rPr>
                        <a:t>≠ENG</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400" dirty="0">
                          <a:latin typeface="Avenir Book" panose="02000503020000020003" pitchFamily="2" charset="0"/>
                        </a:rPr>
                        <a:t>POL=NOR</a:t>
                      </a:r>
                      <a:r>
                        <a:rPr lang="en-US" sz="1400" kern="1200" dirty="0">
                          <a:solidFill>
                            <a:schemeClr val="dk1"/>
                          </a:solidFill>
                          <a:effectLst/>
                          <a:latin typeface="Avenir Book" panose="02000503020000020003" pitchFamily="2" charset="0"/>
                        </a:rPr>
                        <a:t>=ENG</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latin typeface="Avenir Book" panose="02000503020000020003" pitchFamily="2" charset="0"/>
                      </a:endParaRPr>
                    </a:p>
                  </a:txBody>
                  <a:tcPr/>
                </a:tc>
                <a:extLst>
                  <a:ext uri="{0D108BD9-81ED-4DB2-BD59-A6C34878D82A}">
                    <a16:rowId xmlns:a16="http://schemas.microsoft.com/office/drawing/2014/main" val="831126002"/>
                  </a:ext>
                </a:extLst>
              </a:tr>
              <a:tr h="370840">
                <a:tc rowSpan="3">
                  <a:txBody>
                    <a:bodyPr/>
                    <a:lstStyle/>
                    <a:p>
                      <a:r>
                        <a:rPr lang="en-GB" sz="1400" dirty="0">
                          <a:latin typeface="Avenir Book" panose="02000503020000020003" pitchFamily="2" charset="0"/>
                        </a:rPr>
                        <a:t>Kind</a:t>
                      </a:r>
                    </a:p>
                  </a:txBody>
                  <a:tcPr/>
                </a:tc>
                <a:tc>
                  <a:txBody>
                    <a:bodyPr/>
                    <a:lstStyle/>
                    <a:p>
                      <a:r>
                        <a:rPr lang="en-GB" sz="1400" dirty="0">
                          <a:latin typeface="Avenir Book" panose="02000503020000020003" pitchFamily="2" charset="0"/>
                        </a:rPr>
                        <a:t>Polish</a:t>
                      </a:r>
                    </a:p>
                  </a:txBody>
                  <a:tcPr/>
                </a:tc>
                <a:tc>
                  <a:txBody>
                    <a:bodyPr/>
                    <a:lstStyle/>
                    <a:p>
                      <a:endParaRPr lang="en-GB" sz="1400" dirty="0">
                        <a:latin typeface="Avenir Book" panose="02000503020000020003" pitchFamily="2" charset="0"/>
                      </a:endParaRPr>
                    </a:p>
                  </a:txBody>
                  <a:tcPr>
                    <a:solidFill>
                      <a:schemeClr val="bg2">
                        <a:lumMod val="50000"/>
                      </a:schemeClr>
                    </a:solidFill>
                  </a:tcPr>
                </a:tc>
                <a:tc>
                  <a:txBody>
                    <a:bodyPr/>
                    <a:lstStyle/>
                    <a:p>
                      <a:r>
                        <a:rPr lang="en-US" sz="1400" b="1" kern="1200" dirty="0">
                          <a:solidFill>
                            <a:schemeClr val="dk1"/>
                          </a:solidFill>
                          <a:effectLst/>
                          <a:latin typeface="Avenir Book" panose="02000503020000020003" pitchFamily="2" charset="0"/>
                        </a:rPr>
                        <a:t>X</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endParaRPr lang="en-GB" sz="1400" dirty="0">
                        <a:latin typeface="Avenir Book" panose="02000503020000020003" pitchFamily="2" charset="0"/>
                      </a:endParaRPr>
                    </a:p>
                  </a:txBody>
                  <a:tcPr/>
                </a:tc>
                <a:tc>
                  <a:txBody>
                    <a:bodyPr/>
                    <a:lstStyle/>
                    <a:p>
                      <a:endParaRPr lang="en-GB" sz="1400" dirty="0">
                        <a:latin typeface="Avenir Book" panose="02000503020000020003" pitchFamily="2" charset="0"/>
                      </a:endParaRPr>
                    </a:p>
                  </a:txBody>
                  <a:tcPr>
                    <a:solidFill>
                      <a:schemeClr val="bg2">
                        <a:lumMod val="50000"/>
                      </a:schemeClr>
                    </a:solidFill>
                  </a:tcPr>
                </a:tc>
                <a:extLst>
                  <a:ext uri="{0D108BD9-81ED-4DB2-BD59-A6C34878D82A}">
                    <a16:rowId xmlns:a16="http://schemas.microsoft.com/office/drawing/2014/main" val="1206594416"/>
                  </a:ext>
                </a:extLst>
              </a:tr>
              <a:tr h="370840">
                <a:tc vMerge="1">
                  <a:txBody>
                    <a:bodyPr/>
                    <a:lstStyle/>
                    <a:p>
                      <a:endParaRPr lang="en-GB" sz="1400" dirty="0">
                        <a:latin typeface="Avenir Book" panose="02000503020000020003" pitchFamily="2" charset="0"/>
                      </a:endParaRPr>
                    </a:p>
                  </a:txBody>
                  <a:tcPr/>
                </a:tc>
                <a:tc>
                  <a:txBody>
                    <a:bodyPr/>
                    <a:lstStyle/>
                    <a:p>
                      <a:r>
                        <a:rPr lang="en-GB" sz="1400" dirty="0">
                          <a:latin typeface="Avenir Book" panose="02000503020000020003" pitchFamily="2" charset="0"/>
                        </a:rPr>
                        <a:t>English</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X</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endParaRPr lang="en-GB" sz="1400" dirty="0">
                        <a:latin typeface="Avenir Book" panose="02000503020000020003" pitchFamily="2" charset="0"/>
                      </a:endParaRPr>
                    </a:p>
                  </a:txBody>
                  <a:tcPr>
                    <a:solidFill>
                      <a:schemeClr val="bg2">
                        <a:lumMod val="5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r>
                        <a:rPr lang="en-GB" sz="1400" dirty="0">
                          <a:latin typeface="Avenir Book" panose="02000503020000020003" pitchFamily="2" charset="0"/>
                        </a:rPr>
                        <a:t>X</a:t>
                      </a:r>
                    </a:p>
                  </a:txBody>
                  <a:tcPr/>
                </a:tc>
                <a:extLst>
                  <a:ext uri="{0D108BD9-81ED-4DB2-BD59-A6C34878D82A}">
                    <a16:rowId xmlns:a16="http://schemas.microsoft.com/office/drawing/2014/main" val="1086013504"/>
                  </a:ext>
                </a:extLst>
              </a:tr>
              <a:tr h="370840">
                <a:tc vMerge="1">
                  <a:txBody>
                    <a:bodyPr/>
                    <a:lstStyle/>
                    <a:p>
                      <a:endParaRPr lang="en-GB" sz="1400" dirty="0">
                        <a:latin typeface="Avenir Book" panose="02000503020000020003" pitchFamily="2" charset="0"/>
                      </a:endParaRPr>
                    </a:p>
                  </a:txBody>
                  <a:tcPr/>
                </a:tc>
                <a:tc>
                  <a:txBody>
                    <a:bodyPr/>
                    <a:lstStyle/>
                    <a:p>
                      <a:r>
                        <a:rPr lang="en-GB" sz="1400" dirty="0">
                          <a:latin typeface="Avenir Book" panose="02000503020000020003" pitchFamily="2" charset="0"/>
                        </a:rPr>
                        <a:t>Norwegian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r>
                        <a:rPr lang="en-GB" sz="1400" dirty="0">
                          <a:latin typeface="Avenir Book" panose="02000503020000020003" pitchFamily="2" charset="0"/>
                        </a:rPr>
                        <a:t>X</a:t>
                      </a:r>
                    </a:p>
                  </a:txBody>
                  <a:tcPr/>
                </a:tc>
                <a:tc>
                  <a:txBody>
                    <a:bodyPr/>
                    <a:lstStyle/>
                    <a:p>
                      <a:r>
                        <a:rPr lang="en-GB" sz="1400" dirty="0">
                          <a:latin typeface="Avenir Book" panose="02000503020000020003" pitchFamily="2" charset="0"/>
                        </a:rPr>
                        <a:t>X</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extLst>
                  <a:ext uri="{0D108BD9-81ED-4DB2-BD59-A6C34878D82A}">
                    <a16:rowId xmlns:a16="http://schemas.microsoft.com/office/drawing/2014/main" val="4117038292"/>
                  </a:ext>
                </a:extLst>
              </a:tr>
              <a:tr h="370840">
                <a:tc>
                  <a:txBody>
                    <a:bodyPr/>
                    <a:lstStyle/>
                    <a:p>
                      <a:r>
                        <a:rPr lang="en-GB" sz="1400" dirty="0">
                          <a:latin typeface="Avenir Book" panose="02000503020000020003" pitchFamily="2" charset="0"/>
                        </a:rPr>
                        <a:t>Summary</a:t>
                      </a:r>
                    </a:p>
                  </a:txBody>
                  <a:tcPr/>
                </a:tc>
                <a:tc>
                  <a:txBody>
                    <a:bodyPr/>
                    <a:lstStyle/>
                    <a:p>
                      <a:endParaRPr lang="en-GB" sz="140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latin typeface="Avenir Book" panose="02000503020000020003" pitchFamily="2" charset="0"/>
                        </a:rPr>
                        <a:t>POL</a:t>
                      </a:r>
                      <a:r>
                        <a:rPr lang="en-US" sz="1400" kern="1200" dirty="0">
                          <a:solidFill>
                            <a:schemeClr val="dk1"/>
                          </a:solidFill>
                          <a:effectLst/>
                          <a:latin typeface="Avenir Book" panose="02000503020000020003" pitchFamily="2" charset="0"/>
                        </a:rPr>
                        <a:t>≠</a:t>
                      </a:r>
                      <a:r>
                        <a:rPr lang="en-GB" sz="1400" dirty="0">
                          <a:latin typeface="Avenir Book" panose="02000503020000020003" pitchFamily="2" charset="0"/>
                        </a:rPr>
                        <a:t>ENG=NOR</a:t>
                      </a:r>
                    </a:p>
                  </a:txBody>
                  <a:tcPr>
                    <a:solidFill>
                      <a:schemeClr val="accent6"/>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400" dirty="0">
                          <a:latin typeface="Avenir Book" panose="02000503020000020003" pitchFamily="2" charset="0"/>
                        </a:rPr>
                        <a:t>POL=NOR</a:t>
                      </a:r>
                      <a:r>
                        <a:rPr lang="en-US" sz="1400" kern="1200" dirty="0">
                          <a:solidFill>
                            <a:schemeClr val="dk1"/>
                          </a:solidFill>
                          <a:effectLst/>
                          <a:latin typeface="Avenir Book" panose="02000503020000020003" pitchFamily="2" charset="0"/>
                        </a:rPr>
                        <a:t>=ENG</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latin typeface="Avenir Book" panose="02000503020000020003" pitchFamily="2" charset="0"/>
                        </a:rPr>
                        <a:t>POL</a:t>
                      </a:r>
                      <a:r>
                        <a:rPr lang="en-US" sz="1400" kern="1200" dirty="0">
                          <a:solidFill>
                            <a:schemeClr val="dk1"/>
                          </a:solidFill>
                          <a:effectLst/>
                          <a:latin typeface="Avenir Book" panose="02000503020000020003" pitchFamily="2" charset="0"/>
                        </a:rPr>
                        <a:t>≠</a:t>
                      </a:r>
                      <a:r>
                        <a:rPr lang="en-GB" sz="1400" dirty="0">
                          <a:latin typeface="Avenir Book" panose="02000503020000020003" pitchFamily="2" charset="0"/>
                        </a:rPr>
                        <a:t>ENG</a:t>
                      </a:r>
                      <a:r>
                        <a:rPr lang="en-US" sz="1400" kern="1200" dirty="0">
                          <a:solidFill>
                            <a:schemeClr val="dk1"/>
                          </a:solidFill>
                          <a:effectLst/>
                          <a:latin typeface="Avenir Book" panose="02000503020000020003" pitchFamily="2" charset="0"/>
                        </a:rPr>
                        <a:t>≠</a:t>
                      </a:r>
                      <a:r>
                        <a:rPr lang="en-GB" sz="1400" dirty="0">
                          <a:latin typeface="Avenir Book" panose="02000503020000020003" pitchFamily="2" charset="0"/>
                        </a:rPr>
                        <a:t>NOR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400" dirty="0">
                          <a:latin typeface="Avenir Book" panose="02000503020000020003" pitchFamily="2" charset="0"/>
                        </a:rPr>
                        <a:t>POL=NOR</a:t>
                      </a:r>
                      <a:r>
                        <a:rPr lang="en-US" sz="1400" kern="1200" dirty="0">
                          <a:solidFill>
                            <a:schemeClr val="dk1"/>
                          </a:solidFill>
                          <a:effectLst/>
                          <a:latin typeface="Avenir Book" panose="02000503020000020003" pitchFamily="2" charset="0"/>
                        </a:rPr>
                        <a:t>=ENG</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latin typeface="Avenir Book" panose="02000503020000020003" pitchFamily="2" charset="0"/>
                        </a:rPr>
                        <a:t>POL</a:t>
                      </a:r>
                      <a:r>
                        <a:rPr lang="en-US" sz="1400" kern="1200" dirty="0">
                          <a:solidFill>
                            <a:schemeClr val="dk1"/>
                          </a:solidFill>
                          <a:effectLst/>
                          <a:latin typeface="Avenir Book" panose="02000503020000020003" pitchFamily="2" charset="0"/>
                        </a:rPr>
                        <a:t>≠</a:t>
                      </a:r>
                      <a:r>
                        <a:rPr lang="en-GB" sz="1400" dirty="0">
                          <a:latin typeface="Avenir Book" panose="02000503020000020003" pitchFamily="2" charset="0"/>
                        </a:rPr>
                        <a:t>ENG</a:t>
                      </a:r>
                      <a:r>
                        <a:rPr lang="en-US" sz="1400" kern="1200" dirty="0">
                          <a:solidFill>
                            <a:schemeClr val="dk1"/>
                          </a:solidFill>
                          <a:effectLst/>
                          <a:latin typeface="Avenir Book" panose="02000503020000020003" pitchFamily="2" charset="0"/>
                        </a:rPr>
                        <a:t>≠</a:t>
                      </a:r>
                      <a:r>
                        <a:rPr lang="en-GB" sz="1400" dirty="0">
                          <a:latin typeface="Avenir Book" panose="02000503020000020003" pitchFamily="2" charset="0"/>
                        </a:rPr>
                        <a:t>NOR</a:t>
                      </a:r>
                    </a:p>
                  </a:txBody>
                  <a:tcPr/>
                </a:tc>
                <a:extLst>
                  <a:ext uri="{0D108BD9-81ED-4DB2-BD59-A6C34878D82A}">
                    <a16:rowId xmlns:a16="http://schemas.microsoft.com/office/drawing/2014/main" val="1478587556"/>
                  </a:ext>
                </a:extLst>
              </a:tr>
            </a:tbl>
          </a:graphicData>
        </a:graphic>
      </p:graphicFrame>
    </p:spTree>
    <p:extLst>
      <p:ext uri="{BB962C8B-B14F-4D97-AF65-F5344CB8AC3E}">
        <p14:creationId xmlns:p14="http://schemas.microsoft.com/office/powerpoint/2010/main" val="1969471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chemeClr val="accent1">
                <a:lumMod val="0"/>
                <a:lumOff val="100000"/>
              </a:schemeClr>
            </a:gs>
            <a:gs pos="69000">
              <a:schemeClr val="accent1"/>
            </a:gs>
            <a:gs pos="42000">
              <a:schemeClr val="bg1">
                <a:lumMod val="85000"/>
              </a:schemeClr>
            </a:gs>
            <a:gs pos="85000">
              <a:schemeClr val="accent1">
                <a:lumMod val="75000"/>
              </a:schemeClr>
            </a:gs>
          </a:gsLst>
          <a:lin ang="16200000" scaled="1"/>
          <a:tileRect/>
        </a:gra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5F28A91-61D0-68E6-7599-ECC225AF22C7}"/>
              </a:ext>
            </a:extLst>
          </p:cNvPr>
          <p:cNvGraphicFramePr>
            <a:graphicFrameLocks noGrp="1"/>
          </p:cNvGraphicFramePr>
          <p:nvPr>
            <p:extLst>
              <p:ext uri="{D42A27DB-BD31-4B8C-83A1-F6EECF244321}">
                <p14:modId xmlns:p14="http://schemas.microsoft.com/office/powerpoint/2010/main" val="3913336677"/>
              </p:ext>
            </p:extLst>
          </p:nvPr>
        </p:nvGraphicFramePr>
        <p:xfrm>
          <a:off x="641130" y="199390"/>
          <a:ext cx="7861740" cy="4744720"/>
        </p:xfrm>
        <a:graphic>
          <a:graphicData uri="http://schemas.openxmlformats.org/drawingml/2006/table">
            <a:tbl>
              <a:tblPr firstRow="1" bandRow="1">
                <a:tableStyleId>{5C22544A-7EE6-4342-B048-85BDC9FD1C3A}</a:tableStyleId>
              </a:tblPr>
              <a:tblGrid>
                <a:gridCol w="1439920">
                  <a:extLst>
                    <a:ext uri="{9D8B030D-6E8A-4147-A177-3AD203B41FA5}">
                      <a16:colId xmlns:a16="http://schemas.microsoft.com/office/drawing/2014/main" val="1861330579"/>
                    </a:ext>
                  </a:extLst>
                </a:gridCol>
                <a:gridCol w="1103586">
                  <a:extLst>
                    <a:ext uri="{9D8B030D-6E8A-4147-A177-3AD203B41FA5}">
                      <a16:colId xmlns:a16="http://schemas.microsoft.com/office/drawing/2014/main" val="1400321462"/>
                    </a:ext>
                  </a:extLst>
                </a:gridCol>
                <a:gridCol w="1040524">
                  <a:extLst>
                    <a:ext uri="{9D8B030D-6E8A-4147-A177-3AD203B41FA5}">
                      <a16:colId xmlns:a16="http://schemas.microsoft.com/office/drawing/2014/main" val="691586018"/>
                    </a:ext>
                  </a:extLst>
                </a:gridCol>
                <a:gridCol w="1030014">
                  <a:extLst>
                    <a:ext uri="{9D8B030D-6E8A-4147-A177-3AD203B41FA5}">
                      <a16:colId xmlns:a16="http://schemas.microsoft.com/office/drawing/2014/main" val="977349551"/>
                    </a:ext>
                  </a:extLst>
                </a:gridCol>
                <a:gridCol w="1135117">
                  <a:extLst>
                    <a:ext uri="{9D8B030D-6E8A-4147-A177-3AD203B41FA5}">
                      <a16:colId xmlns:a16="http://schemas.microsoft.com/office/drawing/2014/main" val="4002168007"/>
                    </a:ext>
                  </a:extLst>
                </a:gridCol>
                <a:gridCol w="1166648">
                  <a:extLst>
                    <a:ext uri="{9D8B030D-6E8A-4147-A177-3AD203B41FA5}">
                      <a16:colId xmlns:a16="http://schemas.microsoft.com/office/drawing/2014/main" val="1774187430"/>
                    </a:ext>
                  </a:extLst>
                </a:gridCol>
                <a:gridCol w="945931">
                  <a:extLst>
                    <a:ext uri="{9D8B030D-6E8A-4147-A177-3AD203B41FA5}">
                      <a16:colId xmlns:a16="http://schemas.microsoft.com/office/drawing/2014/main" val="2620937546"/>
                    </a:ext>
                  </a:extLst>
                </a:gridCol>
              </a:tblGrid>
              <a:tr h="370840">
                <a:tc>
                  <a:txBody>
                    <a:bodyPr/>
                    <a:lstStyle/>
                    <a:p>
                      <a:endParaRPr lang="en-GB" sz="1400" dirty="0">
                        <a:latin typeface="Avenir Book" panose="02000503020000020003" pitchFamily="2" charset="0"/>
                      </a:endParaRPr>
                    </a:p>
                  </a:txBody>
                  <a:tcPr/>
                </a:tc>
                <a:tc>
                  <a:txBody>
                    <a:bodyPr/>
                    <a:lstStyle/>
                    <a:p>
                      <a:endParaRPr lang="en-GB" sz="1400" dirty="0">
                        <a:latin typeface="Avenir Book" panose="02000503020000020003" pitchFamily="2" charset="0"/>
                      </a:endParaRPr>
                    </a:p>
                  </a:txBody>
                  <a:tcPr/>
                </a:tc>
                <a:tc>
                  <a:txBody>
                    <a:bodyPr/>
                    <a:lstStyle/>
                    <a:p>
                      <a:r>
                        <a:rPr lang="en-GB" sz="1400" dirty="0" err="1">
                          <a:latin typeface="Avenir Book" panose="02000503020000020003" pitchFamily="2" charset="0"/>
                        </a:rPr>
                        <a:t>Def.sg</a:t>
                      </a:r>
                      <a:endParaRPr lang="en-GB" sz="1400" dirty="0">
                        <a:latin typeface="Avenir Book" panose="02000503020000020003" pitchFamily="2" charset="0"/>
                      </a:endParaRPr>
                    </a:p>
                  </a:txBody>
                  <a:tcPr/>
                </a:tc>
                <a:tc>
                  <a:txBody>
                    <a:bodyPr/>
                    <a:lstStyle/>
                    <a:p>
                      <a:r>
                        <a:rPr lang="en-GB" sz="1400" dirty="0" err="1">
                          <a:latin typeface="Avenir Book" panose="02000503020000020003" pitchFamily="2" charset="0"/>
                        </a:rPr>
                        <a:t>Indef.sg</a:t>
                      </a:r>
                      <a:endParaRPr lang="en-GB" sz="1400" dirty="0">
                        <a:latin typeface="Avenir Book" panose="02000503020000020003" pitchFamily="2" charset="0"/>
                      </a:endParaRPr>
                    </a:p>
                  </a:txBody>
                  <a:tcPr/>
                </a:tc>
                <a:tc>
                  <a:txBody>
                    <a:bodyPr/>
                    <a:lstStyle/>
                    <a:p>
                      <a:r>
                        <a:rPr lang="en-GB" sz="1400" dirty="0" err="1">
                          <a:latin typeface="Avenir Book" panose="02000503020000020003" pitchFamily="2" charset="0"/>
                        </a:rPr>
                        <a:t>B.sg</a:t>
                      </a:r>
                      <a:endParaRPr lang="en-GB" sz="1400" dirty="0">
                        <a:latin typeface="Avenir Book" panose="02000503020000020003" pitchFamily="2" charset="0"/>
                      </a:endParaRPr>
                    </a:p>
                  </a:txBody>
                  <a:tcPr/>
                </a:tc>
                <a:tc>
                  <a:txBody>
                    <a:bodyPr/>
                    <a:lstStyle/>
                    <a:p>
                      <a:r>
                        <a:rPr lang="en-GB" sz="1400" dirty="0" err="1">
                          <a:latin typeface="Avenir Book" panose="02000503020000020003" pitchFamily="2" charset="0"/>
                        </a:rPr>
                        <a:t>B.pl</a:t>
                      </a:r>
                      <a:endParaRPr lang="en-GB" sz="1400" dirty="0">
                        <a:latin typeface="Avenir Book" panose="02000503020000020003" pitchFamily="2" charset="0"/>
                      </a:endParaRPr>
                    </a:p>
                  </a:txBody>
                  <a:tcPr/>
                </a:tc>
                <a:tc>
                  <a:txBody>
                    <a:bodyPr/>
                    <a:lstStyle/>
                    <a:p>
                      <a:r>
                        <a:rPr lang="en-GB" sz="1400" dirty="0" err="1">
                          <a:latin typeface="Avenir Book" panose="02000503020000020003" pitchFamily="2" charset="0"/>
                        </a:rPr>
                        <a:t>Def.Pl</a:t>
                      </a:r>
                      <a:endParaRPr lang="en-GB" sz="1400" dirty="0">
                        <a:latin typeface="Avenir Book" panose="02000503020000020003" pitchFamily="2" charset="0"/>
                      </a:endParaRPr>
                    </a:p>
                  </a:txBody>
                  <a:tcPr/>
                </a:tc>
                <a:extLst>
                  <a:ext uri="{0D108BD9-81ED-4DB2-BD59-A6C34878D82A}">
                    <a16:rowId xmlns:a16="http://schemas.microsoft.com/office/drawing/2014/main" val="2195290438"/>
                  </a:ext>
                </a:extLst>
              </a:tr>
              <a:tr h="370840">
                <a:tc rowSpan="3">
                  <a:txBody>
                    <a:bodyPr/>
                    <a:lstStyle/>
                    <a:p>
                      <a:r>
                        <a:rPr lang="en-GB" sz="1400" dirty="0">
                          <a:latin typeface="Avenir Book" panose="02000503020000020003" pitchFamily="2" charset="0"/>
                        </a:rPr>
                        <a:t>Existential</a:t>
                      </a:r>
                    </a:p>
                  </a:txBody>
                  <a:tcPr/>
                </a:tc>
                <a:tc>
                  <a:txBody>
                    <a:bodyPr/>
                    <a:lstStyle/>
                    <a:p>
                      <a:r>
                        <a:rPr lang="en-GB" sz="1400" dirty="0">
                          <a:latin typeface="Avenir Book" panose="02000503020000020003" pitchFamily="2" charset="0"/>
                        </a:rPr>
                        <a:t>Polish</a:t>
                      </a:r>
                    </a:p>
                  </a:txBody>
                  <a:tcPr/>
                </a:tc>
                <a:tc>
                  <a:txBody>
                    <a:bodyPr/>
                    <a:lstStyle/>
                    <a:p>
                      <a:endParaRPr lang="en-GB" sz="1400" dirty="0">
                        <a:latin typeface="Avenir Book" panose="02000503020000020003" pitchFamily="2" charset="0"/>
                      </a:endParaRPr>
                    </a:p>
                  </a:txBody>
                  <a:tcPr>
                    <a:solidFill>
                      <a:schemeClr val="bg2">
                        <a:lumMod val="50000"/>
                      </a:schemeClr>
                    </a:solidFill>
                  </a:tcPr>
                </a:tc>
                <a:tc>
                  <a:txBody>
                    <a:bodyPr/>
                    <a:lstStyle/>
                    <a:p>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endParaRPr lang="en-GB" sz="1400" dirty="0">
                        <a:latin typeface="Avenir Book" panose="02000503020000020003" pitchFamily="2" charset="0"/>
                      </a:endParaRPr>
                    </a:p>
                  </a:txBody>
                  <a:tcPr>
                    <a:solidFill>
                      <a:schemeClr val="bg2">
                        <a:lumMod val="50000"/>
                      </a:schemeClr>
                    </a:solidFill>
                  </a:tcPr>
                </a:tc>
                <a:extLst>
                  <a:ext uri="{0D108BD9-81ED-4DB2-BD59-A6C34878D82A}">
                    <a16:rowId xmlns:a16="http://schemas.microsoft.com/office/drawing/2014/main" val="492153820"/>
                  </a:ext>
                </a:extLst>
              </a:tr>
              <a:tr h="370840">
                <a:tc vMerge="1">
                  <a:txBody>
                    <a:bodyPr/>
                    <a:lstStyle/>
                    <a:p>
                      <a:endParaRPr lang="en-GB" sz="1400" dirty="0">
                        <a:latin typeface="Avenir Book" panose="02000503020000020003" pitchFamily="2" charset="0"/>
                      </a:endParaRPr>
                    </a:p>
                  </a:txBody>
                  <a:tcPr/>
                </a:tc>
                <a:tc>
                  <a:txBody>
                    <a:bodyPr/>
                    <a:lstStyle/>
                    <a:p>
                      <a:r>
                        <a:rPr lang="en-GB" sz="1400" dirty="0">
                          <a:latin typeface="Avenir Book" panose="02000503020000020003" pitchFamily="2" charset="0"/>
                        </a:rPr>
                        <a:t>English</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endParaRPr lang="en-GB" sz="1400" dirty="0">
                        <a:latin typeface="Avenir Book" panose="02000503020000020003" pitchFamily="2" charset="0"/>
                      </a:endParaRPr>
                    </a:p>
                  </a:txBody>
                  <a:tcPr>
                    <a:solidFill>
                      <a:schemeClr val="bg2">
                        <a:lumMod val="50000"/>
                      </a:schemeClr>
                    </a:solidFill>
                  </a:tcPr>
                </a:tc>
                <a:tc>
                  <a:txBody>
                    <a:bodyPr/>
                    <a:lstStyle/>
                    <a:p>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extLst>
                  <a:ext uri="{0D108BD9-81ED-4DB2-BD59-A6C34878D82A}">
                    <a16:rowId xmlns:a16="http://schemas.microsoft.com/office/drawing/2014/main" val="3968089512"/>
                  </a:ext>
                </a:extLst>
              </a:tr>
              <a:tr h="370840">
                <a:tc vMerge="1">
                  <a:txBody>
                    <a:bodyPr/>
                    <a:lstStyle/>
                    <a:p>
                      <a:endParaRPr lang="en-GB" sz="1400" dirty="0">
                        <a:latin typeface="Avenir Book" panose="02000503020000020003" pitchFamily="2" charset="0"/>
                      </a:endParaRPr>
                    </a:p>
                  </a:txBody>
                  <a:tcPr/>
                </a:tc>
                <a:tc>
                  <a:txBody>
                    <a:bodyPr/>
                    <a:lstStyle/>
                    <a:p>
                      <a:r>
                        <a:rPr lang="en-GB" sz="1400" dirty="0">
                          <a:latin typeface="Avenir Book" panose="02000503020000020003" pitchFamily="2" charset="0"/>
                        </a:rPr>
                        <a:t>Norwegian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r>
                        <a:rPr lang="en-US" sz="1400" b="1" kern="1200" dirty="0">
                          <a:solidFill>
                            <a:schemeClr val="dk1"/>
                          </a:solidFill>
                          <a:effectLst/>
                          <a:latin typeface="Avenir Book" panose="02000503020000020003" pitchFamily="2" charset="0"/>
                        </a:rPr>
                        <a:t>≈</a:t>
                      </a:r>
                      <a:endParaRPr lang="en-GB" sz="1400" dirty="0">
                        <a:latin typeface="Avenir Book" panose="02000503020000020003" pitchFamily="2" charset="0"/>
                      </a:endParaRPr>
                    </a:p>
                  </a:txBody>
                  <a:tcPr/>
                </a:tc>
                <a:tc>
                  <a:txBody>
                    <a:bodyPr/>
                    <a:lstStyle/>
                    <a:p>
                      <a:r>
                        <a:rPr lang="en-US" sz="1400" b="1" kern="1200" dirty="0">
                          <a:solidFill>
                            <a:schemeClr val="dk1"/>
                          </a:solidFill>
                          <a:effectLst/>
                          <a:latin typeface="Avenir Book" panose="02000503020000020003" pitchFamily="2" charset="0"/>
                        </a:rPr>
                        <a:t>X</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extLst>
                  <a:ext uri="{0D108BD9-81ED-4DB2-BD59-A6C34878D82A}">
                    <a16:rowId xmlns:a16="http://schemas.microsoft.com/office/drawing/2014/main" val="726022535"/>
                  </a:ext>
                </a:extLst>
              </a:tr>
              <a:tr h="370840">
                <a:tc rowSpan="3">
                  <a:txBody>
                    <a:bodyPr/>
                    <a:lstStyle/>
                    <a:p>
                      <a:r>
                        <a:rPr lang="en-GB" sz="1400" dirty="0">
                          <a:latin typeface="Avenir Book" panose="02000503020000020003" pitchFamily="2" charset="0"/>
                        </a:rPr>
                        <a:t>Characterising</a:t>
                      </a:r>
                    </a:p>
                  </a:txBody>
                  <a:tcPr/>
                </a:tc>
                <a:tc>
                  <a:txBody>
                    <a:bodyPr/>
                    <a:lstStyle/>
                    <a:p>
                      <a:r>
                        <a:rPr lang="en-GB" sz="1400" dirty="0">
                          <a:latin typeface="Avenir Book" panose="02000503020000020003" pitchFamily="2" charset="0"/>
                        </a:rPr>
                        <a:t>Polish</a:t>
                      </a:r>
                    </a:p>
                  </a:txBody>
                  <a:tcPr/>
                </a:tc>
                <a:tc>
                  <a:txBody>
                    <a:bodyPr/>
                    <a:lstStyle/>
                    <a:p>
                      <a:endParaRPr lang="en-GB" sz="1400" dirty="0">
                        <a:latin typeface="Avenir Book" panose="02000503020000020003" pitchFamily="2" charset="0"/>
                      </a:endParaRPr>
                    </a:p>
                  </a:txBody>
                  <a:tcPr>
                    <a:solidFill>
                      <a:schemeClr val="bg2">
                        <a:lumMod val="50000"/>
                      </a:schemeClr>
                    </a:solidFill>
                  </a:tcPr>
                </a:tc>
                <a:tc>
                  <a:txBody>
                    <a:bodyPr/>
                    <a:lstStyle/>
                    <a:p>
                      <a:r>
                        <a:rPr lang="en-NO" sz="1400" b="1" kern="1200" dirty="0">
                          <a:solidFill>
                            <a:schemeClr val="dk1"/>
                          </a:solidFill>
                          <a:effectLst/>
                          <a:latin typeface="Avenir Book" panose="02000503020000020003" pitchFamily="2" charset="0"/>
                        </a:rPr>
                        <a:t>X</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latin typeface="Avenir Book" panose="02000503020000020003" pitchFamily="2" charset="0"/>
                      </a:endParaRPr>
                    </a:p>
                  </a:txBody>
                  <a:tcPr>
                    <a:solidFill>
                      <a:schemeClr val="bg2">
                        <a:lumMod val="50000"/>
                      </a:schemeClr>
                    </a:solidFill>
                  </a:tcPr>
                </a:tc>
                <a:extLst>
                  <a:ext uri="{0D108BD9-81ED-4DB2-BD59-A6C34878D82A}">
                    <a16:rowId xmlns:a16="http://schemas.microsoft.com/office/drawing/2014/main" val="3341832612"/>
                  </a:ext>
                </a:extLst>
              </a:tr>
              <a:tr h="370840">
                <a:tc vMerge="1">
                  <a:txBody>
                    <a:bodyPr/>
                    <a:lstStyle/>
                    <a:p>
                      <a:endParaRPr lang="en-GB" sz="1400" dirty="0">
                        <a:latin typeface="Avenir Book" panose="02000503020000020003" pitchFamily="2" charset="0"/>
                      </a:endParaRPr>
                    </a:p>
                  </a:txBody>
                  <a:tcPr/>
                </a:tc>
                <a:tc>
                  <a:txBody>
                    <a:bodyPr/>
                    <a:lstStyle/>
                    <a:p>
                      <a:r>
                        <a:rPr lang="en-GB" sz="1400" dirty="0">
                          <a:latin typeface="Avenir Book" panose="02000503020000020003" pitchFamily="2" charset="0"/>
                        </a:rPr>
                        <a:t>English</a:t>
                      </a:r>
                    </a:p>
                  </a:txBody>
                  <a:tcPr/>
                </a:tc>
                <a:tc>
                  <a:txBody>
                    <a:bodyPr/>
                    <a:lstStyle/>
                    <a:p>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endParaRPr lang="en-GB" sz="1400" dirty="0">
                        <a:latin typeface="Avenir Book" panose="02000503020000020003" pitchFamily="2" charset="0"/>
                      </a:endParaRPr>
                    </a:p>
                  </a:txBody>
                  <a:tcPr>
                    <a:solidFill>
                      <a:schemeClr val="bg2">
                        <a:lumMod val="50000"/>
                      </a:schemeClr>
                    </a:solidFill>
                  </a:tcPr>
                </a:tc>
                <a:tc>
                  <a:txBody>
                    <a:bodyPr/>
                    <a:lstStyle/>
                    <a:p>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r>
                        <a:rPr lang="en-GB" sz="1400" dirty="0">
                          <a:latin typeface="Avenir Book" panose="02000503020000020003" pitchFamily="2" charset="0"/>
                        </a:rPr>
                        <a:t>X</a:t>
                      </a:r>
                    </a:p>
                  </a:txBody>
                  <a:tcPr/>
                </a:tc>
                <a:extLst>
                  <a:ext uri="{0D108BD9-81ED-4DB2-BD59-A6C34878D82A}">
                    <a16:rowId xmlns:a16="http://schemas.microsoft.com/office/drawing/2014/main" val="1626768263"/>
                  </a:ext>
                </a:extLst>
              </a:tr>
              <a:tr h="370840">
                <a:tc vMerge="1">
                  <a:txBody>
                    <a:bodyPr/>
                    <a:lstStyle/>
                    <a:p>
                      <a:endParaRPr lang="en-GB" sz="1400" dirty="0">
                        <a:latin typeface="Avenir Book" panose="02000503020000020003" pitchFamily="2" charset="0"/>
                      </a:endParaRPr>
                    </a:p>
                  </a:txBody>
                  <a:tcPr/>
                </a:tc>
                <a:tc>
                  <a:txBody>
                    <a:bodyPr/>
                    <a:lstStyle/>
                    <a:p>
                      <a:r>
                        <a:rPr lang="en-GB" sz="1400" dirty="0">
                          <a:latin typeface="Avenir Book" panose="02000503020000020003" pitchFamily="2" charset="0"/>
                        </a:rPr>
                        <a:t>Norwegian</a:t>
                      </a:r>
                    </a:p>
                  </a:txBody>
                  <a:tcPr/>
                </a:tc>
                <a:tc>
                  <a:txBody>
                    <a:bodyPr/>
                    <a:lstStyle/>
                    <a:p>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400" b="1" kern="1200" dirty="0">
                          <a:solidFill>
                            <a:schemeClr val="dk1"/>
                          </a:solidFill>
                          <a:effectLst/>
                          <a:latin typeface="Avenir Book" panose="02000503020000020003" pitchFamily="2" charset="0"/>
                        </a:rPr>
                        <a:t>?</a:t>
                      </a:r>
                      <a:endParaRPr lang="en-GB" sz="1400" dirty="0">
                        <a:latin typeface="Avenir Book" panose="02000503020000020003" pitchFamily="2" charset="0"/>
                      </a:endParaRPr>
                    </a:p>
                  </a:txBody>
                  <a:tcPr/>
                </a:tc>
                <a:extLst>
                  <a:ext uri="{0D108BD9-81ED-4DB2-BD59-A6C34878D82A}">
                    <a16:rowId xmlns:a16="http://schemas.microsoft.com/office/drawing/2014/main" val="920449489"/>
                  </a:ext>
                </a:extLst>
              </a:tr>
              <a:tr h="370840">
                <a:tc>
                  <a:txBody>
                    <a:bodyPr/>
                    <a:lstStyle/>
                    <a:p>
                      <a:r>
                        <a:rPr lang="en-GB" sz="1400" dirty="0">
                          <a:latin typeface="Avenir Book" panose="02000503020000020003" pitchFamily="2" charset="0"/>
                        </a:rPr>
                        <a:t>Summary</a:t>
                      </a:r>
                    </a:p>
                  </a:txBody>
                  <a:tcPr/>
                </a:tc>
                <a:tc>
                  <a:txBody>
                    <a:bodyPr/>
                    <a:lstStyle/>
                    <a:p>
                      <a:endParaRPr lang="en-GB" sz="1400" dirty="0">
                        <a:latin typeface="Avenir Book" panose="02000503020000020003" pitchFamily="2" charset="0"/>
                      </a:endParaRPr>
                    </a:p>
                  </a:txBody>
                  <a:tcPr/>
                </a:tc>
                <a:tc>
                  <a:txBody>
                    <a:bodyPr/>
                    <a:lstStyle/>
                    <a:p>
                      <a:r>
                        <a:rPr lang="en-GB" sz="1400" dirty="0">
                          <a:latin typeface="Avenir Book" panose="02000503020000020003" pitchFamily="2" charset="0"/>
                        </a:rPr>
                        <a:t>POL</a:t>
                      </a:r>
                      <a:r>
                        <a:rPr lang="en-US" sz="1400" kern="1200" dirty="0">
                          <a:solidFill>
                            <a:schemeClr val="dk1"/>
                          </a:solidFill>
                          <a:effectLst/>
                          <a:latin typeface="Avenir Book" panose="02000503020000020003" pitchFamily="2" charset="0"/>
                        </a:rPr>
                        <a:t>≠</a:t>
                      </a:r>
                      <a:r>
                        <a:rPr lang="en-GB" sz="1400" dirty="0">
                          <a:latin typeface="Avenir Book" panose="02000503020000020003" pitchFamily="2" charset="0"/>
                        </a:rPr>
                        <a:t>ENG=NOR</a:t>
                      </a:r>
                    </a:p>
                  </a:txBody>
                  <a:tcPr>
                    <a:solidFill>
                      <a:schemeClr val="accent6"/>
                    </a:solidFill>
                  </a:tcPr>
                </a:tc>
                <a:tc>
                  <a:txBody>
                    <a:bodyPr/>
                    <a:lstStyle/>
                    <a:p>
                      <a:r>
                        <a:rPr lang="en-GB" sz="1400" dirty="0">
                          <a:latin typeface="Avenir Book" panose="02000503020000020003" pitchFamily="2" charset="0"/>
                        </a:rPr>
                        <a:t>POL</a:t>
                      </a:r>
                      <a:r>
                        <a:rPr lang="en-US" sz="1400" kern="1200" dirty="0">
                          <a:solidFill>
                            <a:schemeClr val="dk1"/>
                          </a:solidFill>
                          <a:effectLst/>
                          <a:latin typeface="Avenir Book" panose="02000503020000020003" pitchFamily="2" charset="0"/>
                        </a:rPr>
                        <a:t>≠</a:t>
                      </a:r>
                      <a:r>
                        <a:rPr lang="en-GB" sz="1400" dirty="0">
                          <a:latin typeface="Avenir Book" panose="02000503020000020003" pitchFamily="2" charset="0"/>
                        </a:rPr>
                        <a:t>ENG=NOR</a:t>
                      </a:r>
                    </a:p>
                  </a:txBody>
                  <a:tcPr>
                    <a:solidFill>
                      <a:schemeClr val="accent6"/>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400" dirty="0">
                          <a:latin typeface="Avenir Book" panose="02000503020000020003" pitchFamily="2" charset="0"/>
                        </a:rPr>
                        <a:t>POL=NOR</a:t>
                      </a:r>
                      <a:r>
                        <a:rPr lang="en-US" sz="1400" kern="1200" dirty="0">
                          <a:solidFill>
                            <a:schemeClr val="dk1"/>
                          </a:solidFill>
                          <a:effectLst/>
                          <a:latin typeface="Avenir Book" panose="02000503020000020003" pitchFamily="2" charset="0"/>
                        </a:rPr>
                        <a:t>≠ENG</a:t>
                      </a:r>
                      <a:endParaRPr lang="en-GB" sz="1400" dirty="0">
                        <a:latin typeface="Avenir Book" panose="02000503020000020003" pitchFamily="2" charset="0"/>
                      </a:endParaRPr>
                    </a:p>
                  </a:txBody>
                  <a:tcPr>
                    <a:solidFill>
                      <a:schemeClr val="accent4">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400" dirty="0">
                          <a:latin typeface="Avenir Book" panose="02000503020000020003" pitchFamily="2" charset="0"/>
                        </a:rPr>
                        <a:t>POL=NOR</a:t>
                      </a:r>
                      <a:r>
                        <a:rPr lang="en-US" sz="1400" kern="1200" dirty="0">
                          <a:solidFill>
                            <a:schemeClr val="dk1"/>
                          </a:solidFill>
                          <a:effectLst/>
                          <a:latin typeface="Avenir Book" panose="02000503020000020003" pitchFamily="2" charset="0"/>
                        </a:rPr>
                        <a:t>=ENG</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latin typeface="Avenir Book" panose="02000503020000020003" pitchFamily="2" charset="0"/>
                      </a:endParaRPr>
                    </a:p>
                  </a:txBody>
                  <a:tcPr/>
                </a:tc>
                <a:extLst>
                  <a:ext uri="{0D108BD9-81ED-4DB2-BD59-A6C34878D82A}">
                    <a16:rowId xmlns:a16="http://schemas.microsoft.com/office/drawing/2014/main" val="831126002"/>
                  </a:ext>
                </a:extLst>
              </a:tr>
              <a:tr h="370840">
                <a:tc rowSpan="3">
                  <a:txBody>
                    <a:bodyPr/>
                    <a:lstStyle/>
                    <a:p>
                      <a:r>
                        <a:rPr lang="en-GB" sz="1400" dirty="0">
                          <a:latin typeface="Avenir Book" panose="02000503020000020003" pitchFamily="2" charset="0"/>
                        </a:rPr>
                        <a:t>Kind</a:t>
                      </a:r>
                    </a:p>
                  </a:txBody>
                  <a:tcPr/>
                </a:tc>
                <a:tc>
                  <a:txBody>
                    <a:bodyPr/>
                    <a:lstStyle/>
                    <a:p>
                      <a:r>
                        <a:rPr lang="en-GB" sz="1400" dirty="0">
                          <a:latin typeface="Avenir Book" panose="02000503020000020003" pitchFamily="2" charset="0"/>
                        </a:rPr>
                        <a:t>Polish</a:t>
                      </a:r>
                    </a:p>
                  </a:txBody>
                  <a:tcPr/>
                </a:tc>
                <a:tc>
                  <a:txBody>
                    <a:bodyPr/>
                    <a:lstStyle/>
                    <a:p>
                      <a:endParaRPr lang="en-GB" sz="1400" dirty="0">
                        <a:latin typeface="Avenir Book" panose="02000503020000020003" pitchFamily="2" charset="0"/>
                      </a:endParaRPr>
                    </a:p>
                  </a:txBody>
                  <a:tcPr>
                    <a:solidFill>
                      <a:schemeClr val="bg2">
                        <a:lumMod val="50000"/>
                      </a:schemeClr>
                    </a:solidFill>
                  </a:tcPr>
                </a:tc>
                <a:tc>
                  <a:txBody>
                    <a:bodyPr/>
                    <a:lstStyle/>
                    <a:p>
                      <a:r>
                        <a:rPr lang="en-US" sz="1400" b="1" kern="1200" dirty="0">
                          <a:solidFill>
                            <a:schemeClr val="dk1"/>
                          </a:solidFill>
                          <a:effectLst/>
                          <a:latin typeface="Avenir Book" panose="02000503020000020003" pitchFamily="2" charset="0"/>
                        </a:rPr>
                        <a:t>X</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endParaRPr lang="en-GB" sz="1400" dirty="0">
                        <a:latin typeface="Avenir Book" panose="02000503020000020003" pitchFamily="2" charset="0"/>
                      </a:endParaRPr>
                    </a:p>
                  </a:txBody>
                  <a:tcPr/>
                </a:tc>
                <a:tc>
                  <a:txBody>
                    <a:bodyPr/>
                    <a:lstStyle/>
                    <a:p>
                      <a:endParaRPr lang="en-GB" sz="1400" dirty="0">
                        <a:latin typeface="Avenir Book" panose="02000503020000020003" pitchFamily="2" charset="0"/>
                      </a:endParaRPr>
                    </a:p>
                  </a:txBody>
                  <a:tcPr>
                    <a:solidFill>
                      <a:schemeClr val="bg2">
                        <a:lumMod val="50000"/>
                      </a:schemeClr>
                    </a:solidFill>
                  </a:tcPr>
                </a:tc>
                <a:extLst>
                  <a:ext uri="{0D108BD9-81ED-4DB2-BD59-A6C34878D82A}">
                    <a16:rowId xmlns:a16="http://schemas.microsoft.com/office/drawing/2014/main" val="1206594416"/>
                  </a:ext>
                </a:extLst>
              </a:tr>
              <a:tr h="370840">
                <a:tc vMerge="1">
                  <a:txBody>
                    <a:bodyPr/>
                    <a:lstStyle/>
                    <a:p>
                      <a:endParaRPr lang="en-GB" sz="1400" dirty="0">
                        <a:latin typeface="Avenir Book" panose="02000503020000020003" pitchFamily="2" charset="0"/>
                      </a:endParaRPr>
                    </a:p>
                  </a:txBody>
                  <a:tcPr/>
                </a:tc>
                <a:tc>
                  <a:txBody>
                    <a:bodyPr/>
                    <a:lstStyle/>
                    <a:p>
                      <a:r>
                        <a:rPr lang="en-GB" sz="1400" dirty="0">
                          <a:latin typeface="Avenir Book" panose="02000503020000020003" pitchFamily="2" charset="0"/>
                        </a:rPr>
                        <a:t>English</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X</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endParaRPr lang="en-GB" sz="1400" dirty="0">
                        <a:latin typeface="Avenir Book" panose="02000503020000020003" pitchFamily="2" charset="0"/>
                      </a:endParaRPr>
                    </a:p>
                  </a:txBody>
                  <a:tcPr>
                    <a:solidFill>
                      <a:schemeClr val="bg2">
                        <a:lumMod val="5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r>
                        <a:rPr lang="en-GB" sz="1400" dirty="0">
                          <a:latin typeface="Avenir Book" panose="02000503020000020003" pitchFamily="2" charset="0"/>
                        </a:rPr>
                        <a:t>X</a:t>
                      </a:r>
                    </a:p>
                  </a:txBody>
                  <a:tcPr/>
                </a:tc>
                <a:extLst>
                  <a:ext uri="{0D108BD9-81ED-4DB2-BD59-A6C34878D82A}">
                    <a16:rowId xmlns:a16="http://schemas.microsoft.com/office/drawing/2014/main" val="1086013504"/>
                  </a:ext>
                </a:extLst>
              </a:tr>
              <a:tr h="370840">
                <a:tc vMerge="1">
                  <a:txBody>
                    <a:bodyPr/>
                    <a:lstStyle/>
                    <a:p>
                      <a:endParaRPr lang="en-GB" sz="1400" dirty="0">
                        <a:latin typeface="Avenir Book" panose="02000503020000020003" pitchFamily="2" charset="0"/>
                      </a:endParaRPr>
                    </a:p>
                  </a:txBody>
                  <a:tcPr/>
                </a:tc>
                <a:tc>
                  <a:txBody>
                    <a:bodyPr/>
                    <a:lstStyle/>
                    <a:p>
                      <a:r>
                        <a:rPr lang="en-GB" sz="1400" dirty="0">
                          <a:latin typeface="Avenir Book" panose="02000503020000020003" pitchFamily="2" charset="0"/>
                        </a:rPr>
                        <a:t>Norwegian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r>
                        <a:rPr lang="en-GB" sz="1400" dirty="0">
                          <a:latin typeface="Avenir Book" panose="02000503020000020003" pitchFamily="2" charset="0"/>
                        </a:rPr>
                        <a:t>X</a:t>
                      </a:r>
                    </a:p>
                  </a:txBody>
                  <a:tcPr/>
                </a:tc>
                <a:tc>
                  <a:txBody>
                    <a:bodyPr/>
                    <a:lstStyle/>
                    <a:p>
                      <a:r>
                        <a:rPr lang="en-GB" sz="1400" dirty="0">
                          <a:latin typeface="Avenir Book" panose="02000503020000020003" pitchFamily="2" charset="0"/>
                        </a:rPr>
                        <a:t>X</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extLst>
                  <a:ext uri="{0D108BD9-81ED-4DB2-BD59-A6C34878D82A}">
                    <a16:rowId xmlns:a16="http://schemas.microsoft.com/office/drawing/2014/main" val="4117038292"/>
                  </a:ext>
                </a:extLst>
              </a:tr>
              <a:tr h="370840">
                <a:tc>
                  <a:txBody>
                    <a:bodyPr/>
                    <a:lstStyle/>
                    <a:p>
                      <a:r>
                        <a:rPr lang="en-GB" sz="1400" dirty="0">
                          <a:latin typeface="Avenir Book" panose="02000503020000020003" pitchFamily="2" charset="0"/>
                        </a:rPr>
                        <a:t>Summary</a:t>
                      </a:r>
                    </a:p>
                  </a:txBody>
                  <a:tcPr/>
                </a:tc>
                <a:tc>
                  <a:txBody>
                    <a:bodyPr/>
                    <a:lstStyle/>
                    <a:p>
                      <a:endParaRPr lang="en-GB" sz="140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latin typeface="Avenir Book" panose="02000503020000020003" pitchFamily="2" charset="0"/>
                        </a:rPr>
                        <a:t>POL</a:t>
                      </a:r>
                      <a:r>
                        <a:rPr lang="en-US" sz="1400" kern="1200" dirty="0">
                          <a:solidFill>
                            <a:schemeClr val="dk1"/>
                          </a:solidFill>
                          <a:effectLst/>
                          <a:latin typeface="Avenir Book" panose="02000503020000020003" pitchFamily="2" charset="0"/>
                        </a:rPr>
                        <a:t>≠</a:t>
                      </a:r>
                      <a:r>
                        <a:rPr lang="en-GB" sz="1400" dirty="0">
                          <a:latin typeface="Avenir Book" panose="02000503020000020003" pitchFamily="2" charset="0"/>
                        </a:rPr>
                        <a:t>ENG=NOR</a:t>
                      </a:r>
                    </a:p>
                  </a:txBody>
                  <a:tcPr>
                    <a:solidFill>
                      <a:schemeClr val="accent6"/>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400" dirty="0">
                          <a:latin typeface="Avenir Book" panose="02000503020000020003" pitchFamily="2" charset="0"/>
                        </a:rPr>
                        <a:t>POL=NOR</a:t>
                      </a:r>
                      <a:r>
                        <a:rPr lang="en-US" sz="1400" kern="1200" dirty="0">
                          <a:solidFill>
                            <a:schemeClr val="dk1"/>
                          </a:solidFill>
                          <a:effectLst/>
                          <a:latin typeface="Avenir Book" panose="02000503020000020003" pitchFamily="2" charset="0"/>
                        </a:rPr>
                        <a:t>=ENG</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latin typeface="Avenir Book" panose="02000503020000020003" pitchFamily="2" charset="0"/>
                        </a:rPr>
                        <a:t>POL</a:t>
                      </a:r>
                      <a:r>
                        <a:rPr lang="en-US" sz="1400" kern="1200" dirty="0">
                          <a:solidFill>
                            <a:schemeClr val="dk1"/>
                          </a:solidFill>
                          <a:effectLst/>
                          <a:latin typeface="Avenir Book" panose="02000503020000020003" pitchFamily="2" charset="0"/>
                        </a:rPr>
                        <a:t>≠</a:t>
                      </a:r>
                      <a:r>
                        <a:rPr lang="en-GB" sz="1400" dirty="0">
                          <a:latin typeface="Avenir Book" panose="02000503020000020003" pitchFamily="2" charset="0"/>
                        </a:rPr>
                        <a:t>ENG</a:t>
                      </a:r>
                      <a:r>
                        <a:rPr lang="en-US" sz="1400" kern="1200" dirty="0">
                          <a:solidFill>
                            <a:schemeClr val="dk1"/>
                          </a:solidFill>
                          <a:effectLst/>
                          <a:latin typeface="Avenir Book" panose="02000503020000020003" pitchFamily="2" charset="0"/>
                        </a:rPr>
                        <a:t>≠</a:t>
                      </a:r>
                      <a:r>
                        <a:rPr lang="en-GB" sz="1400" dirty="0">
                          <a:latin typeface="Avenir Book" panose="02000503020000020003" pitchFamily="2" charset="0"/>
                        </a:rPr>
                        <a:t>NOR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400" dirty="0">
                          <a:latin typeface="Avenir Book" panose="02000503020000020003" pitchFamily="2" charset="0"/>
                        </a:rPr>
                        <a:t>POL=NOR</a:t>
                      </a:r>
                      <a:r>
                        <a:rPr lang="en-US" sz="1400" kern="1200" dirty="0">
                          <a:solidFill>
                            <a:schemeClr val="dk1"/>
                          </a:solidFill>
                          <a:effectLst/>
                          <a:latin typeface="Avenir Book" panose="02000503020000020003" pitchFamily="2" charset="0"/>
                        </a:rPr>
                        <a:t>=ENG</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latin typeface="Avenir Book" panose="02000503020000020003" pitchFamily="2" charset="0"/>
                        </a:rPr>
                        <a:t>POL</a:t>
                      </a:r>
                      <a:r>
                        <a:rPr lang="en-US" sz="1400" kern="1200" dirty="0">
                          <a:solidFill>
                            <a:schemeClr val="dk1"/>
                          </a:solidFill>
                          <a:effectLst/>
                          <a:latin typeface="Avenir Book" panose="02000503020000020003" pitchFamily="2" charset="0"/>
                        </a:rPr>
                        <a:t>≠</a:t>
                      </a:r>
                      <a:r>
                        <a:rPr lang="en-GB" sz="1400" dirty="0">
                          <a:latin typeface="Avenir Book" panose="02000503020000020003" pitchFamily="2" charset="0"/>
                        </a:rPr>
                        <a:t>ENG</a:t>
                      </a:r>
                      <a:r>
                        <a:rPr lang="en-US" sz="1400" kern="1200" dirty="0">
                          <a:solidFill>
                            <a:schemeClr val="dk1"/>
                          </a:solidFill>
                          <a:effectLst/>
                          <a:latin typeface="Avenir Book" panose="02000503020000020003" pitchFamily="2" charset="0"/>
                        </a:rPr>
                        <a:t>≠</a:t>
                      </a:r>
                      <a:r>
                        <a:rPr lang="en-GB" sz="1400" dirty="0">
                          <a:latin typeface="Avenir Book" panose="02000503020000020003" pitchFamily="2" charset="0"/>
                        </a:rPr>
                        <a:t>NOR</a:t>
                      </a:r>
                    </a:p>
                  </a:txBody>
                  <a:tcPr/>
                </a:tc>
                <a:extLst>
                  <a:ext uri="{0D108BD9-81ED-4DB2-BD59-A6C34878D82A}">
                    <a16:rowId xmlns:a16="http://schemas.microsoft.com/office/drawing/2014/main" val="1478587556"/>
                  </a:ext>
                </a:extLst>
              </a:tr>
            </a:tbl>
          </a:graphicData>
        </a:graphic>
      </p:graphicFrame>
    </p:spTree>
    <p:extLst>
      <p:ext uri="{BB962C8B-B14F-4D97-AF65-F5344CB8AC3E}">
        <p14:creationId xmlns:p14="http://schemas.microsoft.com/office/powerpoint/2010/main" val="846260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chemeClr val="accent1">
                <a:lumMod val="0"/>
                <a:lumOff val="100000"/>
              </a:schemeClr>
            </a:gs>
            <a:gs pos="69000">
              <a:schemeClr val="accent1"/>
            </a:gs>
            <a:gs pos="42000">
              <a:schemeClr val="bg1">
                <a:lumMod val="85000"/>
              </a:schemeClr>
            </a:gs>
            <a:gs pos="85000">
              <a:schemeClr val="accent1">
                <a:lumMod val="75000"/>
              </a:schemeClr>
            </a:gs>
          </a:gsLst>
          <a:lin ang="16200000" scaled="1"/>
          <a:tileRect/>
        </a:gra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5F28A91-61D0-68E6-7599-ECC225AF22C7}"/>
              </a:ext>
            </a:extLst>
          </p:cNvPr>
          <p:cNvGraphicFramePr>
            <a:graphicFrameLocks noGrp="1"/>
          </p:cNvGraphicFramePr>
          <p:nvPr>
            <p:extLst>
              <p:ext uri="{D42A27DB-BD31-4B8C-83A1-F6EECF244321}">
                <p14:modId xmlns:p14="http://schemas.microsoft.com/office/powerpoint/2010/main" val="1145447425"/>
              </p:ext>
            </p:extLst>
          </p:nvPr>
        </p:nvGraphicFramePr>
        <p:xfrm>
          <a:off x="641130" y="199390"/>
          <a:ext cx="7861740" cy="4744720"/>
        </p:xfrm>
        <a:graphic>
          <a:graphicData uri="http://schemas.openxmlformats.org/drawingml/2006/table">
            <a:tbl>
              <a:tblPr firstRow="1" bandRow="1">
                <a:tableStyleId>{5C22544A-7EE6-4342-B048-85BDC9FD1C3A}</a:tableStyleId>
              </a:tblPr>
              <a:tblGrid>
                <a:gridCol w="1439920">
                  <a:extLst>
                    <a:ext uri="{9D8B030D-6E8A-4147-A177-3AD203B41FA5}">
                      <a16:colId xmlns:a16="http://schemas.microsoft.com/office/drawing/2014/main" val="1861330579"/>
                    </a:ext>
                  </a:extLst>
                </a:gridCol>
                <a:gridCol w="1103586">
                  <a:extLst>
                    <a:ext uri="{9D8B030D-6E8A-4147-A177-3AD203B41FA5}">
                      <a16:colId xmlns:a16="http://schemas.microsoft.com/office/drawing/2014/main" val="1400321462"/>
                    </a:ext>
                  </a:extLst>
                </a:gridCol>
                <a:gridCol w="1040524">
                  <a:extLst>
                    <a:ext uri="{9D8B030D-6E8A-4147-A177-3AD203B41FA5}">
                      <a16:colId xmlns:a16="http://schemas.microsoft.com/office/drawing/2014/main" val="691586018"/>
                    </a:ext>
                  </a:extLst>
                </a:gridCol>
                <a:gridCol w="1030014">
                  <a:extLst>
                    <a:ext uri="{9D8B030D-6E8A-4147-A177-3AD203B41FA5}">
                      <a16:colId xmlns:a16="http://schemas.microsoft.com/office/drawing/2014/main" val="977349551"/>
                    </a:ext>
                  </a:extLst>
                </a:gridCol>
                <a:gridCol w="1135117">
                  <a:extLst>
                    <a:ext uri="{9D8B030D-6E8A-4147-A177-3AD203B41FA5}">
                      <a16:colId xmlns:a16="http://schemas.microsoft.com/office/drawing/2014/main" val="4002168007"/>
                    </a:ext>
                  </a:extLst>
                </a:gridCol>
                <a:gridCol w="1166648">
                  <a:extLst>
                    <a:ext uri="{9D8B030D-6E8A-4147-A177-3AD203B41FA5}">
                      <a16:colId xmlns:a16="http://schemas.microsoft.com/office/drawing/2014/main" val="1774187430"/>
                    </a:ext>
                  </a:extLst>
                </a:gridCol>
                <a:gridCol w="945931">
                  <a:extLst>
                    <a:ext uri="{9D8B030D-6E8A-4147-A177-3AD203B41FA5}">
                      <a16:colId xmlns:a16="http://schemas.microsoft.com/office/drawing/2014/main" val="2620937546"/>
                    </a:ext>
                  </a:extLst>
                </a:gridCol>
              </a:tblGrid>
              <a:tr h="370840">
                <a:tc>
                  <a:txBody>
                    <a:bodyPr/>
                    <a:lstStyle/>
                    <a:p>
                      <a:endParaRPr lang="en-GB" sz="1400" dirty="0">
                        <a:latin typeface="Avenir Book" panose="02000503020000020003" pitchFamily="2" charset="0"/>
                      </a:endParaRPr>
                    </a:p>
                  </a:txBody>
                  <a:tcPr/>
                </a:tc>
                <a:tc>
                  <a:txBody>
                    <a:bodyPr/>
                    <a:lstStyle/>
                    <a:p>
                      <a:endParaRPr lang="en-GB" sz="1400" dirty="0">
                        <a:latin typeface="Avenir Book" panose="02000503020000020003" pitchFamily="2" charset="0"/>
                      </a:endParaRPr>
                    </a:p>
                  </a:txBody>
                  <a:tcPr/>
                </a:tc>
                <a:tc>
                  <a:txBody>
                    <a:bodyPr/>
                    <a:lstStyle/>
                    <a:p>
                      <a:r>
                        <a:rPr lang="en-GB" sz="1400" dirty="0" err="1">
                          <a:latin typeface="Avenir Book" panose="02000503020000020003" pitchFamily="2" charset="0"/>
                        </a:rPr>
                        <a:t>Def.sg</a:t>
                      </a:r>
                      <a:endParaRPr lang="en-GB" sz="1400" dirty="0">
                        <a:latin typeface="Avenir Book" panose="02000503020000020003" pitchFamily="2" charset="0"/>
                      </a:endParaRPr>
                    </a:p>
                  </a:txBody>
                  <a:tcPr/>
                </a:tc>
                <a:tc>
                  <a:txBody>
                    <a:bodyPr/>
                    <a:lstStyle/>
                    <a:p>
                      <a:r>
                        <a:rPr lang="en-GB" sz="1400" dirty="0" err="1">
                          <a:latin typeface="Avenir Book" panose="02000503020000020003" pitchFamily="2" charset="0"/>
                        </a:rPr>
                        <a:t>Indef.sg</a:t>
                      </a:r>
                      <a:endParaRPr lang="en-GB" sz="1400" dirty="0">
                        <a:latin typeface="Avenir Book" panose="02000503020000020003" pitchFamily="2" charset="0"/>
                      </a:endParaRPr>
                    </a:p>
                  </a:txBody>
                  <a:tcPr/>
                </a:tc>
                <a:tc>
                  <a:txBody>
                    <a:bodyPr/>
                    <a:lstStyle/>
                    <a:p>
                      <a:r>
                        <a:rPr lang="en-GB" sz="1400" dirty="0" err="1">
                          <a:latin typeface="Avenir Book" panose="02000503020000020003" pitchFamily="2" charset="0"/>
                        </a:rPr>
                        <a:t>B.sg</a:t>
                      </a:r>
                      <a:endParaRPr lang="en-GB" sz="1400" dirty="0">
                        <a:latin typeface="Avenir Book" panose="02000503020000020003" pitchFamily="2" charset="0"/>
                      </a:endParaRPr>
                    </a:p>
                  </a:txBody>
                  <a:tcPr/>
                </a:tc>
                <a:tc>
                  <a:txBody>
                    <a:bodyPr/>
                    <a:lstStyle/>
                    <a:p>
                      <a:r>
                        <a:rPr lang="en-GB" sz="1400" dirty="0" err="1">
                          <a:latin typeface="Avenir Book" panose="02000503020000020003" pitchFamily="2" charset="0"/>
                        </a:rPr>
                        <a:t>B.pl</a:t>
                      </a:r>
                      <a:endParaRPr lang="en-GB" sz="1400" dirty="0">
                        <a:latin typeface="Avenir Book" panose="02000503020000020003" pitchFamily="2" charset="0"/>
                      </a:endParaRPr>
                    </a:p>
                  </a:txBody>
                  <a:tcPr/>
                </a:tc>
                <a:tc>
                  <a:txBody>
                    <a:bodyPr/>
                    <a:lstStyle/>
                    <a:p>
                      <a:r>
                        <a:rPr lang="en-GB" sz="1400" dirty="0" err="1">
                          <a:latin typeface="Avenir Book" panose="02000503020000020003" pitchFamily="2" charset="0"/>
                        </a:rPr>
                        <a:t>Def.Pl</a:t>
                      </a:r>
                      <a:endParaRPr lang="en-GB" sz="1400" dirty="0">
                        <a:latin typeface="Avenir Book" panose="02000503020000020003" pitchFamily="2" charset="0"/>
                      </a:endParaRPr>
                    </a:p>
                  </a:txBody>
                  <a:tcPr/>
                </a:tc>
                <a:extLst>
                  <a:ext uri="{0D108BD9-81ED-4DB2-BD59-A6C34878D82A}">
                    <a16:rowId xmlns:a16="http://schemas.microsoft.com/office/drawing/2014/main" val="2195290438"/>
                  </a:ext>
                </a:extLst>
              </a:tr>
              <a:tr h="370840">
                <a:tc rowSpan="3">
                  <a:txBody>
                    <a:bodyPr/>
                    <a:lstStyle/>
                    <a:p>
                      <a:r>
                        <a:rPr lang="en-GB" sz="1400" dirty="0">
                          <a:latin typeface="Avenir Book" panose="02000503020000020003" pitchFamily="2" charset="0"/>
                        </a:rPr>
                        <a:t>Existential</a:t>
                      </a:r>
                    </a:p>
                  </a:txBody>
                  <a:tcPr/>
                </a:tc>
                <a:tc>
                  <a:txBody>
                    <a:bodyPr/>
                    <a:lstStyle/>
                    <a:p>
                      <a:r>
                        <a:rPr lang="en-GB" sz="1400" dirty="0">
                          <a:latin typeface="Avenir Book" panose="02000503020000020003" pitchFamily="2" charset="0"/>
                        </a:rPr>
                        <a:t>Polish</a:t>
                      </a:r>
                    </a:p>
                  </a:txBody>
                  <a:tcPr/>
                </a:tc>
                <a:tc>
                  <a:txBody>
                    <a:bodyPr/>
                    <a:lstStyle/>
                    <a:p>
                      <a:endParaRPr lang="en-GB" sz="1400" dirty="0">
                        <a:latin typeface="Avenir Book" panose="02000503020000020003" pitchFamily="2" charset="0"/>
                      </a:endParaRPr>
                    </a:p>
                  </a:txBody>
                  <a:tcPr>
                    <a:solidFill>
                      <a:schemeClr val="bg2">
                        <a:lumMod val="50000"/>
                      </a:schemeClr>
                    </a:solidFill>
                  </a:tcPr>
                </a:tc>
                <a:tc>
                  <a:txBody>
                    <a:bodyPr/>
                    <a:lstStyle/>
                    <a:p>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endParaRPr lang="en-GB" sz="1400" dirty="0">
                        <a:latin typeface="Avenir Book" panose="02000503020000020003" pitchFamily="2" charset="0"/>
                      </a:endParaRPr>
                    </a:p>
                  </a:txBody>
                  <a:tcPr>
                    <a:solidFill>
                      <a:schemeClr val="bg2">
                        <a:lumMod val="50000"/>
                      </a:schemeClr>
                    </a:solidFill>
                  </a:tcPr>
                </a:tc>
                <a:extLst>
                  <a:ext uri="{0D108BD9-81ED-4DB2-BD59-A6C34878D82A}">
                    <a16:rowId xmlns:a16="http://schemas.microsoft.com/office/drawing/2014/main" val="492153820"/>
                  </a:ext>
                </a:extLst>
              </a:tr>
              <a:tr h="370840">
                <a:tc vMerge="1">
                  <a:txBody>
                    <a:bodyPr/>
                    <a:lstStyle/>
                    <a:p>
                      <a:endParaRPr lang="en-GB" sz="1400" dirty="0">
                        <a:latin typeface="Avenir Book" panose="02000503020000020003" pitchFamily="2" charset="0"/>
                      </a:endParaRPr>
                    </a:p>
                  </a:txBody>
                  <a:tcPr/>
                </a:tc>
                <a:tc>
                  <a:txBody>
                    <a:bodyPr/>
                    <a:lstStyle/>
                    <a:p>
                      <a:r>
                        <a:rPr lang="en-GB" sz="1400" dirty="0">
                          <a:latin typeface="Avenir Book" panose="02000503020000020003" pitchFamily="2" charset="0"/>
                        </a:rPr>
                        <a:t>English</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endParaRPr lang="en-GB" sz="1400" dirty="0">
                        <a:latin typeface="Avenir Book" panose="02000503020000020003" pitchFamily="2" charset="0"/>
                      </a:endParaRPr>
                    </a:p>
                  </a:txBody>
                  <a:tcPr>
                    <a:solidFill>
                      <a:schemeClr val="bg2">
                        <a:lumMod val="50000"/>
                      </a:schemeClr>
                    </a:solidFill>
                  </a:tcPr>
                </a:tc>
                <a:tc>
                  <a:txBody>
                    <a:bodyPr/>
                    <a:lstStyle/>
                    <a:p>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extLst>
                  <a:ext uri="{0D108BD9-81ED-4DB2-BD59-A6C34878D82A}">
                    <a16:rowId xmlns:a16="http://schemas.microsoft.com/office/drawing/2014/main" val="3968089512"/>
                  </a:ext>
                </a:extLst>
              </a:tr>
              <a:tr h="370840">
                <a:tc vMerge="1">
                  <a:txBody>
                    <a:bodyPr/>
                    <a:lstStyle/>
                    <a:p>
                      <a:endParaRPr lang="en-GB" sz="1400" dirty="0">
                        <a:latin typeface="Avenir Book" panose="02000503020000020003" pitchFamily="2" charset="0"/>
                      </a:endParaRPr>
                    </a:p>
                  </a:txBody>
                  <a:tcPr/>
                </a:tc>
                <a:tc>
                  <a:txBody>
                    <a:bodyPr/>
                    <a:lstStyle/>
                    <a:p>
                      <a:r>
                        <a:rPr lang="en-GB" sz="1400" dirty="0">
                          <a:latin typeface="Avenir Book" panose="02000503020000020003" pitchFamily="2" charset="0"/>
                        </a:rPr>
                        <a:t>Norwegian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r>
                        <a:rPr lang="en-US" sz="1400" b="1" kern="1200" dirty="0">
                          <a:solidFill>
                            <a:schemeClr val="dk1"/>
                          </a:solidFill>
                          <a:effectLst/>
                          <a:latin typeface="Avenir Book" panose="02000503020000020003" pitchFamily="2" charset="0"/>
                        </a:rPr>
                        <a:t>≈</a:t>
                      </a:r>
                      <a:endParaRPr lang="en-GB" sz="1400" dirty="0">
                        <a:latin typeface="Avenir Book" panose="02000503020000020003" pitchFamily="2" charset="0"/>
                      </a:endParaRPr>
                    </a:p>
                  </a:txBody>
                  <a:tcPr/>
                </a:tc>
                <a:tc>
                  <a:txBody>
                    <a:bodyPr/>
                    <a:lstStyle/>
                    <a:p>
                      <a:r>
                        <a:rPr lang="en-US" sz="1400" b="1" kern="1200" dirty="0">
                          <a:solidFill>
                            <a:schemeClr val="dk1"/>
                          </a:solidFill>
                          <a:effectLst/>
                          <a:latin typeface="Avenir Book" panose="02000503020000020003" pitchFamily="2" charset="0"/>
                        </a:rPr>
                        <a:t>X</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extLst>
                  <a:ext uri="{0D108BD9-81ED-4DB2-BD59-A6C34878D82A}">
                    <a16:rowId xmlns:a16="http://schemas.microsoft.com/office/drawing/2014/main" val="726022535"/>
                  </a:ext>
                </a:extLst>
              </a:tr>
              <a:tr h="370840">
                <a:tc rowSpan="3">
                  <a:txBody>
                    <a:bodyPr/>
                    <a:lstStyle/>
                    <a:p>
                      <a:r>
                        <a:rPr lang="en-GB" sz="1400" dirty="0">
                          <a:latin typeface="Avenir Book" panose="02000503020000020003" pitchFamily="2" charset="0"/>
                        </a:rPr>
                        <a:t>Characterising</a:t>
                      </a:r>
                    </a:p>
                  </a:txBody>
                  <a:tcPr/>
                </a:tc>
                <a:tc>
                  <a:txBody>
                    <a:bodyPr/>
                    <a:lstStyle/>
                    <a:p>
                      <a:r>
                        <a:rPr lang="en-GB" sz="1400" dirty="0">
                          <a:latin typeface="Avenir Book" panose="02000503020000020003" pitchFamily="2" charset="0"/>
                        </a:rPr>
                        <a:t>Polish</a:t>
                      </a:r>
                    </a:p>
                  </a:txBody>
                  <a:tcPr/>
                </a:tc>
                <a:tc>
                  <a:txBody>
                    <a:bodyPr/>
                    <a:lstStyle/>
                    <a:p>
                      <a:endParaRPr lang="en-GB" sz="1400" dirty="0">
                        <a:latin typeface="Avenir Book" panose="02000503020000020003" pitchFamily="2" charset="0"/>
                      </a:endParaRPr>
                    </a:p>
                  </a:txBody>
                  <a:tcPr>
                    <a:solidFill>
                      <a:schemeClr val="bg2">
                        <a:lumMod val="50000"/>
                      </a:schemeClr>
                    </a:solidFill>
                  </a:tcPr>
                </a:tc>
                <a:tc>
                  <a:txBody>
                    <a:bodyPr/>
                    <a:lstStyle/>
                    <a:p>
                      <a:r>
                        <a:rPr lang="en-NO" sz="1400" b="1" kern="1200" dirty="0">
                          <a:solidFill>
                            <a:schemeClr val="dk1"/>
                          </a:solidFill>
                          <a:effectLst/>
                          <a:latin typeface="Avenir Book" panose="02000503020000020003" pitchFamily="2" charset="0"/>
                        </a:rPr>
                        <a:t>X</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latin typeface="Avenir Book" panose="02000503020000020003" pitchFamily="2" charset="0"/>
                      </a:endParaRPr>
                    </a:p>
                  </a:txBody>
                  <a:tcPr>
                    <a:solidFill>
                      <a:schemeClr val="bg2">
                        <a:lumMod val="50000"/>
                      </a:schemeClr>
                    </a:solidFill>
                  </a:tcPr>
                </a:tc>
                <a:extLst>
                  <a:ext uri="{0D108BD9-81ED-4DB2-BD59-A6C34878D82A}">
                    <a16:rowId xmlns:a16="http://schemas.microsoft.com/office/drawing/2014/main" val="3341832612"/>
                  </a:ext>
                </a:extLst>
              </a:tr>
              <a:tr h="370840">
                <a:tc vMerge="1">
                  <a:txBody>
                    <a:bodyPr/>
                    <a:lstStyle/>
                    <a:p>
                      <a:endParaRPr lang="en-GB" sz="1400" dirty="0">
                        <a:latin typeface="Avenir Book" panose="02000503020000020003" pitchFamily="2" charset="0"/>
                      </a:endParaRPr>
                    </a:p>
                  </a:txBody>
                  <a:tcPr/>
                </a:tc>
                <a:tc>
                  <a:txBody>
                    <a:bodyPr/>
                    <a:lstStyle/>
                    <a:p>
                      <a:r>
                        <a:rPr lang="en-GB" sz="1400" dirty="0">
                          <a:latin typeface="Avenir Book" panose="02000503020000020003" pitchFamily="2" charset="0"/>
                        </a:rPr>
                        <a:t>English</a:t>
                      </a:r>
                    </a:p>
                  </a:txBody>
                  <a:tcPr/>
                </a:tc>
                <a:tc>
                  <a:txBody>
                    <a:bodyPr/>
                    <a:lstStyle/>
                    <a:p>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endParaRPr lang="en-GB" sz="1400" dirty="0">
                        <a:latin typeface="Avenir Book" panose="02000503020000020003" pitchFamily="2" charset="0"/>
                      </a:endParaRPr>
                    </a:p>
                  </a:txBody>
                  <a:tcPr>
                    <a:solidFill>
                      <a:schemeClr val="bg2">
                        <a:lumMod val="50000"/>
                      </a:schemeClr>
                    </a:solidFill>
                  </a:tcPr>
                </a:tc>
                <a:tc>
                  <a:txBody>
                    <a:bodyPr/>
                    <a:lstStyle/>
                    <a:p>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r>
                        <a:rPr lang="en-GB" sz="1400" dirty="0">
                          <a:latin typeface="Avenir Book" panose="02000503020000020003" pitchFamily="2" charset="0"/>
                        </a:rPr>
                        <a:t>X</a:t>
                      </a:r>
                    </a:p>
                  </a:txBody>
                  <a:tcPr/>
                </a:tc>
                <a:extLst>
                  <a:ext uri="{0D108BD9-81ED-4DB2-BD59-A6C34878D82A}">
                    <a16:rowId xmlns:a16="http://schemas.microsoft.com/office/drawing/2014/main" val="1626768263"/>
                  </a:ext>
                </a:extLst>
              </a:tr>
              <a:tr h="370840">
                <a:tc vMerge="1">
                  <a:txBody>
                    <a:bodyPr/>
                    <a:lstStyle/>
                    <a:p>
                      <a:endParaRPr lang="en-GB" sz="1400" dirty="0">
                        <a:latin typeface="Avenir Book" panose="02000503020000020003" pitchFamily="2" charset="0"/>
                      </a:endParaRPr>
                    </a:p>
                  </a:txBody>
                  <a:tcPr/>
                </a:tc>
                <a:tc>
                  <a:txBody>
                    <a:bodyPr/>
                    <a:lstStyle/>
                    <a:p>
                      <a:r>
                        <a:rPr lang="en-GB" sz="1400" dirty="0">
                          <a:latin typeface="Avenir Book" panose="02000503020000020003" pitchFamily="2" charset="0"/>
                        </a:rPr>
                        <a:t>Norwegian</a:t>
                      </a:r>
                    </a:p>
                  </a:txBody>
                  <a:tcPr/>
                </a:tc>
                <a:tc>
                  <a:txBody>
                    <a:bodyPr/>
                    <a:lstStyle/>
                    <a:p>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400" b="1" kern="1200" dirty="0">
                          <a:solidFill>
                            <a:schemeClr val="dk1"/>
                          </a:solidFill>
                          <a:effectLst/>
                          <a:latin typeface="Avenir Book" panose="02000503020000020003" pitchFamily="2" charset="0"/>
                        </a:rPr>
                        <a:t>?</a:t>
                      </a:r>
                      <a:endParaRPr lang="en-GB" sz="1400" dirty="0">
                        <a:latin typeface="Avenir Book" panose="02000503020000020003" pitchFamily="2" charset="0"/>
                      </a:endParaRPr>
                    </a:p>
                  </a:txBody>
                  <a:tcPr/>
                </a:tc>
                <a:extLst>
                  <a:ext uri="{0D108BD9-81ED-4DB2-BD59-A6C34878D82A}">
                    <a16:rowId xmlns:a16="http://schemas.microsoft.com/office/drawing/2014/main" val="920449489"/>
                  </a:ext>
                </a:extLst>
              </a:tr>
              <a:tr h="370840">
                <a:tc>
                  <a:txBody>
                    <a:bodyPr/>
                    <a:lstStyle/>
                    <a:p>
                      <a:r>
                        <a:rPr lang="en-GB" sz="1400" dirty="0">
                          <a:latin typeface="Avenir Book" panose="02000503020000020003" pitchFamily="2" charset="0"/>
                        </a:rPr>
                        <a:t>Summary</a:t>
                      </a:r>
                    </a:p>
                  </a:txBody>
                  <a:tcPr/>
                </a:tc>
                <a:tc>
                  <a:txBody>
                    <a:bodyPr/>
                    <a:lstStyle/>
                    <a:p>
                      <a:endParaRPr lang="en-GB" sz="1400" dirty="0">
                        <a:latin typeface="Avenir Book" panose="02000503020000020003" pitchFamily="2" charset="0"/>
                      </a:endParaRPr>
                    </a:p>
                  </a:txBody>
                  <a:tcPr/>
                </a:tc>
                <a:tc>
                  <a:txBody>
                    <a:bodyPr/>
                    <a:lstStyle/>
                    <a:p>
                      <a:r>
                        <a:rPr lang="en-GB" sz="1400" dirty="0">
                          <a:latin typeface="Avenir Book" panose="02000503020000020003" pitchFamily="2" charset="0"/>
                        </a:rPr>
                        <a:t>POL</a:t>
                      </a:r>
                      <a:r>
                        <a:rPr lang="en-US" sz="1400" kern="1200" dirty="0">
                          <a:solidFill>
                            <a:schemeClr val="dk1"/>
                          </a:solidFill>
                          <a:effectLst/>
                          <a:latin typeface="Avenir Book" panose="02000503020000020003" pitchFamily="2" charset="0"/>
                        </a:rPr>
                        <a:t>≠</a:t>
                      </a:r>
                      <a:r>
                        <a:rPr lang="en-GB" sz="1400" dirty="0">
                          <a:latin typeface="Avenir Book" panose="02000503020000020003" pitchFamily="2" charset="0"/>
                        </a:rPr>
                        <a:t>ENG=NOR</a:t>
                      </a:r>
                    </a:p>
                  </a:txBody>
                  <a:tcPr>
                    <a:solidFill>
                      <a:schemeClr val="accent6"/>
                    </a:solidFill>
                  </a:tcPr>
                </a:tc>
                <a:tc>
                  <a:txBody>
                    <a:bodyPr/>
                    <a:lstStyle/>
                    <a:p>
                      <a:r>
                        <a:rPr lang="en-GB" sz="1400" dirty="0">
                          <a:latin typeface="Avenir Book" panose="02000503020000020003" pitchFamily="2" charset="0"/>
                        </a:rPr>
                        <a:t>POL</a:t>
                      </a:r>
                      <a:r>
                        <a:rPr lang="en-US" sz="1400" kern="1200" dirty="0">
                          <a:solidFill>
                            <a:schemeClr val="dk1"/>
                          </a:solidFill>
                          <a:effectLst/>
                          <a:latin typeface="Avenir Book" panose="02000503020000020003" pitchFamily="2" charset="0"/>
                        </a:rPr>
                        <a:t>≠</a:t>
                      </a:r>
                      <a:r>
                        <a:rPr lang="en-GB" sz="1400" dirty="0">
                          <a:latin typeface="Avenir Book" panose="02000503020000020003" pitchFamily="2" charset="0"/>
                        </a:rPr>
                        <a:t>ENG=NOR</a:t>
                      </a:r>
                    </a:p>
                  </a:txBody>
                  <a:tcPr>
                    <a:solidFill>
                      <a:schemeClr val="accent6"/>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400" dirty="0">
                          <a:latin typeface="Avenir Book" panose="02000503020000020003" pitchFamily="2" charset="0"/>
                        </a:rPr>
                        <a:t>POL=NOR</a:t>
                      </a:r>
                      <a:r>
                        <a:rPr lang="en-US" sz="1400" kern="1200" dirty="0">
                          <a:solidFill>
                            <a:schemeClr val="dk1"/>
                          </a:solidFill>
                          <a:effectLst/>
                          <a:latin typeface="Avenir Book" panose="02000503020000020003" pitchFamily="2" charset="0"/>
                        </a:rPr>
                        <a:t>≠ENG</a:t>
                      </a:r>
                      <a:endParaRPr lang="en-GB" sz="1400" dirty="0">
                        <a:latin typeface="Avenir Book" panose="02000503020000020003" pitchFamily="2" charset="0"/>
                      </a:endParaRPr>
                    </a:p>
                  </a:txBody>
                  <a:tcPr>
                    <a:solidFill>
                      <a:schemeClr val="accent4">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400" dirty="0">
                          <a:latin typeface="Avenir Book" panose="02000503020000020003" pitchFamily="2" charset="0"/>
                        </a:rPr>
                        <a:t>POL=NOR</a:t>
                      </a:r>
                      <a:r>
                        <a:rPr lang="en-US" sz="1400" kern="1200" dirty="0">
                          <a:solidFill>
                            <a:schemeClr val="dk1"/>
                          </a:solidFill>
                          <a:effectLst/>
                          <a:latin typeface="Avenir Book" panose="02000503020000020003" pitchFamily="2" charset="0"/>
                        </a:rPr>
                        <a:t>=ENG</a:t>
                      </a:r>
                      <a:endParaRPr lang="en-GB" sz="1400" dirty="0">
                        <a:latin typeface="Avenir Book" panose="02000503020000020003" pitchFamily="2" charset="0"/>
                      </a:endParaRPr>
                    </a:p>
                  </a:txBody>
                  <a:tcPr>
                    <a:solidFill>
                      <a:srgbClr val="00B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latin typeface="Avenir Book" panose="02000503020000020003" pitchFamily="2" charset="0"/>
                      </a:endParaRPr>
                    </a:p>
                  </a:txBody>
                  <a:tcPr/>
                </a:tc>
                <a:extLst>
                  <a:ext uri="{0D108BD9-81ED-4DB2-BD59-A6C34878D82A}">
                    <a16:rowId xmlns:a16="http://schemas.microsoft.com/office/drawing/2014/main" val="831126002"/>
                  </a:ext>
                </a:extLst>
              </a:tr>
              <a:tr h="370840">
                <a:tc rowSpan="3">
                  <a:txBody>
                    <a:bodyPr/>
                    <a:lstStyle/>
                    <a:p>
                      <a:r>
                        <a:rPr lang="en-GB" sz="1400" dirty="0">
                          <a:latin typeface="Avenir Book" panose="02000503020000020003" pitchFamily="2" charset="0"/>
                        </a:rPr>
                        <a:t>Kind</a:t>
                      </a:r>
                    </a:p>
                  </a:txBody>
                  <a:tcPr/>
                </a:tc>
                <a:tc>
                  <a:txBody>
                    <a:bodyPr/>
                    <a:lstStyle/>
                    <a:p>
                      <a:r>
                        <a:rPr lang="en-GB" sz="1400" dirty="0">
                          <a:latin typeface="Avenir Book" panose="02000503020000020003" pitchFamily="2" charset="0"/>
                        </a:rPr>
                        <a:t>Polish</a:t>
                      </a:r>
                    </a:p>
                  </a:txBody>
                  <a:tcPr/>
                </a:tc>
                <a:tc>
                  <a:txBody>
                    <a:bodyPr/>
                    <a:lstStyle/>
                    <a:p>
                      <a:endParaRPr lang="en-GB" sz="1400" dirty="0">
                        <a:latin typeface="Avenir Book" panose="02000503020000020003" pitchFamily="2" charset="0"/>
                      </a:endParaRPr>
                    </a:p>
                  </a:txBody>
                  <a:tcPr>
                    <a:solidFill>
                      <a:schemeClr val="bg2">
                        <a:lumMod val="50000"/>
                      </a:schemeClr>
                    </a:solidFill>
                  </a:tcPr>
                </a:tc>
                <a:tc>
                  <a:txBody>
                    <a:bodyPr/>
                    <a:lstStyle/>
                    <a:p>
                      <a:r>
                        <a:rPr lang="en-US" sz="1400" b="1" kern="1200" dirty="0">
                          <a:solidFill>
                            <a:schemeClr val="dk1"/>
                          </a:solidFill>
                          <a:effectLst/>
                          <a:latin typeface="Avenir Book" panose="02000503020000020003" pitchFamily="2" charset="0"/>
                        </a:rPr>
                        <a:t>X</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endParaRPr lang="en-GB" sz="1400" dirty="0">
                        <a:latin typeface="Avenir Book" panose="02000503020000020003" pitchFamily="2" charset="0"/>
                      </a:endParaRPr>
                    </a:p>
                  </a:txBody>
                  <a:tcPr/>
                </a:tc>
                <a:tc>
                  <a:txBody>
                    <a:bodyPr/>
                    <a:lstStyle/>
                    <a:p>
                      <a:endParaRPr lang="en-GB" sz="1400" dirty="0">
                        <a:latin typeface="Avenir Book" panose="02000503020000020003" pitchFamily="2" charset="0"/>
                      </a:endParaRPr>
                    </a:p>
                  </a:txBody>
                  <a:tcPr>
                    <a:solidFill>
                      <a:schemeClr val="bg2">
                        <a:lumMod val="50000"/>
                      </a:schemeClr>
                    </a:solidFill>
                  </a:tcPr>
                </a:tc>
                <a:extLst>
                  <a:ext uri="{0D108BD9-81ED-4DB2-BD59-A6C34878D82A}">
                    <a16:rowId xmlns:a16="http://schemas.microsoft.com/office/drawing/2014/main" val="1206594416"/>
                  </a:ext>
                </a:extLst>
              </a:tr>
              <a:tr h="370840">
                <a:tc vMerge="1">
                  <a:txBody>
                    <a:bodyPr/>
                    <a:lstStyle/>
                    <a:p>
                      <a:endParaRPr lang="en-GB" sz="1400" dirty="0">
                        <a:latin typeface="Avenir Book" panose="02000503020000020003" pitchFamily="2" charset="0"/>
                      </a:endParaRPr>
                    </a:p>
                  </a:txBody>
                  <a:tcPr/>
                </a:tc>
                <a:tc>
                  <a:txBody>
                    <a:bodyPr/>
                    <a:lstStyle/>
                    <a:p>
                      <a:r>
                        <a:rPr lang="en-GB" sz="1400" dirty="0">
                          <a:latin typeface="Avenir Book" panose="02000503020000020003" pitchFamily="2" charset="0"/>
                        </a:rPr>
                        <a:t>English</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X</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endParaRPr lang="en-GB" sz="1400" dirty="0">
                        <a:latin typeface="Avenir Book" panose="02000503020000020003" pitchFamily="2" charset="0"/>
                      </a:endParaRPr>
                    </a:p>
                  </a:txBody>
                  <a:tcPr>
                    <a:solidFill>
                      <a:schemeClr val="bg2">
                        <a:lumMod val="5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r>
                        <a:rPr lang="en-GB" sz="1400" dirty="0">
                          <a:latin typeface="Avenir Book" panose="02000503020000020003" pitchFamily="2" charset="0"/>
                        </a:rPr>
                        <a:t>X</a:t>
                      </a:r>
                    </a:p>
                  </a:txBody>
                  <a:tcPr/>
                </a:tc>
                <a:extLst>
                  <a:ext uri="{0D108BD9-81ED-4DB2-BD59-A6C34878D82A}">
                    <a16:rowId xmlns:a16="http://schemas.microsoft.com/office/drawing/2014/main" val="1086013504"/>
                  </a:ext>
                </a:extLst>
              </a:tr>
              <a:tr h="370840">
                <a:tc vMerge="1">
                  <a:txBody>
                    <a:bodyPr/>
                    <a:lstStyle/>
                    <a:p>
                      <a:endParaRPr lang="en-GB" sz="1400" dirty="0">
                        <a:latin typeface="Avenir Book" panose="02000503020000020003" pitchFamily="2" charset="0"/>
                      </a:endParaRPr>
                    </a:p>
                  </a:txBody>
                  <a:tcPr/>
                </a:tc>
                <a:tc>
                  <a:txBody>
                    <a:bodyPr/>
                    <a:lstStyle/>
                    <a:p>
                      <a:r>
                        <a:rPr lang="en-GB" sz="1400" dirty="0">
                          <a:latin typeface="Avenir Book" panose="02000503020000020003" pitchFamily="2" charset="0"/>
                        </a:rPr>
                        <a:t>Norwegian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r>
                        <a:rPr lang="en-GB" sz="1400" dirty="0">
                          <a:latin typeface="Avenir Book" panose="02000503020000020003" pitchFamily="2" charset="0"/>
                        </a:rPr>
                        <a:t>X</a:t>
                      </a:r>
                    </a:p>
                  </a:txBody>
                  <a:tcPr/>
                </a:tc>
                <a:tc>
                  <a:txBody>
                    <a:bodyPr/>
                    <a:lstStyle/>
                    <a:p>
                      <a:r>
                        <a:rPr lang="en-GB" sz="1400" dirty="0">
                          <a:latin typeface="Avenir Book" panose="02000503020000020003" pitchFamily="2" charset="0"/>
                        </a:rPr>
                        <a:t>X</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extLst>
                  <a:ext uri="{0D108BD9-81ED-4DB2-BD59-A6C34878D82A}">
                    <a16:rowId xmlns:a16="http://schemas.microsoft.com/office/drawing/2014/main" val="4117038292"/>
                  </a:ext>
                </a:extLst>
              </a:tr>
              <a:tr h="370840">
                <a:tc>
                  <a:txBody>
                    <a:bodyPr/>
                    <a:lstStyle/>
                    <a:p>
                      <a:r>
                        <a:rPr lang="en-GB" sz="1400" dirty="0">
                          <a:latin typeface="Avenir Book" panose="02000503020000020003" pitchFamily="2" charset="0"/>
                        </a:rPr>
                        <a:t>Summary</a:t>
                      </a:r>
                    </a:p>
                  </a:txBody>
                  <a:tcPr/>
                </a:tc>
                <a:tc>
                  <a:txBody>
                    <a:bodyPr/>
                    <a:lstStyle/>
                    <a:p>
                      <a:endParaRPr lang="en-GB" sz="140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latin typeface="Avenir Book" panose="02000503020000020003" pitchFamily="2" charset="0"/>
                        </a:rPr>
                        <a:t>POL</a:t>
                      </a:r>
                      <a:r>
                        <a:rPr lang="en-US" sz="1400" kern="1200" dirty="0">
                          <a:solidFill>
                            <a:schemeClr val="dk1"/>
                          </a:solidFill>
                          <a:effectLst/>
                          <a:latin typeface="Avenir Book" panose="02000503020000020003" pitchFamily="2" charset="0"/>
                        </a:rPr>
                        <a:t>≠</a:t>
                      </a:r>
                      <a:r>
                        <a:rPr lang="en-GB" sz="1400" dirty="0">
                          <a:latin typeface="Avenir Book" panose="02000503020000020003" pitchFamily="2" charset="0"/>
                        </a:rPr>
                        <a:t>ENG=NOR</a:t>
                      </a:r>
                    </a:p>
                  </a:txBody>
                  <a:tcPr>
                    <a:solidFill>
                      <a:schemeClr val="accent6"/>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400" dirty="0">
                          <a:latin typeface="Avenir Book" panose="02000503020000020003" pitchFamily="2" charset="0"/>
                        </a:rPr>
                        <a:t>POL=NOR</a:t>
                      </a:r>
                      <a:r>
                        <a:rPr lang="en-US" sz="1400" kern="1200" dirty="0">
                          <a:solidFill>
                            <a:schemeClr val="dk1"/>
                          </a:solidFill>
                          <a:effectLst/>
                          <a:latin typeface="Avenir Book" panose="02000503020000020003" pitchFamily="2" charset="0"/>
                        </a:rPr>
                        <a:t>=ENG</a:t>
                      </a:r>
                      <a:endParaRPr lang="en-GB" sz="1400" dirty="0">
                        <a:latin typeface="Avenir Book" panose="02000503020000020003" pitchFamily="2" charset="0"/>
                      </a:endParaRPr>
                    </a:p>
                  </a:txBody>
                  <a:tcPr>
                    <a:solidFill>
                      <a:srgbClr val="00B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latin typeface="Avenir Book" panose="02000503020000020003" pitchFamily="2" charset="0"/>
                        </a:rPr>
                        <a:t>POL</a:t>
                      </a:r>
                      <a:r>
                        <a:rPr lang="en-US" sz="1400" kern="1200" dirty="0">
                          <a:solidFill>
                            <a:schemeClr val="dk1"/>
                          </a:solidFill>
                          <a:effectLst/>
                          <a:latin typeface="Avenir Book" panose="02000503020000020003" pitchFamily="2" charset="0"/>
                        </a:rPr>
                        <a:t>≠</a:t>
                      </a:r>
                      <a:r>
                        <a:rPr lang="en-GB" sz="1400" dirty="0">
                          <a:latin typeface="Avenir Book" panose="02000503020000020003" pitchFamily="2" charset="0"/>
                        </a:rPr>
                        <a:t>ENG</a:t>
                      </a:r>
                      <a:r>
                        <a:rPr lang="en-US" sz="1400" kern="1200" dirty="0">
                          <a:solidFill>
                            <a:schemeClr val="dk1"/>
                          </a:solidFill>
                          <a:effectLst/>
                          <a:latin typeface="Avenir Book" panose="02000503020000020003" pitchFamily="2" charset="0"/>
                        </a:rPr>
                        <a:t>≠</a:t>
                      </a:r>
                      <a:r>
                        <a:rPr lang="en-GB" sz="1400" dirty="0">
                          <a:latin typeface="Avenir Book" panose="02000503020000020003" pitchFamily="2" charset="0"/>
                        </a:rPr>
                        <a:t>NOR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400" dirty="0">
                          <a:latin typeface="Avenir Book" panose="02000503020000020003" pitchFamily="2" charset="0"/>
                        </a:rPr>
                        <a:t>POL=NOR</a:t>
                      </a:r>
                      <a:r>
                        <a:rPr lang="en-US" sz="1400" kern="1200" dirty="0">
                          <a:solidFill>
                            <a:schemeClr val="dk1"/>
                          </a:solidFill>
                          <a:effectLst/>
                          <a:latin typeface="Avenir Book" panose="02000503020000020003" pitchFamily="2" charset="0"/>
                        </a:rPr>
                        <a:t>=ENG</a:t>
                      </a:r>
                      <a:endParaRPr lang="en-GB" sz="1400" dirty="0">
                        <a:latin typeface="Avenir Book" panose="02000503020000020003" pitchFamily="2" charset="0"/>
                      </a:endParaRPr>
                    </a:p>
                  </a:txBody>
                  <a:tcPr>
                    <a:solidFill>
                      <a:srgbClr val="00B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latin typeface="Avenir Book" panose="02000503020000020003" pitchFamily="2" charset="0"/>
                        </a:rPr>
                        <a:t>POL</a:t>
                      </a:r>
                      <a:r>
                        <a:rPr lang="en-US" sz="1400" kern="1200" dirty="0">
                          <a:solidFill>
                            <a:schemeClr val="dk1"/>
                          </a:solidFill>
                          <a:effectLst/>
                          <a:latin typeface="Avenir Book" panose="02000503020000020003" pitchFamily="2" charset="0"/>
                        </a:rPr>
                        <a:t>≠</a:t>
                      </a:r>
                      <a:r>
                        <a:rPr lang="en-GB" sz="1400" dirty="0">
                          <a:latin typeface="Avenir Book" panose="02000503020000020003" pitchFamily="2" charset="0"/>
                        </a:rPr>
                        <a:t>ENG</a:t>
                      </a:r>
                      <a:r>
                        <a:rPr lang="en-US" sz="1400" kern="1200" dirty="0">
                          <a:solidFill>
                            <a:schemeClr val="dk1"/>
                          </a:solidFill>
                          <a:effectLst/>
                          <a:latin typeface="Avenir Book" panose="02000503020000020003" pitchFamily="2" charset="0"/>
                        </a:rPr>
                        <a:t>≠</a:t>
                      </a:r>
                      <a:r>
                        <a:rPr lang="en-GB" sz="1400" dirty="0">
                          <a:latin typeface="Avenir Book" panose="02000503020000020003" pitchFamily="2" charset="0"/>
                        </a:rPr>
                        <a:t>NOR</a:t>
                      </a:r>
                    </a:p>
                  </a:txBody>
                  <a:tcPr/>
                </a:tc>
                <a:extLst>
                  <a:ext uri="{0D108BD9-81ED-4DB2-BD59-A6C34878D82A}">
                    <a16:rowId xmlns:a16="http://schemas.microsoft.com/office/drawing/2014/main" val="1478587556"/>
                  </a:ext>
                </a:extLst>
              </a:tr>
            </a:tbl>
          </a:graphicData>
        </a:graphic>
      </p:graphicFrame>
    </p:spTree>
    <p:extLst>
      <p:ext uri="{BB962C8B-B14F-4D97-AF65-F5344CB8AC3E}">
        <p14:creationId xmlns:p14="http://schemas.microsoft.com/office/powerpoint/2010/main" val="2543555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chemeClr val="accent1">
                <a:lumMod val="0"/>
                <a:lumOff val="100000"/>
              </a:schemeClr>
            </a:gs>
            <a:gs pos="69000">
              <a:schemeClr val="accent1"/>
            </a:gs>
            <a:gs pos="42000">
              <a:schemeClr val="bg1">
                <a:lumMod val="85000"/>
              </a:schemeClr>
            </a:gs>
            <a:gs pos="85000">
              <a:schemeClr val="accent1">
                <a:lumMod val="75000"/>
              </a:schemeClr>
            </a:gs>
          </a:gsLst>
          <a:lin ang="16200000" scaled="1"/>
          <a:tileRect/>
        </a:gra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5F28A91-61D0-68E6-7599-ECC225AF22C7}"/>
              </a:ext>
            </a:extLst>
          </p:cNvPr>
          <p:cNvGraphicFramePr>
            <a:graphicFrameLocks noGrp="1"/>
          </p:cNvGraphicFramePr>
          <p:nvPr>
            <p:extLst>
              <p:ext uri="{D42A27DB-BD31-4B8C-83A1-F6EECF244321}">
                <p14:modId xmlns:p14="http://schemas.microsoft.com/office/powerpoint/2010/main" val="2268918262"/>
              </p:ext>
            </p:extLst>
          </p:nvPr>
        </p:nvGraphicFramePr>
        <p:xfrm>
          <a:off x="641130" y="199390"/>
          <a:ext cx="7861740" cy="4744720"/>
        </p:xfrm>
        <a:graphic>
          <a:graphicData uri="http://schemas.openxmlformats.org/drawingml/2006/table">
            <a:tbl>
              <a:tblPr firstRow="1" bandRow="1">
                <a:tableStyleId>{5C22544A-7EE6-4342-B048-85BDC9FD1C3A}</a:tableStyleId>
              </a:tblPr>
              <a:tblGrid>
                <a:gridCol w="1439920">
                  <a:extLst>
                    <a:ext uri="{9D8B030D-6E8A-4147-A177-3AD203B41FA5}">
                      <a16:colId xmlns:a16="http://schemas.microsoft.com/office/drawing/2014/main" val="1861330579"/>
                    </a:ext>
                  </a:extLst>
                </a:gridCol>
                <a:gridCol w="1103586">
                  <a:extLst>
                    <a:ext uri="{9D8B030D-6E8A-4147-A177-3AD203B41FA5}">
                      <a16:colId xmlns:a16="http://schemas.microsoft.com/office/drawing/2014/main" val="1400321462"/>
                    </a:ext>
                  </a:extLst>
                </a:gridCol>
                <a:gridCol w="1040524">
                  <a:extLst>
                    <a:ext uri="{9D8B030D-6E8A-4147-A177-3AD203B41FA5}">
                      <a16:colId xmlns:a16="http://schemas.microsoft.com/office/drawing/2014/main" val="691586018"/>
                    </a:ext>
                  </a:extLst>
                </a:gridCol>
                <a:gridCol w="1030014">
                  <a:extLst>
                    <a:ext uri="{9D8B030D-6E8A-4147-A177-3AD203B41FA5}">
                      <a16:colId xmlns:a16="http://schemas.microsoft.com/office/drawing/2014/main" val="977349551"/>
                    </a:ext>
                  </a:extLst>
                </a:gridCol>
                <a:gridCol w="1135117">
                  <a:extLst>
                    <a:ext uri="{9D8B030D-6E8A-4147-A177-3AD203B41FA5}">
                      <a16:colId xmlns:a16="http://schemas.microsoft.com/office/drawing/2014/main" val="4002168007"/>
                    </a:ext>
                  </a:extLst>
                </a:gridCol>
                <a:gridCol w="1166648">
                  <a:extLst>
                    <a:ext uri="{9D8B030D-6E8A-4147-A177-3AD203B41FA5}">
                      <a16:colId xmlns:a16="http://schemas.microsoft.com/office/drawing/2014/main" val="1774187430"/>
                    </a:ext>
                  </a:extLst>
                </a:gridCol>
                <a:gridCol w="945931">
                  <a:extLst>
                    <a:ext uri="{9D8B030D-6E8A-4147-A177-3AD203B41FA5}">
                      <a16:colId xmlns:a16="http://schemas.microsoft.com/office/drawing/2014/main" val="2620937546"/>
                    </a:ext>
                  </a:extLst>
                </a:gridCol>
              </a:tblGrid>
              <a:tr h="370840">
                <a:tc>
                  <a:txBody>
                    <a:bodyPr/>
                    <a:lstStyle/>
                    <a:p>
                      <a:endParaRPr lang="en-GB" sz="1400" dirty="0">
                        <a:latin typeface="Avenir Book" panose="02000503020000020003" pitchFamily="2" charset="0"/>
                      </a:endParaRPr>
                    </a:p>
                  </a:txBody>
                  <a:tcPr/>
                </a:tc>
                <a:tc>
                  <a:txBody>
                    <a:bodyPr/>
                    <a:lstStyle/>
                    <a:p>
                      <a:endParaRPr lang="en-GB" sz="1400" dirty="0">
                        <a:latin typeface="Avenir Book" panose="02000503020000020003" pitchFamily="2" charset="0"/>
                      </a:endParaRPr>
                    </a:p>
                  </a:txBody>
                  <a:tcPr/>
                </a:tc>
                <a:tc>
                  <a:txBody>
                    <a:bodyPr/>
                    <a:lstStyle/>
                    <a:p>
                      <a:r>
                        <a:rPr lang="en-GB" sz="1400" dirty="0" err="1">
                          <a:latin typeface="Avenir Book" panose="02000503020000020003" pitchFamily="2" charset="0"/>
                        </a:rPr>
                        <a:t>Def.sg</a:t>
                      </a:r>
                      <a:endParaRPr lang="en-GB" sz="1400" dirty="0">
                        <a:latin typeface="Avenir Book" panose="02000503020000020003" pitchFamily="2" charset="0"/>
                      </a:endParaRPr>
                    </a:p>
                  </a:txBody>
                  <a:tcPr/>
                </a:tc>
                <a:tc>
                  <a:txBody>
                    <a:bodyPr/>
                    <a:lstStyle/>
                    <a:p>
                      <a:r>
                        <a:rPr lang="en-GB" sz="1400" dirty="0" err="1">
                          <a:latin typeface="Avenir Book" panose="02000503020000020003" pitchFamily="2" charset="0"/>
                        </a:rPr>
                        <a:t>Indef.sg</a:t>
                      </a:r>
                      <a:endParaRPr lang="en-GB" sz="1400" dirty="0">
                        <a:latin typeface="Avenir Book" panose="02000503020000020003" pitchFamily="2" charset="0"/>
                      </a:endParaRPr>
                    </a:p>
                  </a:txBody>
                  <a:tcPr/>
                </a:tc>
                <a:tc>
                  <a:txBody>
                    <a:bodyPr/>
                    <a:lstStyle/>
                    <a:p>
                      <a:r>
                        <a:rPr lang="en-GB" sz="1400" dirty="0" err="1">
                          <a:latin typeface="Avenir Book" panose="02000503020000020003" pitchFamily="2" charset="0"/>
                        </a:rPr>
                        <a:t>B.sg</a:t>
                      </a:r>
                      <a:endParaRPr lang="en-GB" sz="1400" dirty="0">
                        <a:latin typeface="Avenir Book" panose="02000503020000020003" pitchFamily="2" charset="0"/>
                      </a:endParaRPr>
                    </a:p>
                  </a:txBody>
                  <a:tcPr/>
                </a:tc>
                <a:tc>
                  <a:txBody>
                    <a:bodyPr/>
                    <a:lstStyle/>
                    <a:p>
                      <a:r>
                        <a:rPr lang="en-GB" sz="1400" dirty="0" err="1">
                          <a:latin typeface="Avenir Book" panose="02000503020000020003" pitchFamily="2" charset="0"/>
                        </a:rPr>
                        <a:t>B.pl</a:t>
                      </a:r>
                      <a:endParaRPr lang="en-GB" sz="1400" dirty="0">
                        <a:latin typeface="Avenir Book" panose="02000503020000020003" pitchFamily="2" charset="0"/>
                      </a:endParaRPr>
                    </a:p>
                  </a:txBody>
                  <a:tcPr/>
                </a:tc>
                <a:tc>
                  <a:txBody>
                    <a:bodyPr/>
                    <a:lstStyle/>
                    <a:p>
                      <a:r>
                        <a:rPr lang="en-GB" sz="1400" dirty="0" err="1">
                          <a:latin typeface="Avenir Book" panose="02000503020000020003" pitchFamily="2" charset="0"/>
                        </a:rPr>
                        <a:t>Def.Pl</a:t>
                      </a:r>
                      <a:endParaRPr lang="en-GB" sz="1400" dirty="0">
                        <a:latin typeface="Avenir Book" panose="02000503020000020003" pitchFamily="2" charset="0"/>
                      </a:endParaRPr>
                    </a:p>
                  </a:txBody>
                  <a:tcPr/>
                </a:tc>
                <a:extLst>
                  <a:ext uri="{0D108BD9-81ED-4DB2-BD59-A6C34878D82A}">
                    <a16:rowId xmlns:a16="http://schemas.microsoft.com/office/drawing/2014/main" val="2195290438"/>
                  </a:ext>
                </a:extLst>
              </a:tr>
              <a:tr h="370840">
                <a:tc rowSpan="3">
                  <a:txBody>
                    <a:bodyPr/>
                    <a:lstStyle/>
                    <a:p>
                      <a:r>
                        <a:rPr lang="en-GB" sz="1400" dirty="0">
                          <a:latin typeface="Avenir Book" panose="02000503020000020003" pitchFamily="2" charset="0"/>
                        </a:rPr>
                        <a:t>Existential</a:t>
                      </a:r>
                    </a:p>
                  </a:txBody>
                  <a:tcPr/>
                </a:tc>
                <a:tc>
                  <a:txBody>
                    <a:bodyPr/>
                    <a:lstStyle/>
                    <a:p>
                      <a:r>
                        <a:rPr lang="en-GB" sz="1400" dirty="0">
                          <a:latin typeface="Avenir Book" panose="02000503020000020003" pitchFamily="2" charset="0"/>
                        </a:rPr>
                        <a:t>Polish</a:t>
                      </a:r>
                    </a:p>
                  </a:txBody>
                  <a:tcPr/>
                </a:tc>
                <a:tc>
                  <a:txBody>
                    <a:bodyPr/>
                    <a:lstStyle/>
                    <a:p>
                      <a:endParaRPr lang="en-GB" sz="1400" dirty="0">
                        <a:latin typeface="Avenir Book" panose="02000503020000020003" pitchFamily="2" charset="0"/>
                      </a:endParaRPr>
                    </a:p>
                  </a:txBody>
                  <a:tcPr>
                    <a:solidFill>
                      <a:schemeClr val="bg2">
                        <a:lumMod val="50000"/>
                      </a:schemeClr>
                    </a:solidFill>
                  </a:tcPr>
                </a:tc>
                <a:tc>
                  <a:txBody>
                    <a:bodyPr/>
                    <a:lstStyle/>
                    <a:p>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endParaRPr lang="en-GB" sz="1400" dirty="0">
                        <a:latin typeface="Avenir Book" panose="02000503020000020003" pitchFamily="2" charset="0"/>
                      </a:endParaRPr>
                    </a:p>
                  </a:txBody>
                  <a:tcPr>
                    <a:solidFill>
                      <a:schemeClr val="bg2">
                        <a:lumMod val="50000"/>
                      </a:schemeClr>
                    </a:solidFill>
                  </a:tcPr>
                </a:tc>
                <a:extLst>
                  <a:ext uri="{0D108BD9-81ED-4DB2-BD59-A6C34878D82A}">
                    <a16:rowId xmlns:a16="http://schemas.microsoft.com/office/drawing/2014/main" val="492153820"/>
                  </a:ext>
                </a:extLst>
              </a:tr>
              <a:tr h="370840">
                <a:tc vMerge="1">
                  <a:txBody>
                    <a:bodyPr/>
                    <a:lstStyle/>
                    <a:p>
                      <a:endParaRPr lang="en-GB" sz="1400" dirty="0">
                        <a:latin typeface="Avenir Book" panose="02000503020000020003" pitchFamily="2" charset="0"/>
                      </a:endParaRPr>
                    </a:p>
                  </a:txBody>
                  <a:tcPr/>
                </a:tc>
                <a:tc>
                  <a:txBody>
                    <a:bodyPr/>
                    <a:lstStyle/>
                    <a:p>
                      <a:r>
                        <a:rPr lang="en-GB" sz="1400" dirty="0">
                          <a:latin typeface="Avenir Book" panose="02000503020000020003" pitchFamily="2" charset="0"/>
                        </a:rPr>
                        <a:t>English</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endParaRPr lang="en-GB" sz="1400" dirty="0">
                        <a:latin typeface="Avenir Book" panose="02000503020000020003" pitchFamily="2" charset="0"/>
                      </a:endParaRPr>
                    </a:p>
                  </a:txBody>
                  <a:tcPr>
                    <a:solidFill>
                      <a:schemeClr val="bg2">
                        <a:lumMod val="50000"/>
                      </a:schemeClr>
                    </a:solidFill>
                  </a:tcPr>
                </a:tc>
                <a:tc>
                  <a:txBody>
                    <a:bodyPr/>
                    <a:lstStyle/>
                    <a:p>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extLst>
                  <a:ext uri="{0D108BD9-81ED-4DB2-BD59-A6C34878D82A}">
                    <a16:rowId xmlns:a16="http://schemas.microsoft.com/office/drawing/2014/main" val="3968089512"/>
                  </a:ext>
                </a:extLst>
              </a:tr>
              <a:tr h="370840">
                <a:tc vMerge="1">
                  <a:txBody>
                    <a:bodyPr/>
                    <a:lstStyle/>
                    <a:p>
                      <a:endParaRPr lang="en-GB" sz="1400" dirty="0">
                        <a:latin typeface="Avenir Book" panose="02000503020000020003" pitchFamily="2" charset="0"/>
                      </a:endParaRPr>
                    </a:p>
                  </a:txBody>
                  <a:tcPr/>
                </a:tc>
                <a:tc>
                  <a:txBody>
                    <a:bodyPr/>
                    <a:lstStyle/>
                    <a:p>
                      <a:r>
                        <a:rPr lang="en-GB" sz="1400" dirty="0">
                          <a:latin typeface="Avenir Book" panose="02000503020000020003" pitchFamily="2" charset="0"/>
                        </a:rPr>
                        <a:t>Norwegian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r>
                        <a:rPr lang="en-US" sz="1400" b="1" kern="1200" dirty="0">
                          <a:solidFill>
                            <a:schemeClr val="dk1"/>
                          </a:solidFill>
                          <a:effectLst/>
                          <a:latin typeface="Avenir Book" panose="02000503020000020003" pitchFamily="2" charset="0"/>
                        </a:rPr>
                        <a:t>≈</a:t>
                      </a:r>
                      <a:endParaRPr lang="en-GB" sz="1400" dirty="0">
                        <a:latin typeface="Avenir Book" panose="02000503020000020003" pitchFamily="2" charset="0"/>
                      </a:endParaRPr>
                    </a:p>
                  </a:txBody>
                  <a:tcPr/>
                </a:tc>
                <a:tc>
                  <a:txBody>
                    <a:bodyPr/>
                    <a:lstStyle/>
                    <a:p>
                      <a:r>
                        <a:rPr lang="en-US" sz="1400" b="1" kern="1200" dirty="0">
                          <a:solidFill>
                            <a:schemeClr val="dk1"/>
                          </a:solidFill>
                          <a:effectLst/>
                          <a:latin typeface="Avenir Book" panose="02000503020000020003" pitchFamily="2" charset="0"/>
                        </a:rPr>
                        <a:t>X</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extLst>
                  <a:ext uri="{0D108BD9-81ED-4DB2-BD59-A6C34878D82A}">
                    <a16:rowId xmlns:a16="http://schemas.microsoft.com/office/drawing/2014/main" val="726022535"/>
                  </a:ext>
                </a:extLst>
              </a:tr>
              <a:tr h="370840">
                <a:tc rowSpan="3">
                  <a:txBody>
                    <a:bodyPr/>
                    <a:lstStyle/>
                    <a:p>
                      <a:r>
                        <a:rPr lang="en-GB" sz="1400" dirty="0">
                          <a:latin typeface="Avenir Book" panose="02000503020000020003" pitchFamily="2" charset="0"/>
                        </a:rPr>
                        <a:t>Characterising</a:t>
                      </a:r>
                    </a:p>
                  </a:txBody>
                  <a:tcPr/>
                </a:tc>
                <a:tc>
                  <a:txBody>
                    <a:bodyPr/>
                    <a:lstStyle/>
                    <a:p>
                      <a:r>
                        <a:rPr lang="en-GB" sz="1400" dirty="0">
                          <a:latin typeface="Avenir Book" panose="02000503020000020003" pitchFamily="2" charset="0"/>
                        </a:rPr>
                        <a:t>Polish</a:t>
                      </a:r>
                    </a:p>
                  </a:txBody>
                  <a:tcPr/>
                </a:tc>
                <a:tc>
                  <a:txBody>
                    <a:bodyPr/>
                    <a:lstStyle/>
                    <a:p>
                      <a:endParaRPr lang="en-GB" sz="1400" dirty="0">
                        <a:latin typeface="Avenir Book" panose="02000503020000020003" pitchFamily="2" charset="0"/>
                      </a:endParaRPr>
                    </a:p>
                  </a:txBody>
                  <a:tcPr>
                    <a:solidFill>
                      <a:schemeClr val="bg2">
                        <a:lumMod val="50000"/>
                      </a:schemeClr>
                    </a:solidFill>
                  </a:tcPr>
                </a:tc>
                <a:tc>
                  <a:txBody>
                    <a:bodyPr/>
                    <a:lstStyle/>
                    <a:p>
                      <a:r>
                        <a:rPr lang="en-NO" sz="1400" b="1" kern="1200" dirty="0">
                          <a:solidFill>
                            <a:schemeClr val="dk1"/>
                          </a:solidFill>
                          <a:effectLst/>
                          <a:latin typeface="Avenir Book" panose="02000503020000020003" pitchFamily="2" charset="0"/>
                        </a:rPr>
                        <a:t>X</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latin typeface="Avenir Book" panose="02000503020000020003" pitchFamily="2" charset="0"/>
                      </a:endParaRPr>
                    </a:p>
                  </a:txBody>
                  <a:tcPr>
                    <a:solidFill>
                      <a:schemeClr val="bg2">
                        <a:lumMod val="50000"/>
                      </a:schemeClr>
                    </a:solidFill>
                  </a:tcPr>
                </a:tc>
                <a:extLst>
                  <a:ext uri="{0D108BD9-81ED-4DB2-BD59-A6C34878D82A}">
                    <a16:rowId xmlns:a16="http://schemas.microsoft.com/office/drawing/2014/main" val="3341832612"/>
                  </a:ext>
                </a:extLst>
              </a:tr>
              <a:tr h="370840">
                <a:tc vMerge="1">
                  <a:txBody>
                    <a:bodyPr/>
                    <a:lstStyle/>
                    <a:p>
                      <a:endParaRPr lang="en-GB" sz="1400" dirty="0">
                        <a:latin typeface="Avenir Book" panose="02000503020000020003" pitchFamily="2" charset="0"/>
                      </a:endParaRPr>
                    </a:p>
                  </a:txBody>
                  <a:tcPr/>
                </a:tc>
                <a:tc>
                  <a:txBody>
                    <a:bodyPr/>
                    <a:lstStyle/>
                    <a:p>
                      <a:r>
                        <a:rPr lang="en-GB" sz="1400" dirty="0">
                          <a:latin typeface="Avenir Book" panose="02000503020000020003" pitchFamily="2" charset="0"/>
                        </a:rPr>
                        <a:t>English</a:t>
                      </a:r>
                    </a:p>
                  </a:txBody>
                  <a:tcPr/>
                </a:tc>
                <a:tc>
                  <a:txBody>
                    <a:bodyPr/>
                    <a:lstStyle/>
                    <a:p>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endParaRPr lang="en-GB" sz="1400" dirty="0">
                        <a:latin typeface="Avenir Book" panose="02000503020000020003" pitchFamily="2" charset="0"/>
                      </a:endParaRPr>
                    </a:p>
                  </a:txBody>
                  <a:tcPr>
                    <a:solidFill>
                      <a:schemeClr val="bg2">
                        <a:lumMod val="50000"/>
                      </a:schemeClr>
                    </a:solidFill>
                  </a:tcPr>
                </a:tc>
                <a:tc>
                  <a:txBody>
                    <a:bodyPr/>
                    <a:lstStyle/>
                    <a:p>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r>
                        <a:rPr lang="en-GB" sz="1400" dirty="0">
                          <a:latin typeface="Avenir Book" panose="02000503020000020003" pitchFamily="2" charset="0"/>
                        </a:rPr>
                        <a:t>X</a:t>
                      </a:r>
                    </a:p>
                  </a:txBody>
                  <a:tcPr/>
                </a:tc>
                <a:extLst>
                  <a:ext uri="{0D108BD9-81ED-4DB2-BD59-A6C34878D82A}">
                    <a16:rowId xmlns:a16="http://schemas.microsoft.com/office/drawing/2014/main" val="1626768263"/>
                  </a:ext>
                </a:extLst>
              </a:tr>
              <a:tr h="370840">
                <a:tc vMerge="1">
                  <a:txBody>
                    <a:bodyPr/>
                    <a:lstStyle/>
                    <a:p>
                      <a:endParaRPr lang="en-GB" sz="1400" dirty="0">
                        <a:latin typeface="Avenir Book" panose="02000503020000020003" pitchFamily="2" charset="0"/>
                      </a:endParaRPr>
                    </a:p>
                  </a:txBody>
                  <a:tcPr/>
                </a:tc>
                <a:tc>
                  <a:txBody>
                    <a:bodyPr/>
                    <a:lstStyle/>
                    <a:p>
                      <a:r>
                        <a:rPr lang="en-GB" sz="1400" dirty="0">
                          <a:latin typeface="Avenir Book" panose="02000503020000020003" pitchFamily="2" charset="0"/>
                        </a:rPr>
                        <a:t>Norwegian</a:t>
                      </a:r>
                    </a:p>
                  </a:txBody>
                  <a:tcPr/>
                </a:tc>
                <a:tc>
                  <a:txBody>
                    <a:bodyPr/>
                    <a:lstStyle/>
                    <a:p>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400" b="1" kern="1200" dirty="0">
                          <a:solidFill>
                            <a:schemeClr val="dk1"/>
                          </a:solidFill>
                          <a:effectLst/>
                          <a:latin typeface="Avenir Book" panose="02000503020000020003" pitchFamily="2" charset="0"/>
                        </a:rPr>
                        <a:t>?</a:t>
                      </a:r>
                      <a:endParaRPr lang="en-GB" sz="1400" dirty="0">
                        <a:latin typeface="Avenir Book" panose="02000503020000020003" pitchFamily="2" charset="0"/>
                      </a:endParaRPr>
                    </a:p>
                  </a:txBody>
                  <a:tcPr/>
                </a:tc>
                <a:extLst>
                  <a:ext uri="{0D108BD9-81ED-4DB2-BD59-A6C34878D82A}">
                    <a16:rowId xmlns:a16="http://schemas.microsoft.com/office/drawing/2014/main" val="920449489"/>
                  </a:ext>
                </a:extLst>
              </a:tr>
              <a:tr h="370840">
                <a:tc>
                  <a:txBody>
                    <a:bodyPr/>
                    <a:lstStyle/>
                    <a:p>
                      <a:r>
                        <a:rPr lang="en-GB" sz="1400" dirty="0">
                          <a:latin typeface="Avenir Book" panose="02000503020000020003" pitchFamily="2" charset="0"/>
                        </a:rPr>
                        <a:t>Summary</a:t>
                      </a:r>
                    </a:p>
                  </a:txBody>
                  <a:tcPr/>
                </a:tc>
                <a:tc>
                  <a:txBody>
                    <a:bodyPr/>
                    <a:lstStyle/>
                    <a:p>
                      <a:endParaRPr lang="en-GB" sz="1400" dirty="0">
                        <a:latin typeface="Avenir Book" panose="02000503020000020003" pitchFamily="2" charset="0"/>
                      </a:endParaRPr>
                    </a:p>
                  </a:txBody>
                  <a:tcPr/>
                </a:tc>
                <a:tc>
                  <a:txBody>
                    <a:bodyPr/>
                    <a:lstStyle/>
                    <a:p>
                      <a:r>
                        <a:rPr lang="en-GB" sz="1400" dirty="0">
                          <a:latin typeface="Avenir Book" panose="02000503020000020003" pitchFamily="2" charset="0"/>
                        </a:rPr>
                        <a:t>POL</a:t>
                      </a:r>
                      <a:r>
                        <a:rPr lang="en-US" sz="1400" kern="1200" dirty="0">
                          <a:solidFill>
                            <a:schemeClr val="dk1"/>
                          </a:solidFill>
                          <a:effectLst/>
                          <a:latin typeface="Avenir Book" panose="02000503020000020003" pitchFamily="2" charset="0"/>
                        </a:rPr>
                        <a:t>≠</a:t>
                      </a:r>
                      <a:r>
                        <a:rPr lang="en-GB" sz="1400" dirty="0">
                          <a:latin typeface="Avenir Book" panose="02000503020000020003" pitchFamily="2" charset="0"/>
                        </a:rPr>
                        <a:t>ENG=NOR</a:t>
                      </a:r>
                    </a:p>
                  </a:txBody>
                  <a:tcPr>
                    <a:solidFill>
                      <a:schemeClr val="accent6"/>
                    </a:solidFill>
                  </a:tcPr>
                </a:tc>
                <a:tc>
                  <a:txBody>
                    <a:bodyPr/>
                    <a:lstStyle/>
                    <a:p>
                      <a:r>
                        <a:rPr lang="en-GB" sz="1400" dirty="0">
                          <a:latin typeface="Avenir Book" panose="02000503020000020003" pitchFamily="2" charset="0"/>
                        </a:rPr>
                        <a:t>POL</a:t>
                      </a:r>
                      <a:r>
                        <a:rPr lang="en-US" sz="1400" kern="1200" dirty="0">
                          <a:solidFill>
                            <a:schemeClr val="dk1"/>
                          </a:solidFill>
                          <a:effectLst/>
                          <a:latin typeface="Avenir Book" panose="02000503020000020003" pitchFamily="2" charset="0"/>
                        </a:rPr>
                        <a:t>≠</a:t>
                      </a:r>
                      <a:r>
                        <a:rPr lang="en-GB" sz="1400" dirty="0">
                          <a:latin typeface="Avenir Book" panose="02000503020000020003" pitchFamily="2" charset="0"/>
                        </a:rPr>
                        <a:t>ENG=NOR</a:t>
                      </a:r>
                    </a:p>
                  </a:txBody>
                  <a:tcPr>
                    <a:solidFill>
                      <a:schemeClr val="accent6"/>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400" dirty="0">
                          <a:latin typeface="Avenir Book" panose="02000503020000020003" pitchFamily="2" charset="0"/>
                        </a:rPr>
                        <a:t>POL=NOR</a:t>
                      </a:r>
                      <a:r>
                        <a:rPr lang="en-US" sz="1400" kern="1200" dirty="0">
                          <a:solidFill>
                            <a:schemeClr val="dk1"/>
                          </a:solidFill>
                          <a:effectLst/>
                          <a:latin typeface="Avenir Book" panose="02000503020000020003" pitchFamily="2" charset="0"/>
                        </a:rPr>
                        <a:t>≠ENG</a:t>
                      </a:r>
                      <a:endParaRPr lang="en-GB" sz="1400" dirty="0">
                        <a:latin typeface="Avenir Book" panose="02000503020000020003" pitchFamily="2" charset="0"/>
                      </a:endParaRPr>
                    </a:p>
                  </a:txBody>
                  <a:tcPr>
                    <a:solidFill>
                      <a:schemeClr val="accent4">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400" dirty="0">
                          <a:latin typeface="Avenir Book" panose="02000503020000020003" pitchFamily="2" charset="0"/>
                        </a:rPr>
                        <a:t>POL=NOR</a:t>
                      </a:r>
                      <a:r>
                        <a:rPr lang="en-US" sz="1400" kern="1200" dirty="0">
                          <a:solidFill>
                            <a:schemeClr val="dk1"/>
                          </a:solidFill>
                          <a:effectLst/>
                          <a:latin typeface="Avenir Book" panose="02000503020000020003" pitchFamily="2" charset="0"/>
                        </a:rPr>
                        <a:t>=ENG</a:t>
                      </a:r>
                      <a:endParaRPr lang="en-GB" sz="1400" dirty="0">
                        <a:latin typeface="Avenir Book" panose="02000503020000020003" pitchFamily="2" charset="0"/>
                      </a:endParaRPr>
                    </a:p>
                  </a:txBody>
                  <a:tcPr>
                    <a:solidFill>
                      <a:srgbClr val="00B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latin typeface="Avenir Book" panose="02000503020000020003" pitchFamily="2" charset="0"/>
                      </a:endParaRPr>
                    </a:p>
                  </a:txBody>
                  <a:tcPr>
                    <a:solidFill>
                      <a:srgbClr val="D81E00"/>
                    </a:solidFill>
                  </a:tcPr>
                </a:tc>
                <a:extLst>
                  <a:ext uri="{0D108BD9-81ED-4DB2-BD59-A6C34878D82A}">
                    <a16:rowId xmlns:a16="http://schemas.microsoft.com/office/drawing/2014/main" val="831126002"/>
                  </a:ext>
                </a:extLst>
              </a:tr>
              <a:tr h="370840">
                <a:tc rowSpan="3">
                  <a:txBody>
                    <a:bodyPr/>
                    <a:lstStyle/>
                    <a:p>
                      <a:r>
                        <a:rPr lang="en-GB" sz="1400" dirty="0">
                          <a:latin typeface="Avenir Book" panose="02000503020000020003" pitchFamily="2" charset="0"/>
                        </a:rPr>
                        <a:t>Kind</a:t>
                      </a:r>
                    </a:p>
                  </a:txBody>
                  <a:tcPr/>
                </a:tc>
                <a:tc>
                  <a:txBody>
                    <a:bodyPr/>
                    <a:lstStyle/>
                    <a:p>
                      <a:r>
                        <a:rPr lang="en-GB" sz="1400" dirty="0">
                          <a:latin typeface="Avenir Book" panose="02000503020000020003" pitchFamily="2" charset="0"/>
                        </a:rPr>
                        <a:t>Polish</a:t>
                      </a:r>
                    </a:p>
                  </a:txBody>
                  <a:tcPr/>
                </a:tc>
                <a:tc>
                  <a:txBody>
                    <a:bodyPr/>
                    <a:lstStyle/>
                    <a:p>
                      <a:endParaRPr lang="en-GB" sz="1400" dirty="0">
                        <a:latin typeface="Avenir Book" panose="02000503020000020003" pitchFamily="2" charset="0"/>
                      </a:endParaRPr>
                    </a:p>
                  </a:txBody>
                  <a:tcPr>
                    <a:solidFill>
                      <a:schemeClr val="bg2">
                        <a:lumMod val="50000"/>
                      </a:schemeClr>
                    </a:solidFill>
                  </a:tcPr>
                </a:tc>
                <a:tc>
                  <a:txBody>
                    <a:bodyPr/>
                    <a:lstStyle/>
                    <a:p>
                      <a:r>
                        <a:rPr lang="en-US" sz="1400" b="1" kern="1200" dirty="0">
                          <a:solidFill>
                            <a:schemeClr val="dk1"/>
                          </a:solidFill>
                          <a:effectLst/>
                          <a:latin typeface="Avenir Book" panose="02000503020000020003" pitchFamily="2" charset="0"/>
                        </a:rPr>
                        <a:t>X</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endParaRPr lang="en-GB" sz="1400" dirty="0">
                        <a:latin typeface="Avenir Book" panose="02000503020000020003" pitchFamily="2" charset="0"/>
                      </a:endParaRPr>
                    </a:p>
                  </a:txBody>
                  <a:tcPr/>
                </a:tc>
                <a:tc>
                  <a:txBody>
                    <a:bodyPr/>
                    <a:lstStyle/>
                    <a:p>
                      <a:endParaRPr lang="en-GB" sz="1400" dirty="0">
                        <a:latin typeface="Avenir Book" panose="02000503020000020003" pitchFamily="2" charset="0"/>
                      </a:endParaRPr>
                    </a:p>
                  </a:txBody>
                  <a:tcPr>
                    <a:solidFill>
                      <a:schemeClr val="bg2">
                        <a:lumMod val="50000"/>
                      </a:schemeClr>
                    </a:solidFill>
                  </a:tcPr>
                </a:tc>
                <a:extLst>
                  <a:ext uri="{0D108BD9-81ED-4DB2-BD59-A6C34878D82A}">
                    <a16:rowId xmlns:a16="http://schemas.microsoft.com/office/drawing/2014/main" val="1206594416"/>
                  </a:ext>
                </a:extLst>
              </a:tr>
              <a:tr h="370840">
                <a:tc vMerge="1">
                  <a:txBody>
                    <a:bodyPr/>
                    <a:lstStyle/>
                    <a:p>
                      <a:endParaRPr lang="en-GB" sz="1400" dirty="0">
                        <a:latin typeface="Avenir Book" panose="02000503020000020003" pitchFamily="2" charset="0"/>
                      </a:endParaRPr>
                    </a:p>
                  </a:txBody>
                  <a:tcPr/>
                </a:tc>
                <a:tc>
                  <a:txBody>
                    <a:bodyPr/>
                    <a:lstStyle/>
                    <a:p>
                      <a:r>
                        <a:rPr lang="en-GB" sz="1400" dirty="0">
                          <a:latin typeface="Avenir Book" panose="02000503020000020003" pitchFamily="2" charset="0"/>
                        </a:rPr>
                        <a:t>English</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X</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endParaRPr lang="en-GB" sz="1400" dirty="0">
                        <a:latin typeface="Avenir Book" panose="02000503020000020003" pitchFamily="2" charset="0"/>
                      </a:endParaRPr>
                    </a:p>
                  </a:txBody>
                  <a:tcPr>
                    <a:solidFill>
                      <a:schemeClr val="bg2">
                        <a:lumMod val="5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r>
                        <a:rPr lang="en-GB" sz="1400" dirty="0">
                          <a:latin typeface="Avenir Book" panose="02000503020000020003" pitchFamily="2" charset="0"/>
                        </a:rPr>
                        <a:t>X</a:t>
                      </a:r>
                    </a:p>
                  </a:txBody>
                  <a:tcPr/>
                </a:tc>
                <a:extLst>
                  <a:ext uri="{0D108BD9-81ED-4DB2-BD59-A6C34878D82A}">
                    <a16:rowId xmlns:a16="http://schemas.microsoft.com/office/drawing/2014/main" val="1086013504"/>
                  </a:ext>
                </a:extLst>
              </a:tr>
              <a:tr h="370840">
                <a:tc vMerge="1">
                  <a:txBody>
                    <a:bodyPr/>
                    <a:lstStyle/>
                    <a:p>
                      <a:endParaRPr lang="en-GB" sz="1400" dirty="0">
                        <a:latin typeface="Avenir Book" panose="02000503020000020003" pitchFamily="2" charset="0"/>
                      </a:endParaRPr>
                    </a:p>
                  </a:txBody>
                  <a:tcPr/>
                </a:tc>
                <a:tc>
                  <a:txBody>
                    <a:bodyPr/>
                    <a:lstStyle/>
                    <a:p>
                      <a:r>
                        <a:rPr lang="en-GB" sz="1400" dirty="0">
                          <a:latin typeface="Avenir Book" panose="02000503020000020003" pitchFamily="2" charset="0"/>
                        </a:rPr>
                        <a:t>Norwegian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r>
                        <a:rPr lang="en-GB" sz="1400" dirty="0">
                          <a:latin typeface="Avenir Book" panose="02000503020000020003" pitchFamily="2" charset="0"/>
                        </a:rPr>
                        <a:t>X</a:t>
                      </a:r>
                    </a:p>
                  </a:txBody>
                  <a:tcPr/>
                </a:tc>
                <a:tc>
                  <a:txBody>
                    <a:bodyPr/>
                    <a:lstStyle/>
                    <a:p>
                      <a:r>
                        <a:rPr lang="en-GB" sz="1400" dirty="0">
                          <a:latin typeface="Avenir Book" panose="02000503020000020003" pitchFamily="2" charset="0"/>
                        </a:rPr>
                        <a:t>X</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Avenir Book" panose="02000503020000020003" pitchFamily="2" charset="0"/>
                        </a:rPr>
                        <a:t>√</a:t>
                      </a:r>
                      <a:r>
                        <a:rPr lang="en-NO" sz="1400" dirty="0">
                          <a:effectLst/>
                          <a:latin typeface="Avenir Book" panose="02000503020000020003" pitchFamily="2" charset="0"/>
                        </a:rPr>
                        <a:t> </a:t>
                      </a:r>
                      <a:endParaRPr lang="en-GB" sz="1400" dirty="0">
                        <a:latin typeface="Avenir Book" panose="02000503020000020003" pitchFamily="2" charset="0"/>
                      </a:endParaRPr>
                    </a:p>
                  </a:txBody>
                  <a:tcPr/>
                </a:tc>
                <a:extLst>
                  <a:ext uri="{0D108BD9-81ED-4DB2-BD59-A6C34878D82A}">
                    <a16:rowId xmlns:a16="http://schemas.microsoft.com/office/drawing/2014/main" val="4117038292"/>
                  </a:ext>
                </a:extLst>
              </a:tr>
              <a:tr h="370840">
                <a:tc>
                  <a:txBody>
                    <a:bodyPr/>
                    <a:lstStyle/>
                    <a:p>
                      <a:r>
                        <a:rPr lang="en-GB" sz="1400" dirty="0">
                          <a:latin typeface="Avenir Book" panose="02000503020000020003" pitchFamily="2" charset="0"/>
                        </a:rPr>
                        <a:t>Summary</a:t>
                      </a:r>
                    </a:p>
                  </a:txBody>
                  <a:tcPr/>
                </a:tc>
                <a:tc>
                  <a:txBody>
                    <a:bodyPr/>
                    <a:lstStyle/>
                    <a:p>
                      <a:endParaRPr lang="en-GB" sz="140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latin typeface="Avenir Book" panose="02000503020000020003" pitchFamily="2" charset="0"/>
                        </a:rPr>
                        <a:t>POL</a:t>
                      </a:r>
                      <a:r>
                        <a:rPr lang="en-US" sz="1400" kern="1200" dirty="0">
                          <a:solidFill>
                            <a:schemeClr val="dk1"/>
                          </a:solidFill>
                          <a:effectLst/>
                          <a:latin typeface="Avenir Book" panose="02000503020000020003" pitchFamily="2" charset="0"/>
                        </a:rPr>
                        <a:t>≠</a:t>
                      </a:r>
                      <a:r>
                        <a:rPr lang="en-GB" sz="1400" dirty="0">
                          <a:latin typeface="Avenir Book" panose="02000503020000020003" pitchFamily="2" charset="0"/>
                        </a:rPr>
                        <a:t>ENG=NOR</a:t>
                      </a:r>
                    </a:p>
                  </a:txBody>
                  <a:tcPr>
                    <a:solidFill>
                      <a:schemeClr val="accent6"/>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400" dirty="0">
                          <a:latin typeface="Avenir Book" panose="02000503020000020003" pitchFamily="2" charset="0"/>
                        </a:rPr>
                        <a:t>POL=NOR</a:t>
                      </a:r>
                      <a:r>
                        <a:rPr lang="en-US" sz="1400" kern="1200" dirty="0">
                          <a:solidFill>
                            <a:schemeClr val="dk1"/>
                          </a:solidFill>
                          <a:effectLst/>
                          <a:latin typeface="Avenir Book" panose="02000503020000020003" pitchFamily="2" charset="0"/>
                        </a:rPr>
                        <a:t>=ENG</a:t>
                      </a:r>
                      <a:endParaRPr lang="en-GB" sz="1400" dirty="0">
                        <a:latin typeface="Avenir Book" panose="02000503020000020003" pitchFamily="2" charset="0"/>
                      </a:endParaRPr>
                    </a:p>
                  </a:txBody>
                  <a:tcPr>
                    <a:solidFill>
                      <a:srgbClr val="00B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latin typeface="Avenir Book" panose="02000503020000020003" pitchFamily="2" charset="0"/>
                        </a:rPr>
                        <a:t>POL</a:t>
                      </a:r>
                      <a:r>
                        <a:rPr lang="en-US" sz="1400" kern="1200" dirty="0">
                          <a:solidFill>
                            <a:schemeClr val="dk1"/>
                          </a:solidFill>
                          <a:effectLst/>
                          <a:latin typeface="Avenir Book" panose="02000503020000020003" pitchFamily="2" charset="0"/>
                        </a:rPr>
                        <a:t>≠</a:t>
                      </a:r>
                      <a:r>
                        <a:rPr lang="en-GB" sz="1400" dirty="0">
                          <a:latin typeface="Avenir Book" panose="02000503020000020003" pitchFamily="2" charset="0"/>
                        </a:rPr>
                        <a:t>ENG</a:t>
                      </a:r>
                      <a:r>
                        <a:rPr lang="en-US" sz="1400" kern="1200" dirty="0">
                          <a:solidFill>
                            <a:schemeClr val="dk1"/>
                          </a:solidFill>
                          <a:effectLst/>
                          <a:latin typeface="Avenir Book" panose="02000503020000020003" pitchFamily="2" charset="0"/>
                        </a:rPr>
                        <a:t>≠</a:t>
                      </a:r>
                      <a:r>
                        <a:rPr lang="en-GB" sz="1400" dirty="0">
                          <a:latin typeface="Avenir Book" panose="02000503020000020003" pitchFamily="2" charset="0"/>
                        </a:rPr>
                        <a:t>NOR</a:t>
                      </a:r>
                    </a:p>
                  </a:txBody>
                  <a:tcPr>
                    <a:solidFill>
                      <a:srgbClr val="D81E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400" dirty="0">
                          <a:latin typeface="Avenir Book" panose="02000503020000020003" pitchFamily="2" charset="0"/>
                        </a:rPr>
                        <a:t>POL=NOR</a:t>
                      </a:r>
                      <a:r>
                        <a:rPr lang="en-US" sz="1400" kern="1200" dirty="0">
                          <a:solidFill>
                            <a:schemeClr val="dk1"/>
                          </a:solidFill>
                          <a:effectLst/>
                          <a:latin typeface="Avenir Book" panose="02000503020000020003" pitchFamily="2" charset="0"/>
                        </a:rPr>
                        <a:t>=ENG</a:t>
                      </a:r>
                      <a:endParaRPr lang="en-GB" sz="1400" dirty="0">
                        <a:latin typeface="Avenir Book" panose="02000503020000020003" pitchFamily="2" charset="0"/>
                      </a:endParaRPr>
                    </a:p>
                  </a:txBody>
                  <a:tcPr>
                    <a:solidFill>
                      <a:srgbClr val="00B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latin typeface="Avenir Book" panose="02000503020000020003" pitchFamily="2" charset="0"/>
                        </a:rPr>
                        <a:t>POL</a:t>
                      </a:r>
                      <a:r>
                        <a:rPr lang="en-US" sz="1400" kern="1200" dirty="0">
                          <a:solidFill>
                            <a:schemeClr val="dk1"/>
                          </a:solidFill>
                          <a:effectLst/>
                          <a:latin typeface="Avenir Book" panose="02000503020000020003" pitchFamily="2" charset="0"/>
                        </a:rPr>
                        <a:t>≠</a:t>
                      </a:r>
                      <a:r>
                        <a:rPr lang="en-GB" sz="1400" dirty="0">
                          <a:latin typeface="Avenir Book" panose="02000503020000020003" pitchFamily="2" charset="0"/>
                        </a:rPr>
                        <a:t>ENG</a:t>
                      </a:r>
                      <a:r>
                        <a:rPr lang="en-US" sz="1400" kern="1200" dirty="0">
                          <a:solidFill>
                            <a:schemeClr val="dk1"/>
                          </a:solidFill>
                          <a:effectLst/>
                          <a:latin typeface="Avenir Book" panose="02000503020000020003" pitchFamily="2" charset="0"/>
                        </a:rPr>
                        <a:t>≠</a:t>
                      </a:r>
                      <a:r>
                        <a:rPr lang="en-GB" sz="1400" dirty="0">
                          <a:latin typeface="Avenir Book" panose="02000503020000020003" pitchFamily="2" charset="0"/>
                        </a:rPr>
                        <a:t>NOR</a:t>
                      </a:r>
                    </a:p>
                  </a:txBody>
                  <a:tcPr>
                    <a:solidFill>
                      <a:srgbClr val="D81E00"/>
                    </a:solidFill>
                  </a:tcPr>
                </a:tc>
                <a:extLst>
                  <a:ext uri="{0D108BD9-81ED-4DB2-BD59-A6C34878D82A}">
                    <a16:rowId xmlns:a16="http://schemas.microsoft.com/office/drawing/2014/main" val="1478587556"/>
                  </a:ext>
                </a:extLst>
              </a:tr>
            </a:tbl>
          </a:graphicData>
        </a:graphic>
      </p:graphicFrame>
    </p:spTree>
    <p:extLst>
      <p:ext uri="{BB962C8B-B14F-4D97-AF65-F5344CB8AC3E}">
        <p14:creationId xmlns:p14="http://schemas.microsoft.com/office/powerpoint/2010/main" val="1443571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chemeClr val="accent1">
                <a:lumMod val="0"/>
                <a:lumOff val="100000"/>
              </a:schemeClr>
            </a:gs>
            <a:gs pos="69000">
              <a:schemeClr val="accent1"/>
            </a:gs>
            <a:gs pos="42000">
              <a:schemeClr val="bg1">
                <a:lumMod val="85000"/>
              </a:schemeClr>
            </a:gs>
            <a:gs pos="85000">
              <a:schemeClr val="accent1">
                <a:lumMod val="75000"/>
              </a:schemeClr>
            </a:gs>
          </a:gsLst>
          <a:lin ang="16200000" scaled="1"/>
          <a:tileRect/>
        </a:gradFill>
        <a:effectLst/>
      </p:bgPr>
    </p:bg>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0130F847-9A87-AB4D-8D0D-FF9DA6C9AB2A}"/>
              </a:ext>
            </a:extLst>
          </p:cNvPr>
          <p:cNvSpPr>
            <a:spLocks noGrp="1"/>
          </p:cNvSpPr>
          <p:nvPr>
            <p:ph type="title"/>
          </p:nvPr>
        </p:nvSpPr>
        <p:spPr/>
        <p:txBody>
          <a:bodyPr/>
          <a:lstStyle/>
          <a:p>
            <a:r>
              <a:rPr lang="nb-NO" dirty="0" err="1">
                <a:latin typeface="Avenir Book" panose="02000503020000020003" pitchFamily="2" charset="0"/>
              </a:rPr>
              <a:t>Example</a:t>
            </a:r>
            <a:r>
              <a:rPr lang="nb-NO" dirty="0">
                <a:latin typeface="Avenir Book" panose="02000503020000020003" pitchFamily="2" charset="0"/>
              </a:rPr>
              <a:t> Def plural </a:t>
            </a:r>
            <a:r>
              <a:rPr lang="en-US" dirty="0">
                <a:latin typeface="Avenir Book" panose="02000503020000020003" pitchFamily="2" charset="0"/>
              </a:rPr>
              <a:t>ENG ≠ NOR</a:t>
            </a:r>
            <a:endParaRPr lang="nb-NO" dirty="0">
              <a:latin typeface="Avenir Book" panose="02000503020000020003" pitchFamily="2" charset="0"/>
            </a:endParaRPr>
          </a:p>
        </p:txBody>
      </p:sp>
      <p:sp>
        <p:nvSpPr>
          <p:cNvPr id="5" name="Content Placeholder 2">
            <a:extLst>
              <a:ext uri="{FF2B5EF4-FFF2-40B4-BE49-F238E27FC236}">
                <a16:creationId xmlns:a16="http://schemas.microsoft.com/office/drawing/2014/main" id="{FF5A8F16-3006-925B-C6F3-D8ED4BAD7D9E}"/>
              </a:ext>
            </a:extLst>
          </p:cNvPr>
          <p:cNvSpPr txBox="1">
            <a:spLocks/>
          </p:cNvSpPr>
          <p:nvPr/>
        </p:nvSpPr>
        <p:spPr>
          <a:xfrm>
            <a:off x="391633" y="1052993"/>
            <a:ext cx="8440479" cy="3561534"/>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latin typeface="Avenir Book" panose="02000503020000020003" pitchFamily="2" charset="0"/>
              </a:rPr>
              <a:t>(1) </a:t>
            </a:r>
            <a:r>
              <a:rPr lang="en-US" dirty="0" err="1">
                <a:latin typeface="Avenir Book" panose="02000503020000020003" pitchFamily="2" charset="0"/>
              </a:rPr>
              <a:t>Dinosaurene</a:t>
            </a:r>
            <a:r>
              <a:rPr lang="en-US" dirty="0">
                <a:latin typeface="Avenir Book" panose="02000503020000020003" pitchFamily="2" charset="0"/>
              </a:rPr>
              <a:t>          er </a:t>
            </a:r>
            <a:r>
              <a:rPr lang="en-US" dirty="0" err="1">
                <a:latin typeface="Avenir Book" panose="02000503020000020003" pitchFamily="2" charset="0"/>
              </a:rPr>
              <a:t>utryddet</a:t>
            </a:r>
            <a:r>
              <a:rPr lang="en-US" dirty="0">
                <a:latin typeface="Avenir Book" panose="02000503020000020003" pitchFamily="2" charset="0"/>
              </a:rPr>
              <a:t>.		     		</a:t>
            </a:r>
            <a:r>
              <a:rPr lang="en-US" dirty="0">
                <a:solidFill>
                  <a:schemeClr val="accent2">
                    <a:lumMod val="60000"/>
                    <a:lumOff val="40000"/>
                  </a:schemeClr>
                </a:solidFill>
                <a:latin typeface="Avenir Book" panose="02000503020000020003" pitchFamily="2" charset="0"/>
              </a:rPr>
              <a:t>D-generic</a:t>
            </a:r>
          </a:p>
          <a:p>
            <a:pPr marL="0" indent="0">
              <a:buFont typeface="Arial"/>
              <a:buNone/>
            </a:pPr>
            <a:r>
              <a:rPr lang="en-US" dirty="0">
                <a:latin typeface="Avenir Book" panose="02000503020000020003" pitchFamily="2" charset="0"/>
              </a:rPr>
              <a:t>	dinosaur-DEF.PL are extinct</a:t>
            </a:r>
          </a:p>
          <a:p>
            <a:pPr marL="0" indent="0">
              <a:buNone/>
            </a:pPr>
            <a:r>
              <a:rPr lang="en-US" dirty="0">
                <a:latin typeface="Avenir Book" panose="02000503020000020003" pitchFamily="2" charset="0"/>
              </a:rPr>
              <a:t>(2)	 </a:t>
            </a:r>
            <a:r>
              <a:rPr lang="en-US" dirty="0" err="1">
                <a:latin typeface="Avenir Book" panose="02000503020000020003" pitchFamily="2" charset="0"/>
              </a:rPr>
              <a:t>Sebraene</a:t>
            </a:r>
            <a:r>
              <a:rPr lang="en-US" dirty="0">
                <a:latin typeface="Avenir Book" panose="02000503020000020003" pitchFamily="2" charset="0"/>
              </a:rPr>
              <a:t>             </a:t>
            </a:r>
            <a:r>
              <a:rPr lang="en-US" dirty="0" err="1">
                <a:latin typeface="Avenir Book" panose="02000503020000020003" pitchFamily="2" charset="0"/>
              </a:rPr>
              <a:t>har</a:t>
            </a:r>
            <a:r>
              <a:rPr lang="en-US" dirty="0">
                <a:latin typeface="Avenir Book" panose="02000503020000020003" pitchFamily="2" charset="0"/>
              </a:rPr>
              <a:t> striper.					</a:t>
            </a:r>
            <a:r>
              <a:rPr lang="en-US" dirty="0">
                <a:solidFill>
                  <a:schemeClr val="accent2">
                    <a:lumMod val="60000"/>
                    <a:lumOff val="40000"/>
                  </a:schemeClr>
                </a:solidFill>
                <a:latin typeface="Avenir Book" panose="02000503020000020003" pitchFamily="2" charset="0"/>
              </a:rPr>
              <a:t>I-generic</a:t>
            </a:r>
          </a:p>
          <a:p>
            <a:pPr marL="0" indent="0">
              <a:buFont typeface="Arial"/>
              <a:buNone/>
            </a:pPr>
            <a:r>
              <a:rPr lang="en-US" dirty="0">
                <a:latin typeface="Avenir Book" panose="02000503020000020003" pitchFamily="2" charset="0"/>
              </a:rPr>
              <a:t>       zebra-DEF.PL	have stripes</a:t>
            </a:r>
          </a:p>
          <a:p>
            <a:pPr marL="0" indent="0">
              <a:buFont typeface="Arial"/>
              <a:buNone/>
            </a:pPr>
            <a:r>
              <a:rPr lang="en-US" dirty="0">
                <a:latin typeface="Avenir Book" panose="02000503020000020003" pitchFamily="2" charset="0"/>
              </a:rPr>
              <a:t>	 </a:t>
            </a:r>
          </a:p>
          <a:p>
            <a:pPr marL="0" indent="0">
              <a:buFont typeface="Arial"/>
              <a:buNone/>
            </a:pPr>
            <a:r>
              <a:rPr lang="en-US" dirty="0">
                <a:latin typeface="Avenir Book" panose="02000503020000020003" pitchFamily="2" charset="0"/>
              </a:rPr>
              <a:t>(3)	 #The dinosaurs are extinct 			</a:t>
            </a:r>
            <a:r>
              <a:rPr lang="en-US" dirty="0">
                <a:solidFill>
                  <a:schemeClr val="accent2">
                    <a:lumMod val="60000"/>
                    <a:lumOff val="40000"/>
                  </a:schemeClr>
                </a:solidFill>
                <a:latin typeface="Avenir Book" panose="02000503020000020003" pitchFamily="2" charset="0"/>
              </a:rPr>
              <a:t>NO kind reference</a:t>
            </a:r>
          </a:p>
          <a:p>
            <a:pPr marL="0" indent="0">
              <a:buFont typeface="Arial"/>
              <a:buNone/>
            </a:pPr>
            <a:r>
              <a:rPr lang="en-US" dirty="0">
                <a:latin typeface="Avenir Book" panose="02000503020000020003" pitchFamily="2" charset="0"/>
              </a:rPr>
              <a:t>(4)	The zebras have stripes.						  </a:t>
            </a:r>
            <a:r>
              <a:rPr lang="en-US" dirty="0">
                <a:solidFill>
                  <a:schemeClr val="accent2">
                    <a:lumMod val="60000"/>
                    <a:lumOff val="40000"/>
                  </a:schemeClr>
                </a:solidFill>
                <a:latin typeface="Avenir Book" panose="02000503020000020003" pitchFamily="2" charset="0"/>
              </a:rPr>
              <a:t>Only episodic</a:t>
            </a:r>
          </a:p>
          <a:p>
            <a:pPr marL="0" indent="0">
              <a:buFont typeface="Arial"/>
              <a:buNone/>
            </a:pPr>
            <a:r>
              <a:rPr lang="en-US" dirty="0">
                <a:latin typeface="Avenir Book" panose="02000503020000020003" pitchFamily="2" charset="0"/>
              </a:rPr>
              <a:t>	</a:t>
            </a:r>
          </a:p>
        </p:txBody>
      </p:sp>
      <p:cxnSp>
        <p:nvCxnSpPr>
          <p:cNvPr id="6" name="Straight Connector 5">
            <a:extLst>
              <a:ext uri="{FF2B5EF4-FFF2-40B4-BE49-F238E27FC236}">
                <a16:creationId xmlns:a16="http://schemas.microsoft.com/office/drawing/2014/main" id="{99275DF3-FF77-F80F-DFDC-A479D8C58F88}"/>
              </a:ext>
            </a:extLst>
          </p:cNvPr>
          <p:cNvCxnSpPr>
            <a:cxnSpLocks/>
          </p:cNvCxnSpPr>
          <p:nvPr/>
        </p:nvCxnSpPr>
        <p:spPr>
          <a:xfrm>
            <a:off x="0" y="847979"/>
            <a:ext cx="9144000" cy="0"/>
          </a:xfrm>
          <a:prstGeom prst="line">
            <a:avLst/>
          </a:prstGeom>
          <a:ln cmpd="dbl">
            <a:solidFill>
              <a:schemeClr val="accent2"/>
            </a:solidFill>
            <a:prstDash val="solid"/>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9370B496-C3D3-5F91-0A97-722BF79E2EFD}"/>
              </a:ext>
            </a:extLst>
          </p:cNvPr>
          <p:cNvPicPr>
            <a:picLocks noChangeAspect="1"/>
          </p:cNvPicPr>
          <p:nvPr/>
        </p:nvPicPr>
        <p:blipFill>
          <a:blip r:embed="rId3"/>
          <a:stretch>
            <a:fillRect/>
          </a:stretch>
        </p:blipFill>
        <p:spPr>
          <a:xfrm>
            <a:off x="7718958" y="3856276"/>
            <a:ext cx="1113154" cy="1193800"/>
          </a:xfrm>
          <a:prstGeom prst="rect">
            <a:avLst/>
          </a:prstGeom>
        </p:spPr>
      </p:pic>
    </p:spTree>
    <p:extLst>
      <p:ext uri="{BB962C8B-B14F-4D97-AF65-F5344CB8AC3E}">
        <p14:creationId xmlns:p14="http://schemas.microsoft.com/office/powerpoint/2010/main" val="369576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chemeClr val="accent1">
                <a:lumMod val="0"/>
                <a:lumOff val="100000"/>
              </a:schemeClr>
            </a:gs>
            <a:gs pos="69000">
              <a:schemeClr val="accent1"/>
            </a:gs>
            <a:gs pos="42000">
              <a:schemeClr val="bg1">
                <a:lumMod val="85000"/>
              </a:schemeClr>
            </a:gs>
            <a:gs pos="85000">
              <a:schemeClr val="accent1">
                <a:lumMod val="75000"/>
              </a:schemeClr>
            </a:gs>
          </a:gsLst>
          <a:lin ang="16200000" scaled="1"/>
          <a:tileRect/>
        </a:gradFill>
        <a:effectLst/>
      </p:bgPr>
    </p:bg>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CB79C0D1-C264-BE41-97A2-A21B4FC4CEAB}"/>
              </a:ext>
            </a:extLst>
          </p:cNvPr>
          <p:cNvSpPr>
            <a:spLocks noGrp="1"/>
          </p:cNvSpPr>
          <p:nvPr>
            <p:ph idx="1"/>
          </p:nvPr>
        </p:nvSpPr>
        <p:spPr/>
        <p:txBody>
          <a:bodyPr>
            <a:normAutofit lnSpcReduction="10000"/>
          </a:bodyPr>
          <a:lstStyle/>
          <a:p>
            <a:r>
              <a:rPr lang="en-US" dirty="0">
                <a:latin typeface="Avenir Book" panose="02000503020000020003" pitchFamily="2" charset="0"/>
              </a:rPr>
              <a:t>Expression of genericity is universal</a:t>
            </a:r>
            <a:r>
              <a:rPr lang="en-NO" dirty="0">
                <a:latin typeface="Avenir Book" panose="02000503020000020003" pitchFamily="2" charset="0"/>
              </a:rPr>
              <a:t> </a:t>
            </a:r>
          </a:p>
          <a:p>
            <a:r>
              <a:rPr lang="en-US" dirty="0">
                <a:latin typeface="Avenir Book" panose="02000503020000020003" pitchFamily="2" charset="0"/>
              </a:rPr>
              <a:t>No languages has a specific linguistic marker for marking genericity</a:t>
            </a:r>
            <a:r>
              <a:rPr lang="en-NO" dirty="0">
                <a:latin typeface="Avenir Book" panose="02000503020000020003" pitchFamily="2" charset="0"/>
              </a:rPr>
              <a:t> </a:t>
            </a:r>
          </a:p>
          <a:p>
            <a:r>
              <a:rPr lang="en-NO" dirty="0">
                <a:latin typeface="Avenir Book" panose="02000503020000020003" pitchFamily="2" charset="0"/>
              </a:rPr>
              <a:t>Languages use readily available forms that also </a:t>
            </a:r>
            <a:r>
              <a:rPr lang="en-GB" dirty="0">
                <a:latin typeface="Avenir Book" panose="02000503020000020003" pitchFamily="2" charset="0"/>
              </a:rPr>
              <a:t>ha</a:t>
            </a:r>
            <a:r>
              <a:rPr lang="en-NO" dirty="0">
                <a:latin typeface="Avenir Book" panose="02000503020000020003" pitchFamily="2" charset="0"/>
              </a:rPr>
              <a:t>ve other meanings</a:t>
            </a:r>
          </a:p>
          <a:p>
            <a:r>
              <a:rPr lang="en-NO" dirty="0">
                <a:latin typeface="Avenir Book" panose="02000503020000020003" pitchFamily="2" charset="0"/>
              </a:rPr>
              <a:t>The meaning between existential and generic meaning is disambiguiated by context</a:t>
            </a:r>
          </a:p>
          <a:p>
            <a:endParaRPr lang="en-NO" dirty="0">
              <a:latin typeface="Avenir Book" panose="02000503020000020003" pitchFamily="2" charset="0"/>
            </a:endParaRPr>
          </a:p>
          <a:p>
            <a:r>
              <a:rPr lang="en-NO" dirty="0">
                <a:latin typeface="Avenir Book" panose="02000503020000020003" pitchFamily="2" charset="0"/>
              </a:rPr>
              <a:t>Genericity is different from quantified NPs</a:t>
            </a:r>
            <a:endParaRPr lang="nb-NO" dirty="0">
              <a:latin typeface="Avenir Book" panose="02000503020000020003" pitchFamily="2" charset="0"/>
            </a:endParaRPr>
          </a:p>
        </p:txBody>
      </p:sp>
      <p:sp>
        <p:nvSpPr>
          <p:cNvPr id="3" name="Tittel 2">
            <a:extLst>
              <a:ext uri="{FF2B5EF4-FFF2-40B4-BE49-F238E27FC236}">
                <a16:creationId xmlns:a16="http://schemas.microsoft.com/office/drawing/2014/main" id="{0130F847-9A87-AB4D-8D0D-FF9DA6C9AB2A}"/>
              </a:ext>
            </a:extLst>
          </p:cNvPr>
          <p:cNvSpPr>
            <a:spLocks noGrp="1"/>
          </p:cNvSpPr>
          <p:nvPr>
            <p:ph type="title"/>
          </p:nvPr>
        </p:nvSpPr>
        <p:spPr/>
        <p:txBody>
          <a:bodyPr/>
          <a:lstStyle/>
          <a:p>
            <a:r>
              <a:rPr lang="nb-NO" dirty="0" err="1">
                <a:latin typeface="Avenir Book" panose="02000503020000020003" pitchFamily="2" charset="0"/>
              </a:rPr>
              <a:t>Genericity</a:t>
            </a:r>
            <a:r>
              <a:rPr lang="nb-NO" dirty="0">
                <a:latin typeface="Avenir Book" panose="02000503020000020003" pitchFamily="2" charset="0"/>
              </a:rPr>
              <a:t>: a </a:t>
            </a:r>
            <a:r>
              <a:rPr lang="nb-NO" dirty="0" err="1">
                <a:latin typeface="Avenir Book" panose="02000503020000020003" pitchFamily="2" charset="0"/>
              </a:rPr>
              <a:t>brief</a:t>
            </a:r>
            <a:r>
              <a:rPr lang="nb-NO" dirty="0">
                <a:latin typeface="Avenir Book" panose="02000503020000020003" pitchFamily="2" charset="0"/>
              </a:rPr>
              <a:t> </a:t>
            </a:r>
            <a:r>
              <a:rPr lang="nb-NO" dirty="0" err="1">
                <a:latin typeface="Avenir Book" panose="02000503020000020003" pitchFamily="2" charset="0"/>
              </a:rPr>
              <a:t>overview</a:t>
            </a:r>
            <a:endParaRPr lang="nb-NO" dirty="0">
              <a:latin typeface="Avenir Book" panose="02000503020000020003" pitchFamily="2" charset="0"/>
            </a:endParaRPr>
          </a:p>
        </p:txBody>
      </p:sp>
      <p:cxnSp>
        <p:nvCxnSpPr>
          <p:cNvPr id="5" name="Straight Connector 4">
            <a:extLst>
              <a:ext uri="{FF2B5EF4-FFF2-40B4-BE49-F238E27FC236}">
                <a16:creationId xmlns:a16="http://schemas.microsoft.com/office/drawing/2014/main" id="{8078A15D-D45B-0189-70DA-F06578F48E1C}"/>
              </a:ext>
            </a:extLst>
          </p:cNvPr>
          <p:cNvCxnSpPr>
            <a:cxnSpLocks/>
          </p:cNvCxnSpPr>
          <p:nvPr/>
        </p:nvCxnSpPr>
        <p:spPr>
          <a:xfrm>
            <a:off x="0" y="847979"/>
            <a:ext cx="9144000" cy="0"/>
          </a:xfrm>
          <a:prstGeom prst="line">
            <a:avLst/>
          </a:prstGeom>
          <a:ln cmpd="dbl">
            <a:solidFill>
              <a:schemeClr val="accent2"/>
            </a:solidFill>
            <a:prstDash val="soli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64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0">
  <p:cSld>
    <p:bg>
      <p:bgPr>
        <a:gradFill flip="none" rotWithShape="1">
          <a:gsLst>
            <a:gs pos="2000">
              <a:schemeClr val="accent1">
                <a:lumMod val="0"/>
                <a:lumOff val="100000"/>
              </a:schemeClr>
            </a:gs>
            <a:gs pos="69000">
              <a:schemeClr val="accent1"/>
            </a:gs>
            <a:gs pos="42000">
              <a:schemeClr val="bg1">
                <a:lumMod val="85000"/>
              </a:schemeClr>
            </a:gs>
            <a:gs pos="85000">
              <a:schemeClr val="accent1">
                <a:lumMod val="75000"/>
              </a:schemeClr>
            </a:gs>
          </a:gsLst>
          <a:lin ang="16200000" scaled="1"/>
          <a:tileRect/>
        </a:gradFill>
        <a:effectLst/>
      </p:bgPr>
    </p:bg>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0130F847-9A87-AB4D-8D0D-FF9DA6C9AB2A}"/>
              </a:ext>
            </a:extLst>
          </p:cNvPr>
          <p:cNvSpPr>
            <a:spLocks noGrp="1"/>
          </p:cNvSpPr>
          <p:nvPr>
            <p:ph type="title"/>
          </p:nvPr>
        </p:nvSpPr>
        <p:spPr/>
        <p:txBody>
          <a:bodyPr/>
          <a:lstStyle/>
          <a:p>
            <a:r>
              <a:rPr lang="nb-NO" dirty="0" err="1">
                <a:latin typeface="Avenir Book" panose="02000503020000020003" pitchFamily="2" charset="0"/>
              </a:rPr>
              <a:t>Example</a:t>
            </a:r>
            <a:r>
              <a:rPr lang="nb-NO" dirty="0">
                <a:latin typeface="Avenir Book" panose="02000503020000020003" pitchFamily="2" charset="0"/>
              </a:rPr>
              <a:t> Bare plural </a:t>
            </a:r>
            <a:r>
              <a:rPr lang="en-US" dirty="0">
                <a:latin typeface="Avenir Book" panose="02000503020000020003" pitchFamily="2" charset="0"/>
              </a:rPr>
              <a:t>ENG ≠ NOR</a:t>
            </a:r>
            <a:endParaRPr lang="nb-NO" dirty="0">
              <a:latin typeface="Avenir Book" panose="02000503020000020003" pitchFamily="2" charset="0"/>
            </a:endParaRPr>
          </a:p>
        </p:txBody>
      </p:sp>
      <p:sp>
        <p:nvSpPr>
          <p:cNvPr id="5" name="Content Placeholder 2">
            <a:extLst>
              <a:ext uri="{FF2B5EF4-FFF2-40B4-BE49-F238E27FC236}">
                <a16:creationId xmlns:a16="http://schemas.microsoft.com/office/drawing/2014/main" id="{E91A7768-8E9A-F7A6-9875-55D191FA3E6D}"/>
              </a:ext>
            </a:extLst>
          </p:cNvPr>
          <p:cNvSpPr>
            <a:spLocks noGrp="1"/>
          </p:cNvSpPr>
          <p:nvPr>
            <p:ph idx="1"/>
          </p:nvPr>
        </p:nvSpPr>
        <p:spPr>
          <a:xfrm>
            <a:off x="280094" y="1141564"/>
            <a:ext cx="8298052" cy="3795957"/>
          </a:xfrm>
        </p:spPr>
        <p:txBody>
          <a:bodyPr>
            <a:normAutofit/>
          </a:bodyPr>
          <a:lstStyle/>
          <a:p>
            <a:pPr marL="0" indent="0">
              <a:buNone/>
            </a:pPr>
            <a:r>
              <a:rPr lang="en-US" dirty="0">
                <a:latin typeface="Avenir Book" panose="02000503020000020003" pitchFamily="2" charset="0"/>
              </a:rPr>
              <a:t>(1) 	Elks are not in danger of extinction.    		</a:t>
            </a:r>
            <a:r>
              <a:rPr lang="en-US" dirty="0">
                <a:solidFill>
                  <a:schemeClr val="accent2">
                    <a:lumMod val="60000"/>
                    <a:lumOff val="40000"/>
                  </a:schemeClr>
                </a:solidFill>
                <a:latin typeface="Avenir Book" panose="02000503020000020003" pitchFamily="2" charset="0"/>
              </a:rPr>
              <a:t>Kind</a:t>
            </a:r>
          </a:p>
          <a:p>
            <a:pPr marL="0" indent="0">
              <a:buNone/>
            </a:pPr>
            <a:r>
              <a:rPr lang="en-US" dirty="0">
                <a:latin typeface="Avenir Book" panose="02000503020000020003" pitchFamily="2" charset="0"/>
              </a:rPr>
              <a:t>(2)  #</a:t>
            </a:r>
            <a:r>
              <a:rPr lang="en-US" dirty="0" err="1">
                <a:latin typeface="Avenir Book" panose="02000503020000020003" pitchFamily="2" charset="0"/>
              </a:rPr>
              <a:t>Elger</a:t>
            </a:r>
            <a:r>
              <a:rPr lang="en-US" dirty="0">
                <a:latin typeface="Avenir Book" panose="02000503020000020003" pitchFamily="2" charset="0"/>
              </a:rPr>
              <a:t> </a:t>
            </a:r>
            <a:r>
              <a:rPr lang="en-US" dirty="0" err="1">
                <a:latin typeface="Avenir Book" panose="02000503020000020003" pitchFamily="2" charset="0"/>
              </a:rPr>
              <a:t>står</a:t>
            </a:r>
            <a:r>
              <a:rPr lang="en-US" dirty="0">
                <a:latin typeface="Avenir Book" panose="02000503020000020003" pitchFamily="2" charset="0"/>
              </a:rPr>
              <a:t> </a:t>
            </a:r>
            <a:r>
              <a:rPr lang="en-US" dirty="0" err="1">
                <a:latin typeface="Avenir Book" panose="02000503020000020003" pitchFamily="2" charset="0"/>
              </a:rPr>
              <a:t>ikke</a:t>
            </a:r>
            <a:r>
              <a:rPr lang="en-US" dirty="0">
                <a:latin typeface="Avenir Book" panose="02000503020000020003" pitchFamily="2" charset="0"/>
              </a:rPr>
              <a:t> </a:t>
            </a:r>
            <a:r>
              <a:rPr lang="en-US" dirty="0" err="1">
                <a:latin typeface="Avenir Book" panose="02000503020000020003" pitchFamily="2" charset="0"/>
              </a:rPr>
              <a:t>i</a:t>
            </a:r>
            <a:r>
              <a:rPr lang="en-US" dirty="0">
                <a:latin typeface="Avenir Book" panose="02000503020000020003" pitchFamily="2" charset="0"/>
              </a:rPr>
              <a:t> fare for </a:t>
            </a:r>
            <a:r>
              <a:rPr lang="en-US" dirty="0" err="1">
                <a:latin typeface="Avenir Book" panose="02000503020000020003" pitchFamily="2" charset="0"/>
              </a:rPr>
              <a:t>å</a:t>
            </a:r>
            <a:r>
              <a:rPr lang="en-US" dirty="0">
                <a:latin typeface="Avenir Book" panose="02000503020000020003" pitchFamily="2" charset="0"/>
              </a:rPr>
              <a:t> </a:t>
            </a:r>
            <a:r>
              <a:rPr lang="en-US" dirty="0" err="1">
                <a:latin typeface="Avenir Book" panose="02000503020000020003" pitchFamily="2" charset="0"/>
              </a:rPr>
              <a:t>bli</a:t>
            </a:r>
            <a:r>
              <a:rPr lang="en-US" dirty="0">
                <a:latin typeface="Avenir Book" panose="02000503020000020003" pitchFamily="2" charset="0"/>
              </a:rPr>
              <a:t> </a:t>
            </a:r>
            <a:r>
              <a:rPr lang="en-US" dirty="0" err="1">
                <a:latin typeface="Avenir Book" panose="02000503020000020003" pitchFamily="2" charset="0"/>
              </a:rPr>
              <a:t>utryddet</a:t>
            </a:r>
            <a:r>
              <a:rPr lang="en-US" dirty="0">
                <a:latin typeface="Avenir Book" panose="02000503020000020003" pitchFamily="2" charset="0"/>
              </a:rPr>
              <a:t>. </a:t>
            </a:r>
            <a:r>
              <a:rPr lang="en-US" sz="2000" dirty="0">
                <a:solidFill>
                  <a:schemeClr val="accent2">
                    <a:lumMod val="60000"/>
                    <a:lumOff val="40000"/>
                  </a:schemeClr>
                </a:solidFill>
                <a:latin typeface="Avenir Book" panose="02000503020000020003" pitchFamily="2" charset="0"/>
              </a:rPr>
              <a:t>NO Kind reading</a:t>
            </a:r>
          </a:p>
          <a:p>
            <a:pPr marL="0" indent="0">
              <a:buNone/>
            </a:pPr>
            <a:r>
              <a:rPr lang="en-US" dirty="0">
                <a:latin typeface="Avenir Book" panose="02000503020000020003" pitchFamily="2" charset="0"/>
              </a:rPr>
              <a:t>‘Elks are not in danger of extinction.’</a:t>
            </a:r>
          </a:p>
          <a:p>
            <a:pPr marL="0" indent="0">
              <a:buNone/>
            </a:pPr>
            <a:endParaRPr lang="en-US" dirty="0">
              <a:latin typeface="Avenir Book" panose="02000503020000020003" pitchFamily="2" charset="0"/>
            </a:endParaRPr>
          </a:p>
          <a:p>
            <a:pPr marL="0" indent="0">
              <a:buNone/>
            </a:pPr>
            <a:r>
              <a:rPr lang="en-US" dirty="0">
                <a:latin typeface="Avenir Book" panose="02000503020000020003" pitchFamily="2" charset="0"/>
              </a:rPr>
              <a:t>(3) </a:t>
            </a:r>
            <a:r>
              <a:rPr lang="en-US" dirty="0" err="1">
                <a:latin typeface="Avenir Book" panose="02000503020000020003" pitchFamily="2" charset="0"/>
              </a:rPr>
              <a:t>Elg</a:t>
            </a:r>
            <a:r>
              <a:rPr lang="en-US" dirty="0">
                <a:latin typeface="Avenir Book" panose="02000503020000020003" pitchFamily="2" charset="0"/>
              </a:rPr>
              <a:t>-er er </a:t>
            </a:r>
            <a:r>
              <a:rPr lang="en-US" dirty="0" err="1">
                <a:latin typeface="Avenir Book" panose="02000503020000020003" pitchFamily="2" charset="0"/>
              </a:rPr>
              <a:t>flotte</a:t>
            </a:r>
            <a:r>
              <a:rPr lang="en-US" dirty="0">
                <a:latin typeface="Avenir Book" panose="02000503020000020003" pitchFamily="2" charset="0"/>
              </a:rPr>
              <a:t> </a:t>
            </a:r>
            <a:r>
              <a:rPr lang="en-US" dirty="0" err="1">
                <a:latin typeface="Avenir Book" panose="02000503020000020003" pitchFamily="2" charset="0"/>
              </a:rPr>
              <a:t>dyr</a:t>
            </a:r>
            <a:r>
              <a:rPr lang="en-US" dirty="0">
                <a:latin typeface="Avenir Book" panose="02000503020000020003" pitchFamily="2" charset="0"/>
              </a:rPr>
              <a:t> /                  </a:t>
            </a:r>
            <a:r>
              <a:rPr lang="en-US" dirty="0" err="1">
                <a:latin typeface="Avenir Book" panose="02000503020000020003" pitchFamily="2" charset="0"/>
              </a:rPr>
              <a:t>pattedyr</a:t>
            </a:r>
            <a:r>
              <a:rPr lang="en-US" dirty="0">
                <a:latin typeface="Avenir Book" panose="02000503020000020003" pitchFamily="2" charset="0"/>
              </a:rPr>
              <a:t> /</a:t>
            </a:r>
            <a:r>
              <a:rPr lang="en-US" dirty="0" err="1">
                <a:latin typeface="Avenir Book" panose="02000503020000020003" pitchFamily="2" charset="0"/>
              </a:rPr>
              <a:t>har</a:t>
            </a:r>
            <a:r>
              <a:rPr lang="en-US" dirty="0">
                <a:latin typeface="Avenir Book" panose="02000503020000020003" pitchFamily="2" charset="0"/>
              </a:rPr>
              <a:t> fire </a:t>
            </a:r>
            <a:r>
              <a:rPr lang="en-US" dirty="0" err="1">
                <a:latin typeface="Avenir Book" panose="02000503020000020003" pitchFamily="2" charset="0"/>
              </a:rPr>
              <a:t>bein</a:t>
            </a:r>
            <a:r>
              <a:rPr lang="en-US" dirty="0">
                <a:latin typeface="Avenir Book" panose="02000503020000020003" pitchFamily="2" charset="0"/>
              </a:rPr>
              <a:t>.</a:t>
            </a:r>
          </a:p>
          <a:p>
            <a:pPr marL="0" indent="0">
              <a:buNone/>
            </a:pPr>
            <a:r>
              <a:rPr lang="en-US" dirty="0">
                <a:latin typeface="Avenir Book" panose="02000503020000020003" pitchFamily="2" charset="0"/>
              </a:rPr>
              <a:t>   Elk-PL are magnificent animals/mammals/have four leg</a:t>
            </a:r>
          </a:p>
          <a:p>
            <a:pPr marL="0" indent="0">
              <a:buNone/>
            </a:pPr>
            <a:r>
              <a:rPr lang="en-US" dirty="0">
                <a:latin typeface="Avenir Book" panose="02000503020000020003" pitchFamily="2" charset="0"/>
              </a:rPr>
              <a:t>‘Elks are magnificent animals/mammals/have four legs.’</a:t>
            </a:r>
          </a:p>
          <a:p>
            <a:pPr marL="0" indent="0">
              <a:buNone/>
            </a:pPr>
            <a:endParaRPr lang="en-US" dirty="0">
              <a:latin typeface="Avenir Book" panose="02000503020000020003" pitchFamily="2" charset="0"/>
            </a:endParaRPr>
          </a:p>
        </p:txBody>
      </p:sp>
      <p:cxnSp>
        <p:nvCxnSpPr>
          <p:cNvPr id="6" name="Straight Connector 5">
            <a:extLst>
              <a:ext uri="{FF2B5EF4-FFF2-40B4-BE49-F238E27FC236}">
                <a16:creationId xmlns:a16="http://schemas.microsoft.com/office/drawing/2014/main" id="{B23F8A6A-ED04-A6BF-B665-71F2E8DA0E59}"/>
              </a:ext>
            </a:extLst>
          </p:cNvPr>
          <p:cNvCxnSpPr>
            <a:cxnSpLocks/>
          </p:cNvCxnSpPr>
          <p:nvPr/>
        </p:nvCxnSpPr>
        <p:spPr>
          <a:xfrm>
            <a:off x="0" y="847979"/>
            <a:ext cx="9144000" cy="0"/>
          </a:xfrm>
          <a:prstGeom prst="line">
            <a:avLst/>
          </a:prstGeom>
          <a:ln cmpd="dbl">
            <a:solidFill>
              <a:schemeClr val="accent2"/>
            </a:solidFill>
            <a:prstDash val="solid"/>
          </a:ln>
        </p:spPr>
        <p:style>
          <a:lnRef idx="2">
            <a:schemeClr val="accent1"/>
          </a:lnRef>
          <a:fillRef idx="0">
            <a:schemeClr val="accent1"/>
          </a:fillRef>
          <a:effectRef idx="1">
            <a:schemeClr val="accent1"/>
          </a:effectRef>
          <a:fontRef idx="minor">
            <a:schemeClr val="tx1"/>
          </a:fontRef>
        </p:style>
      </p:cxnSp>
      <p:pic>
        <p:nvPicPr>
          <p:cNvPr id="7" name="Picture 6" descr="A picture containing text&#10;&#10;Description automatically generated">
            <a:extLst>
              <a:ext uri="{FF2B5EF4-FFF2-40B4-BE49-F238E27FC236}">
                <a16:creationId xmlns:a16="http://schemas.microsoft.com/office/drawing/2014/main" id="{0129A8E3-4795-FC83-70B5-7D41A192332A}"/>
              </a:ext>
            </a:extLst>
          </p:cNvPr>
          <p:cNvPicPr>
            <a:picLocks noChangeAspect="1"/>
          </p:cNvPicPr>
          <p:nvPr/>
        </p:nvPicPr>
        <p:blipFill>
          <a:blip r:embed="rId3"/>
          <a:stretch>
            <a:fillRect/>
          </a:stretch>
        </p:blipFill>
        <p:spPr>
          <a:xfrm flipH="1">
            <a:off x="7588988" y="4137051"/>
            <a:ext cx="1009206" cy="998366"/>
          </a:xfrm>
          <a:prstGeom prst="rect">
            <a:avLst/>
          </a:prstGeom>
        </p:spPr>
      </p:pic>
    </p:spTree>
    <p:extLst>
      <p:ext uri="{BB962C8B-B14F-4D97-AF65-F5344CB8AC3E}">
        <p14:creationId xmlns:p14="http://schemas.microsoft.com/office/powerpoint/2010/main" val="386880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chemeClr val="accent1">
                <a:lumMod val="0"/>
                <a:lumOff val="100000"/>
              </a:schemeClr>
            </a:gs>
            <a:gs pos="69000">
              <a:schemeClr val="accent1"/>
            </a:gs>
            <a:gs pos="42000">
              <a:schemeClr val="bg1">
                <a:lumMod val="85000"/>
              </a:schemeClr>
            </a:gs>
            <a:gs pos="85000">
              <a:schemeClr val="accent1">
                <a:lumMod val="75000"/>
              </a:schemeClr>
            </a:gs>
          </a:gsLst>
          <a:lin ang="16200000" scaled="1"/>
          <a:tileRect/>
        </a:gradFill>
        <a:effectLst/>
      </p:bgPr>
    </p:bg>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0130F847-9A87-AB4D-8D0D-FF9DA6C9AB2A}"/>
              </a:ext>
            </a:extLst>
          </p:cNvPr>
          <p:cNvSpPr>
            <a:spLocks noGrp="1"/>
          </p:cNvSpPr>
          <p:nvPr>
            <p:ph type="title"/>
          </p:nvPr>
        </p:nvSpPr>
        <p:spPr/>
        <p:txBody>
          <a:bodyPr/>
          <a:lstStyle/>
          <a:p>
            <a:r>
              <a:rPr lang="nb-NO" dirty="0">
                <a:latin typeface="Avenir Book" panose="02000503020000020003" pitchFamily="2" charset="0"/>
              </a:rPr>
              <a:t>Bare singulars </a:t>
            </a:r>
            <a:r>
              <a:rPr lang="en-US" dirty="0">
                <a:latin typeface="Avenir Book" panose="02000503020000020003" pitchFamily="2" charset="0"/>
              </a:rPr>
              <a:t>ENG ≠ NOR</a:t>
            </a:r>
            <a:endParaRPr lang="nb-NO" dirty="0">
              <a:latin typeface="Avenir Book" panose="02000503020000020003" pitchFamily="2" charset="0"/>
            </a:endParaRPr>
          </a:p>
        </p:txBody>
      </p:sp>
      <p:sp>
        <p:nvSpPr>
          <p:cNvPr id="2" name="TextBox 1">
            <a:extLst>
              <a:ext uri="{FF2B5EF4-FFF2-40B4-BE49-F238E27FC236}">
                <a16:creationId xmlns:a16="http://schemas.microsoft.com/office/drawing/2014/main" id="{454E905A-451C-B076-76C9-9CB7F8508B9B}"/>
              </a:ext>
            </a:extLst>
          </p:cNvPr>
          <p:cNvSpPr txBox="1"/>
          <p:nvPr/>
        </p:nvSpPr>
        <p:spPr>
          <a:xfrm>
            <a:off x="5039835" y="1847332"/>
            <a:ext cx="4104165" cy="203132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2">
                    <a:lumMod val="60000"/>
                    <a:lumOff val="40000"/>
                  </a:schemeClr>
                </a:solidFill>
                <a:latin typeface="Avenir Book" panose="02000503020000020003" pitchFamily="2" charset="0"/>
              </a:rPr>
              <a:t>(Almost) only appear in object position, or underlying objects, not Agents.</a:t>
            </a:r>
          </a:p>
          <a:p>
            <a:pPr marL="285750" indent="-285750">
              <a:buFont typeface="Arial" panose="020B0604020202020204" pitchFamily="34" charset="0"/>
              <a:buChar char="•"/>
            </a:pPr>
            <a:r>
              <a:rPr lang="en-US" dirty="0">
                <a:solidFill>
                  <a:schemeClr val="accent2">
                    <a:lumMod val="60000"/>
                    <a:lumOff val="40000"/>
                  </a:schemeClr>
                </a:solidFill>
                <a:latin typeface="Avenir Book" panose="02000503020000020003" pitchFamily="2" charset="0"/>
              </a:rPr>
              <a:t>A restricted set of verbs (</a:t>
            </a:r>
            <a:r>
              <a:rPr lang="en-US" i="1" dirty="0">
                <a:solidFill>
                  <a:schemeClr val="accent2">
                    <a:lumMod val="60000"/>
                    <a:lumOff val="40000"/>
                  </a:schemeClr>
                </a:solidFill>
                <a:latin typeface="Avenir Book" panose="02000503020000020003" pitchFamily="2" charset="0"/>
              </a:rPr>
              <a:t>have </a:t>
            </a:r>
            <a:r>
              <a:rPr lang="en-US" dirty="0">
                <a:solidFill>
                  <a:schemeClr val="accent2">
                    <a:lumMod val="60000"/>
                    <a:lumOff val="40000"/>
                  </a:schemeClr>
                </a:solidFill>
                <a:latin typeface="Avenir Book" panose="02000503020000020003" pitchFamily="2" charset="0"/>
              </a:rPr>
              <a:t>verbs)</a:t>
            </a:r>
          </a:p>
          <a:p>
            <a:pPr marL="285750" indent="-285750">
              <a:buFont typeface="Arial" panose="020B0604020202020204" pitchFamily="34" charset="0"/>
              <a:buChar char="•"/>
            </a:pPr>
            <a:r>
              <a:rPr lang="en-US" dirty="0">
                <a:solidFill>
                  <a:schemeClr val="accent2">
                    <a:lumMod val="60000"/>
                    <a:lumOff val="40000"/>
                  </a:schemeClr>
                </a:solidFill>
                <a:latin typeface="Avenir Book" panose="02000503020000020003" pitchFamily="2" charset="0"/>
              </a:rPr>
              <a:t>Type denoting</a:t>
            </a:r>
            <a:endParaRPr lang="en-US" b="1" dirty="0">
              <a:solidFill>
                <a:schemeClr val="accent2">
                  <a:lumMod val="60000"/>
                  <a:lumOff val="40000"/>
                </a:schemeClr>
              </a:solidFill>
              <a:latin typeface="Avenir Book" panose="02000503020000020003" pitchFamily="2" charset="0"/>
            </a:endParaRPr>
          </a:p>
          <a:p>
            <a:endParaRPr lang="en-GB" dirty="0">
              <a:latin typeface="Avenir Book" panose="02000503020000020003" pitchFamily="2" charset="0"/>
            </a:endParaRPr>
          </a:p>
        </p:txBody>
      </p:sp>
      <p:cxnSp>
        <p:nvCxnSpPr>
          <p:cNvPr id="5" name="Straight Connector 4">
            <a:extLst>
              <a:ext uri="{FF2B5EF4-FFF2-40B4-BE49-F238E27FC236}">
                <a16:creationId xmlns:a16="http://schemas.microsoft.com/office/drawing/2014/main" id="{71125808-5658-F9EB-0D17-B6BD19C3C140}"/>
              </a:ext>
            </a:extLst>
          </p:cNvPr>
          <p:cNvCxnSpPr>
            <a:cxnSpLocks/>
          </p:cNvCxnSpPr>
          <p:nvPr/>
        </p:nvCxnSpPr>
        <p:spPr>
          <a:xfrm>
            <a:off x="0" y="847979"/>
            <a:ext cx="9144000" cy="0"/>
          </a:xfrm>
          <a:prstGeom prst="line">
            <a:avLst/>
          </a:prstGeom>
          <a:ln cmpd="dbl">
            <a:solidFill>
              <a:schemeClr val="accent2"/>
            </a:solidFill>
            <a:prstDash val="solid"/>
          </a:ln>
        </p:spPr>
        <p:style>
          <a:lnRef idx="2">
            <a:schemeClr val="accent1"/>
          </a:lnRef>
          <a:fillRef idx="0">
            <a:schemeClr val="accent1"/>
          </a:fillRef>
          <a:effectRef idx="1">
            <a:schemeClr val="accent1"/>
          </a:effectRef>
          <a:fontRef idx="minor">
            <a:schemeClr val="tx1"/>
          </a:fontRef>
        </p:style>
      </p:cxnSp>
      <p:sp>
        <p:nvSpPr>
          <p:cNvPr id="8" name="Content Placeholder 7">
            <a:extLst>
              <a:ext uri="{FF2B5EF4-FFF2-40B4-BE49-F238E27FC236}">
                <a16:creationId xmlns:a16="http://schemas.microsoft.com/office/drawing/2014/main" id="{7E91F0FF-321B-4CCB-A13F-7167638F00A8}"/>
              </a:ext>
            </a:extLst>
          </p:cNvPr>
          <p:cNvSpPr>
            <a:spLocks noGrp="1"/>
          </p:cNvSpPr>
          <p:nvPr>
            <p:ph idx="1"/>
          </p:nvPr>
        </p:nvSpPr>
        <p:spPr>
          <a:xfrm>
            <a:off x="314319" y="922492"/>
            <a:ext cx="5130039" cy="3672131"/>
          </a:xfrm>
        </p:spPr>
        <p:txBody>
          <a:bodyPr/>
          <a:lstStyle/>
          <a:p>
            <a:pPr marL="0" indent="0">
              <a:buNone/>
            </a:pPr>
            <a:r>
              <a:rPr lang="en-GB" dirty="0"/>
              <a:t>(5) Det er sunt </a:t>
            </a:r>
            <a:r>
              <a:rPr lang="en-GB" dirty="0" err="1"/>
              <a:t>å</a:t>
            </a:r>
            <a:r>
              <a:rPr lang="en-GB" dirty="0"/>
              <a:t> ha </a:t>
            </a:r>
            <a:r>
              <a:rPr lang="en-GB" b="1" dirty="0" err="1"/>
              <a:t>hund</a:t>
            </a:r>
            <a:r>
              <a:rPr lang="en-GB" dirty="0"/>
              <a:t>/*</a:t>
            </a:r>
            <a:r>
              <a:rPr lang="en-GB" dirty="0" err="1"/>
              <a:t>hunden</a:t>
            </a:r>
            <a:r>
              <a:rPr lang="en-GB" dirty="0"/>
              <a:t>/?</a:t>
            </a:r>
            <a:r>
              <a:rPr lang="en-GB" dirty="0" err="1"/>
              <a:t>en</a:t>
            </a:r>
            <a:r>
              <a:rPr lang="en-GB" dirty="0"/>
              <a:t> </a:t>
            </a:r>
            <a:r>
              <a:rPr lang="en-GB" dirty="0" err="1"/>
              <a:t>hund</a:t>
            </a:r>
            <a:r>
              <a:rPr lang="en-GB" dirty="0"/>
              <a:t>/ </a:t>
            </a:r>
            <a:r>
              <a:rPr lang="en-GB" dirty="0" err="1"/>
              <a:t>hunder</a:t>
            </a:r>
            <a:r>
              <a:rPr lang="en-GB" dirty="0"/>
              <a:t>/*</a:t>
            </a:r>
            <a:r>
              <a:rPr lang="en-GB" dirty="0" err="1"/>
              <a:t>hundene</a:t>
            </a:r>
            <a:endParaRPr lang="en-GB" dirty="0"/>
          </a:p>
          <a:p>
            <a:pPr marL="0" indent="0">
              <a:buNone/>
            </a:pPr>
            <a:endParaRPr lang="en-GB" dirty="0"/>
          </a:p>
          <a:p>
            <a:pPr marL="0" indent="0">
              <a:buNone/>
            </a:pPr>
            <a:r>
              <a:rPr lang="en-GB" dirty="0"/>
              <a:t>It is healthy to have dog.</a:t>
            </a:r>
          </a:p>
        </p:txBody>
      </p:sp>
      <p:pic>
        <p:nvPicPr>
          <p:cNvPr id="9" name="Picture 8">
            <a:extLst>
              <a:ext uri="{FF2B5EF4-FFF2-40B4-BE49-F238E27FC236}">
                <a16:creationId xmlns:a16="http://schemas.microsoft.com/office/drawing/2014/main" id="{DE0EE797-3046-A3D6-8044-D41BEB4FE609}"/>
              </a:ext>
            </a:extLst>
          </p:cNvPr>
          <p:cNvPicPr>
            <a:picLocks noChangeAspect="1"/>
          </p:cNvPicPr>
          <p:nvPr/>
        </p:nvPicPr>
        <p:blipFill>
          <a:blip r:embed="rId3"/>
          <a:stretch>
            <a:fillRect/>
          </a:stretch>
        </p:blipFill>
        <p:spPr>
          <a:xfrm flipH="1">
            <a:off x="314318" y="3671283"/>
            <a:ext cx="1524992" cy="923319"/>
          </a:xfrm>
          <a:prstGeom prst="rect">
            <a:avLst/>
          </a:prstGeom>
        </p:spPr>
      </p:pic>
    </p:spTree>
    <p:extLst>
      <p:ext uri="{BB962C8B-B14F-4D97-AF65-F5344CB8AC3E}">
        <p14:creationId xmlns:p14="http://schemas.microsoft.com/office/powerpoint/2010/main" val="65149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chemeClr val="accent1">
                <a:lumMod val="0"/>
                <a:lumOff val="100000"/>
              </a:schemeClr>
            </a:gs>
            <a:gs pos="69000">
              <a:schemeClr val="accent1"/>
            </a:gs>
            <a:gs pos="42000">
              <a:schemeClr val="bg1">
                <a:lumMod val="85000"/>
              </a:schemeClr>
            </a:gs>
            <a:gs pos="85000">
              <a:schemeClr val="accent1">
                <a:lumMod val="75000"/>
              </a:schemeClr>
            </a:gs>
          </a:gsLst>
          <a:lin ang="16200000" scaled="1"/>
          <a:tileRect/>
        </a:gradFill>
        <a:effectLst/>
      </p:bgPr>
    </p:bg>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CB79C0D1-C264-BE41-97A2-A21B4FC4CEAB}"/>
              </a:ext>
            </a:extLst>
          </p:cNvPr>
          <p:cNvSpPr>
            <a:spLocks noGrp="1"/>
          </p:cNvSpPr>
          <p:nvPr>
            <p:ph idx="1"/>
          </p:nvPr>
        </p:nvSpPr>
        <p:spPr/>
        <p:txBody>
          <a:bodyPr/>
          <a:lstStyle/>
          <a:p>
            <a:r>
              <a:rPr lang="en-GB" dirty="0">
                <a:latin typeface="Avenir Book" panose="02000503020000020003" pitchFamily="2" charset="0"/>
              </a:rPr>
              <a:t>Abstract singulars (marriage-type nouns)</a:t>
            </a:r>
          </a:p>
          <a:p>
            <a:r>
              <a:rPr lang="en-GB" dirty="0">
                <a:latin typeface="Avenir Book" panose="02000503020000020003" pitchFamily="2" charset="0"/>
              </a:rPr>
              <a:t>Bare in English (generic reading), but need the definite article in Norwegian (ambiguous between generic and existential)</a:t>
            </a:r>
          </a:p>
          <a:p>
            <a:r>
              <a:rPr lang="en-GB" dirty="0">
                <a:latin typeface="Avenir Book" panose="02000503020000020003" pitchFamily="2" charset="0"/>
              </a:rPr>
              <a:t>Bare in Polish- no articles (and ambiguous)</a:t>
            </a:r>
          </a:p>
          <a:p>
            <a:endParaRPr lang="en-GB" dirty="0">
              <a:latin typeface="Avenir Book" panose="02000503020000020003" pitchFamily="2" charset="0"/>
            </a:endParaRPr>
          </a:p>
          <a:p>
            <a:pPr marL="0" indent="0">
              <a:buNone/>
            </a:pPr>
            <a:r>
              <a:rPr lang="en-GB" sz="2000" dirty="0" err="1">
                <a:latin typeface="Avenir Book" panose="02000503020000020003" pitchFamily="2" charset="0"/>
              </a:rPr>
              <a:t>Małżeństwo</a:t>
            </a:r>
            <a:r>
              <a:rPr lang="en-GB" sz="2000" dirty="0">
                <a:latin typeface="Avenir Book" panose="02000503020000020003" pitchFamily="2" charset="0"/>
              </a:rPr>
              <a:t> jest </a:t>
            </a:r>
            <a:r>
              <a:rPr lang="en-GB" sz="2000" dirty="0" err="1">
                <a:latin typeface="Avenir Book" panose="02000503020000020003" pitchFamily="2" charset="0"/>
              </a:rPr>
              <a:t>trudne</a:t>
            </a:r>
            <a:r>
              <a:rPr lang="en-GB" sz="2000" dirty="0">
                <a:latin typeface="Avenir Book" panose="02000503020000020003" pitchFamily="2" charset="0"/>
              </a:rPr>
              <a:t>/ </a:t>
            </a:r>
            <a:r>
              <a:rPr lang="en-GB" sz="2000" dirty="0" err="1">
                <a:solidFill>
                  <a:schemeClr val="accent2">
                    <a:lumMod val="60000"/>
                    <a:lumOff val="40000"/>
                  </a:schemeClr>
                </a:solidFill>
                <a:latin typeface="Avenir Book" panose="02000503020000020003" pitchFamily="2" charset="0"/>
              </a:rPr>
              <a:t>Ekteskapet</a:t>
            </a:r>
            <a:r>
              <a:rPr lang="en-GB" sz="2000" dirty="0">
                <a:solidFill>
                  <a:schemeClr val="accent2">
                    <a:lumMod val="60000"/>
                    <a:lumOff val="40000"/>
                  </a:schemeClr>
                </a:solidFill>
                <a:latin typeface="Avenir Book" panose="02000503020000020003" pitchFamily="2" charset="0"/>
              </a:rPr>
              <a:t> er </a:t>
            </a:r>
            <a:r>
              <a:rPr lang="en-GB" sz="2000" dirty="0" err="1">
                <a:solidFill>
                  <a:schemeClr val="accent2">
                    <a:lumMod val="60000"/>
                    <a:lumOff val="40000"/>
                  </a:schemeClr>
                </a:solidFill>
                <a:latin typeface="Avenir Book" panose="02000503020000020003" pitchFamily="2" charset="0"/>
              </a:rPr>
              <a:t>vanskelig</a:t>
            </a:r>
            <a:r>
              <a:rPr lang="en-GB" sz="2000" dirty="0">
                <a:latin typeface="Avenir Book" panose="02000503020000020003" pitchFamily="2" charset="0"/>
              </a:rPr>
              <a:t>/Marriage is hard</a:t>
            </a:r>
          </a:p>
          <a:p>
            <a:pPr marL="0" indent="0">
              <a:buNone/>
            </a:pPr>
            <a:r>
              <a:rPr lang="en-GB" sz="2000" dirty="0" err="1">
                <a:latin typeface="Avenir Book" panose="02000503020000020003" pitchFamily="2" charset="0"/>
              </a:rPr>
              <a:t>Bare.sg</a:t>
            </a:r>
            <a:r>
              <a:rPr lang="en-GB" sz="2000" dirty="0">
                <a:latin typeface="Avenir Book" panose="02000503020000020003" pitchFamily="2" charset="0"/>
              </a:rPr>
              <a:t>					</a:t>
            </a:r>
            <a:r>
              <a:rPr lang="en-GB" sz="2000" dirty="0">
                <a:solidFill>
                  <a:schemeClr val="accent2">
                    <a:lumMod val="60000"/>
                    <a:lumOff val="40000"/>
                  </a:schemeClr>
                </a:solidFill>
                <a:latin typeface="Avenir Book" panose="02000503020000020003" pitchFamily="2" charset="0"/>
              </a:rPr>
              <a:t>Def	.sg</a:t>
            </a:r>
            <a:r>
              <a:rPr lang="en-GB" sz="2000" dirty="0">
                <a:latin typeface="Avenir Book" panose="02000503020000020003" pitchFamily="2" charset="0"/>
              </a:rPr>
              <a:t>					</a:t>
            </a:r>
            <a:r>
              <a:rPr lang="en-GB" sz="2000" dirty="0" err="1">
                <a:latin typeface="Avenir Book" panose="02000503020000020003" pitchFamily="2" charset="0"/>
              </a:rPr>
              <a:t>Bare.sg</a:t>
            </a:r>
            <a:endParaRPr lang="en-GB" sz="2000" dirty="0">
              <a:latin typeface="Avenir Book" panose="02000503020000020003" pitchFamily="2" charset="0"/>
            </a:endParaRPr>
          </a:p>
        </p:txBody>
      </p:sp>
      <p:sp>
        <p:nvSpPr>
          <p:cNvPr id="3" name="Tittel 2">
            <a:extLst>
              <a:ext uri="{FF2B5EF4-FFF2-40B4-BE49-F238E27FC236}">
                <a16:creationId xmlns:a16="http://schemas.microsoft.com/office/drawing/2014/main" id="{0130F847-9A87-AB4D-8D0D-FF9DA6C9AB2A}"/>
              </a:ext>
            </a:extLst>
          </p:cNvPr>
          <p:cNvSpPr>
            <a:spLocks noGrp="1"/>
          </p:cNvSpPr>
          <p:nvPr>
            <p:ph type="title"/>
          </p:nvPr>
        </p:nvSpPr>
        <p:spPr/>
        <p:txBody>
          <a:bodyPr/>
          <a:lstStyle/>
          <a:p>
            <a:r>
              <a:rPr lang="nb-NO" dirty="0" err="1">
                <a:latin typeface="Avenir Book" panose="02000503020000020003" pitchFamily="2" charset="0"/>
              </a:rPr>
              <a:t>Possible</a:t>
            </a:r>
            <a:r>
              <a:rPr lang="nb-NO" dirty="0">
                <a:latin typeface="Avenir Book" panose="02000503020000020003" pitchFamily="2" charset="0"/>
              </a:rPr>
              <a:t> </a:t>
            </a:r>
            <a:r>
              <a:rPr lang="nb-NO" dirty="0" err="1">
                <a:latin typeface="Avenir Book" panose="02000503020000020003" pitchFamily="2" charset="0"/>
              </a:rPr>
              <a:t>additional</a:t>
            </a:r>
            <a:r>
              <a:rPr lang="nb-NO" dirty="0">
                <a:latin typeface="Avenir Book" panose="02000503020000020003" pitchFamily="2" charset="0"/>
              </a:rPr>
              <a:t> item</a:t>
            </a:r>
          </a:p>
        </p:txBody>
      </p:sp>
      <p:cxnSp>
        <p:nvCxnSpPr>
          <p:cNvPr id="4" name="Straight Connector 3">
            <a:extLst>
              <a:ext uri="{FF2B5EF4-FFF2-40B4-BE49-F238E27FC236}">
                <a16:creationId xmlns:a16="http://schemas.microsoft.com/office/drawing/2014/main" id="{3B26E5A6-AE7C-FE6F-DAE9-4AE1E9120FD8}"/>
              </a:ext>
            </a:extLst>
          </p:cNvPr>
          <p:cNvCxnSpPr>
            <a:cxnSpLocks/>
          </p:cNvCxnSpPr>
          <p:nvPr/>
        </p:nvCxnSpPr>
        <p:spPr>
          <a:xfrm>
            <a:off x="0" y="847979"/>
            <a:ext cx="9144000" cy="0"/>
          </a:xfrm>
          <a:prstGeom prst="line">
            <a:avLst/>
          </a:prstGeom>
          <a:ln cmpd="dbl">
            <a:solidFill>
              <a:schemeClr val="accent2"/>
            </a:solidFill>
            <a:prstDash val="soli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769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chemeClr val="accent1">
                <a:lumMod val="0"/>
                <a:lumOff val="100000"/>
              </a:schemeClr>
            </a:gs>
            <a:gs pos="69000">
              <a:schemeClr val="accent1"/>
            </a:gs>
            <a:gs pos="42000">
              <a:schemeClr val="bg1">
                <a:lumMod val="85000"/>
              </a:schemeClr>
            </a:gs>
            <a:gs pos="85000">
              <a:schemeClr val="accent1">
                <a:lumMod val="75000"/>
              </a:schemeClr>
            </a:gs>
          </a:gsLst>
          <a:lin ang="16200000" scaled="1"/>
          <a:tileRect/>
        </a:gradFill>
        <a:effectLst/>
      </p:bgPr>
    </p:bg>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0130F847-9A87-AB4D-8D0D-FF9DA6C9AB2A}"/>
              </a:ext>
            </a:extLst>
          </p:cNvPr>
          <p:cNvSpPr>
            <a:spLocks noGrp="1"/>
          </p:cNvSpPr>
          <p:nvPr>
            <p:ph type="title"/>
          </p:nvPr>
        </p:nvSpPr>
        <p:spPr/>
        <p:txBody>
          <a:bodyPr/>
          <a:lstStyle/>
          <a:p>
            <a:r>
              <a:rPr lang="nb-NO" dirty="0" err="1">
                <a:latin typeface="Avenir Book" panose="02000503020000020003" pitchFamily="2" charset="0"/>
              </a:rPr>
              <a:t>Predictions</a:t>
            </a:r>
            <a:endParaRPr lang="nb-NO" dirty="0">
              <a:latin typeface="Avenir Book" panose="02000503020000020003" pitchFamily="2" charset="0"/>
            </a:endParaRPr>
          </a:p>
        </p:txBody>
      </p:sp>
      <p:cxnSp>
        <p:nvCxnSpPr>
          <p:cNvPr id="7" name="Straight Connector 6">
            <a:extLst>
              <a:ext uri="{FF2B5EF4-FFF2-40B4-BE49-F238E27FC236}">
                <a16:creationId xmlns:a16="http://schemas.microsoft.com/office/drawing/2014/main" id="{1DC3F0FB-24DD-1D85-D106-457CDB46A0D3}"/>
              </a:ext>
            </a:extLst>
          </p:cNvPr>
          <p:cNvCxnSpPr>
            <a:cxnSpLocks/>
          </p:cNvCxnSpPr>
          <p:nvPr/>
        </p:nvCxnSpPr>
        <p:spPr>
          <a:xfrm>
            <a:off x="0" y="847979"/>
            <a:ext cx="9144000" cy="0"/>
          </a:xfrm>
          <a:prstGeom prst="line">
            <a:avLst/>
          </a:prstGeom>
          <a:ln cmpd="dbl">
            <a:solidFill>
              <a:schemeClr val="accent2"/>
            </a:solidFill>
            <a:prstDash val="solid"/>
          </a:ln>
        </p:spPr>
        <p:style>
          <a:lnRef idx="2">
            <a:schemeClr val="accent1"/>
          </a:lnRef>
          <a:fillRef idx="0">
            <a:schemeClr val="accent1"/>
          </a:fillRef>
          <a:effectRef idx="1">
            <a:schemeClr val="accent1"/>
          </a:effectRef>
          <a:fontRef idx="minor">
            <a:schemeClr val="tx1"/>
          </a:fontRef>
        </p:style>
      </p:cxnSp>
      <p:graphicFrame>
        <p:nvGraphicFramePr>
          <p:cNvPr id="4" name="Table 4">
            <a:extLst>
              <a:ext uri="{FF2B5EF4-FFF2-40B4-BE49-F238E27FC236}">
                <a16:creationId xmlns:a16="http://schemas.microsoft.com/office/drawing/2014/main" id="{8F836761-4451-8F86-CB44-5EFE343B520F}"/>
              </a:ext>
            </a:extLst>
          </p:cNvPr>
          <p:cNvGraphicFramePr>
            <a:graphicFrameLocks noGrp="1"/>
          </p:cNvGraphicFramePr>
          <p:nvPr>
            <p:extLst>
              <p:ext uri="{D42A27DB-BD31-4B8C-83A1-F6EECF244321}">
                <p14:modId xmlns:p14="http://schemas.microsoft.com/office/powerpoint/2010/main" val="2402783557"/>
              </p:ext>
            </p:extLst>
          </p:nvPr>
        </p:nvGraphicFramePr>
        <p:xfrm>
          <a:off x="1524000" y="947136"/>
          <a:ext cx="6096000" cy="3724284"/>
        </p:xfrm>
        <a:graphic>
          <a:graphicData uri="http://schemas.openxmlformats.org/drawingml/2006/table">
            <a:tbl>
              <a:tblPr firstRow="1" bandRow="1">
                <a:tableStyleId>{5C22544A-7EE6-4342-B048-85BDC9FD1C3A}</a:tableStyleId>
              </a:tblPr>
              <a:tblGrid>
                <a:gridCol w="1250731">
                  <a:extLst>
                    <a:ext uri="{9D8B030D-6E8A-4147-A177-3AD203B41FA5}">
                      <a16:colId xmlns:a16="http://schemas.microsoft.com/office/drawing/2014/main" val="1365065668"/>
                    </a:ext>
                  </a:extLst>
                </a:gridCol>
                <a:gridCol w="1093076">
                  <a:extLst>
                    <a:ext uri="{9D8B030D-6E8A-4147-A177-3AD203B41FA5}">
                      <a16:colId xmlns:a16="http://schemas.microsoft.com/office/drawing/2014/main" val="970968469"/>
                    </a:ext>
                  </a:extLst>
                </a:gridCol>
                <a:gridCol w="1040524">
                  <a:extLst>
                    <a:ext uri="{9D8B030D-6E8A-4147-A177-3AD203B41FA5}">
                      <a16:colId xmlns:a16="http://schemas.microsoft.com/office/drawing/2014/main" val="1628276540"/>
                    </a:ext>
                  </a:extLst>
                </a:gridCol>
                <a:gridCol w="1229710">
                  <a:extLst>
                    <a:ext uri="{9D8B030D-6E8A-4147-A177-3AD203B41FA5}">
                      <a16:colId xmlns:a16="http://schemas.microsoft.com/office/drawing/2014/main" val="2493294342"/>
                    </a:ext>
                  </a:extLst>
                </a:gridCol>
                <a:gridCol w="1481959">
                  <a:extLst>
                    <a:ext uri="{9D8B030D-6E8A-4147-A177-3AD203B41FA5}">
                      <a16:colId xmlns:a16="http://schemas.microsoft.com/office/drawing/2014/main" val="3634290043"/>
                    </a:ext>
                  </a:extLst>
                </a:gridCol>
              </a:tblGrid>
              <a:tr h="432444">
                <a:tc>
                  <a:txBody>
                    <a:bodyPr/>
                    <a:lstStyle/>
                    <a:p>
                      <a:endParaRPr lang="en-GB" sz="2000" dirty="0">
                        <a:latin typeface="Avenir Book" panose="02000503020000020003" pitchFamily="2" charset="0"/>
                      </a:endParaRPr>
                    </a:p>
                  </a:txBody>
                  <a:tcPr/>
                </a:tc>
                <a:tc gridSpan="2">
                  <a:txBody>
                    <a:bodyPr/>
                    <a:lstStyle/>
                    <a:p>
                      <a:r>
                        <a:rPr lang="en-GB" sz="2000" dirty="0">
                          <a:latin typeface="Avenir Book" panose="02000503020000020003" pitchFamily="2" charset="0"/>
                        </a:rPr>
                        <a:t>L3 Nor</a:t>
                      </a:r>
                    </a:p>
                  </a:txBody>
                  <a:tcPr/>
                </a:tc>
                <a:tc hMerge="1">
                  <a:txBody>
                    <a:bodyPr/>
                    <a:lstStyle/>
                    <a:p>
                      <a:endParaRPr lang="en-GB"/>
                    </a:p>
                  </a:txBody>
                  <a:tcPr/>
                </a:tc>
                <a:tc gridSpan="2">
                  <a:txBody>
                    <a:bodyPr/>
                    <a:lstStyle/>
                    <a:p>
                      <a:r>
                        <a:rPr lang="en-GB" sz="2000" dirty="0">
                          <a:latin typeface="Avenir Book" panose="02000503020000020003" pitchFamily="2" charset="0"/>
                        </a:rPr>
                        <a:t>L3 </a:t>
                      </a:r>
                      <a:r>
                        <a:rPr lang="en-GB" sz="2000" dirty="0" err="1">
                          <a:latin typeface="Avenir Book" panose="02000503020000020003" pitchFamily="2" charset="0"/>
                        </a:rPr>
                        <a:t>Eng</a:t>
                      </a:r>
                      <a:endParaRPr lang="en-GB" sz="2000" dirty="0">
                        <a:latin typeface="Avenir Book" panose="02000503020000020003" pitchFamily="2" charset="0"/>
                      </a:endParaRPr>
                    </a:p>
                  </a:txBody>
                  <a:tcPr/>
                </a:tc>
                <a:tc hMerge="1">
                  <a:txBody>
                    <a:bodyPr/>
                    <a:lstStyle/>
                    <a:p>
                      <a:endParaRPr lang="en-GB"/>
                    </a:p>
                  </a:txBody>
                  <a:tcPr/>
                </a:tc>
                <a:extLst>
                  <a:ext uri="{0D108BD9-81ED-4DB2-BD59-A6C34878D82A}">
                    <a16:rowId xmlns:a16="http://schemas.microsoft.com/office/drawing/2014/main" val="3517509884"/>
                  </a:ext>
                </a:extLst>
              </a:tr>
              <a:tr h="370840">
                <a:tc>
                  <a:txBody>
                    <a:bodyPr/>
                    <a:lstStyle/>
                    <a:p>
                      <a:endParaRPr lang="en-GB" sz="2000">
                        <a:latin typeface="Avenir Book" panose="02000503020000020003" pitchFamily="2" charset="0"/>
                      </a:endParaRPr>
                    </a:p>
                  </a:txBody>
                  <a:tcPr/>
                </a:tc>
                <a:tc>
                  <a:txBody>
                    <a:bodyPr/>
                    <a:lstStyle/>
                    <a:p>
                      <a:r>
                        <a:rPr lang="en-GB" sz="2000" dirty="0">
                          <a:latin typeface="Avenir Book" panose="02000503020000020003" pitchFamily="2" charset="0"/>
                        </a:rPr>
                        <a:t>Kind</a:t>
                      </a:r>
                    </a:p>
                  </a:txBody>
                  <a:tcPr/>
                </a:tc>
                <a:tc>
                  <a:txBody>
                    <a:bodyPr/>
                    <a:lstStyle/>
                    <a:p>
                      <a:r>
                        <a:rPr lang="en-GB" sz="2000" dirty="0">
                          <a:latin typeface="Avenir Book" panose="02000503020000020003" pitchFamily="2" charset="0"/>
                        </a:rPr>
                        <a:t>Char</a:t>
                      </a:r>
                    </a:p>
                  </a:txBody>
                  <a:tcPr/>
                </a:tc>
                <a:tc>
                  <a:txBody>
                    <a:bodyPr/>
                    <a:lstStyle/>
                    <a:p>
                      <a:r>
                        <a:rPr lang="en-GB" sz="2000" dirty="0">
                          <a:latin typeface="Avenir Book" panose="02000503020000020003" pitchFamily="2" charset="0"/>
                        </a:rPr>
                        <a:t>Kind</a:t>
                      </a:r>
                    </a:p>
                  </a:txBody>
                  <a:tcPr/>
                </a:tc>
                <a:tc>
                  <a:txBody>
                    <a:bodyPr/>
                    <a:lstStyle/>
                    <a:p>
                      <a:r>
                        <a:rPr lang="en-GB" sz="2000" dirty="0">
                          <a:latin typeface="Avenir Book" panose="02000503020000020003" pitchFamily="2" charset="0"/>
                        </a:rPr>
                        <a:t>Char</a:t>
                      </a:r>
                    </a:p>
                  </a:txBody>
                  <a:tcPr/>
                </a:tc>
                <a:extLst>
                  <a:ext uri="{0D108BD9-81ED-4DB2-BD59-A6C34878D82A}">
                    <a16:rowId xmlns:a16="http://schemas.microsoft.com/office/drawing/2014/main" val="2614863351"/>
                  </a:ext>
                </a:extLst>
              </a:tr>
              <a:tr h="370840">
                <a:tc>
                  <a:txBody>
                    <a:bodyPr/>
                    <a:lstStyle/>
                    <a:p>
                      <a:r>
                        <a:rPr lang="en-GB" sz="2000" dirty="0" err="1">
                          <a:latin typeface="Avenir Book" panose="02000503020000020003" pitchFamily="2" charset="0"/>
                        </a:rPr>
                        <a:t>Def.sg</a:t>
                      </a:r>
                      <a:endParaRPr lang="en-GB" sz="2000" dirty="0">
                        <a:latin typeface="Avenir Book" panose="02000503020000020003" pitchFamily="2" charset="0"/>
                      </a:endParaRPr>
                    </a:p>
                  </a:txBody>
                  <a:tcPr/>
                </a:tc>
                <a:tc>
                  <a:txBody>
                    <a:bodyPr/>
                    <a:lstStyle/>
                    <a:p>
                      <a:r>
                        <a:rPr lang="en-GB" sz="2000" dirty="0">
                          <a:latin typeface="Avenir Book" panose="02000503020000020003" pitchFamily="2" charset="0"/>
                        </a:rPr>
                        <a:t>(+)ENG</a:t>
                      </a:r>
                    </a:p>
                  </a:txBody>
                  <a:tcPr>
                    <a:solidFill>
                      <a:srgbClr val="92D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latin typeface="Avenir Book" panose="02000503020000020003" pitchFamily="2" charset="0"/>
                        </a:rPr>
                        <a:t>(+)ENG</a:t>
                      </a:r>
                    </a:p>
                  </a:txBody>
                  <a:tcPr>
                    <a:solidFill>
                      <a:srgbClr val="92D050"/>
                    </a:solidFill>
                  </a:tcPr>
                </a:tc>
                <a:tc>
                  <a:txBody>
                    <a:bodyPr/>
                    <a:lstStyle/>
                    <a:p>
                      <a:r>
                        <a:rPr lang="en-GB" sz="2000" dirty="0">
                          <a:latin typeface="Avenir Book" panose="02000503020000020003" pitchFamily="2" charset="0"/>
                        </a:rPr>
                        <a:t>(+)NOR</a:t>
                      </a:r>
                    </a:p>
                  </a:txBody>
                  <a:tcPr>
                    <a:solidFill>
                      <a:srgbClr val="92D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latin typeface="Avenir Book" panose="02000503020000020003" pitchFamily="2" charset="0"/>
                        </a:rPr>
                        <a:t>(+)NOR</a:t>
                      </a:r>
                    </a:p>
                  </a:txBody>
                  <a:tcPr>
                    <a:solidFill>
                      <a:srgbClr val="92D050"/>
                    </a:solidFill>
                  </a:tcPr>
                </a:tc>
                <a:extLst>
                  <a:ext uri="{0D108BD9-81ED-4DB2-BD59-A6C34878D82A}">
                    <a16:rowId xmlns:a16="http://schemas.microsoft.com/office/drawing/2014/main" val="315956159"/>
                  </a:ext>
                </a:extLst>
              </a:tr>
              <a:tr h="370840">
                <a:tc>
                  <a:txBody>
                    <a:bodyPr/>
                    <a:lstStyle/>
                    <a:p>
                      <a:r>
                        <a:rPr lang="en-GB" sz="2000" dirty="0" err="1">
                          <a:latin typeface="Avenir Book" panose="02000503020000020003" pitchFamily="2" charset="0"/>
                        </a:rPr>
                        <a:t>Indef.sg</a:t>
                      </a:r>
                      <a:endParaRPr lang="en-GB" sz="20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latin typeface="Avenir Book" panose="02000503020000020003" pitchFamily="2" charset="0"/>
                        </a:rPr>
                        <a:t>(+)ENG</a:t>
                      </a:r>
                    </a:p>
                    <a:p>
                      <a:r>
                        <a:rPr lang="en-GB" sz="2000" dirty="0">
                          <a:latin typeface="Avenir Book" panose="02000503020000020003" pitchFamily="2" charset="0"/>
                        </a:rPr>
                        <a:t>(-)POL</a:t>
                      </a:r>
                    </a:p>
                  </a:txBody>
                  <a:tcPr>
                    <a:solidFill>
                      <a:schemeClr val="accent5">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latin typeface="Avenir Book" panose="02000503020000020003" pitchFamily="2" charset="0"/>
                        </a:rPr>
                        <a:t>(+)ENG</a:t>
                      </a:r>
                    </a:p>
                    <a:p>
                      <a:r>
                        <a:rPr lang="en-GB" sz="2000" dirty="0">
                          <a:latin typeface="Avenir Book" panose="02000503020000020003" pitchFamily="2" charset="0"/>
                        </a:rPr>
                        <a:t>(+)POL</a:t>
                      </a:r>
                    </a:p>
                  </a:txBody>
                  <a:tcPr>
                    <a:solidFill>
                      <a:srgbClr val="92D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latin typeface="Avenir Book" panose="02000503020000020003" pitchFamily="2" charset="0"/>
                        </a:rPr>
                        <a:t>(+)NOR</a:t>
                      </a:r>
                    </a:p>
                    <a:p>
                      <a:r>
                        <a:rPr lang="en-GB" sz="2000" dirty="0">
                          <a:latin typeface="Avenir Book" panose="02000503020000020003" pitchFamily="2" charset="0"/>
                        </a:rPr>
                        <a:t>(-)POL</a:t>
                      </a:r>
                    </a:p>
                  </a:txBody>
                  <a:tcPr>
                    <a:solidFill>
                      <a:schemeClr val="accent5">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latin typeface="Avenir Book" panose="02000503020000020003" pitchFamily="2" charset="0"/>
                        </a:rPr>
                        <a:t>(+)NOR</a:t>
                      </a:r>
                    </a:p>
                    <a:p>
                      <a:r>
                        <a:rPr lang="en-GB" sz="2000" dirty="0">
                          <a:latin typeface="Avenir Book" panose="02000503020000020003" pitchFamily="2" charset="0"/>
                        </a:rPr>
                        <a:t>(+)POL</a:t>
                      </a:r>
                    </a:p>
                  </a:txBody>
                  <a:tcPr>
                    <a:solidFill>
                      <a:srgbClr val="92D050"/>
                    </a:solidFill>
                  </a:tcPr>
                </a:tc>
                <a:extLst>
                  <a:ext uri="{0D108BD9-81ED-4DB2-BD59-A6C34878D82A}">
                    <a16:rowId xmlns:a16="http://schemas.microsoft.com/office/drawing/2014/main" val="2327858628"/>
                  </a:ext>
                </a:extLst>
              </a:tr>
              <a:tr h="370840">
                <a:tc>
                  <a:txBody>
                    <a:bodyPr/>
                    <a:lstStyle/>
                    <a:p>
                      <a:r>
                        <a:rPr lang="en-GB" sz="2000" dirty="0" err="1">
                          <a:latin typeface="Avenir Book" panose="02000503020000020003" pitchFamily="2" charset="0"/>
                        </a:rPr>
                        <a:t>B.sg</a:t>
                      </a:r>
                      <a:endParaRPr lang="en-GB" sz="2000" dirty="0">
                        <a:latin typeface="Avenir Book" panose="02000503020000020003" pitchFamily="2" charset="0"/>
                      </a:endParaRPr>
                    </a:p>
                  </a:txBody>
                  <a:tcPr/>
                </a:tc>
                <a:tc>
                  <a:txBody>
                    <a:bodyPr/>
                    <a:lstStyle/>
                    <a:p>
                      <a:r>
                        <a:rPr lang="en-GB" sz="2000" dirty="0">
                          <a:latin typeface="Avenir Book" panose="02000503020000020003" pitchFamily="2" charset="0"/>
                        </a:rPr>
                        <a:t>(-)POL</a:t>
                      </a:r>
                    </a:p>
                  </a:txBody>
                  <a:tcPr>
                    <a:solidFill>
                      <a:srgbClr val="D81E00"/>
                    </a:solidFill>
                  </a:tcPr>
                </a:tc>
                <a:tc>
                  <a:txBody>
                    <a:bodyPr/>
                    <a:lstStyle/>
                    <a:p>
                      <a:r>
                        <a:rPr lang="en-GB" sz="2000" dirty="0">
                          <a:latin typeface="Avenir Book" panose="02000503020000020003" pitchFamily="2" charset="0"/>
                        </a:rPr>
                        <a:t>(+)POL</a:t>
                      </a:r>
                    </a:p>
                  </a:txBody>
                  <a:tcPr>
                    <a:solidFill>
                      <a:srgbClr val="92D050"/>
                    </a:solidFill>
                  </a:tcPr>
                </a:tc>
                <a:tc>
                  <a:txBody>
                    <a:bodyPr/>
                    <a:lstStyle/>
                    <a:p>
                      <a:r>
                        <a:rPr lang="en-GB" sz="2000" dirty="0">
                          <a:latin typeface="Avenir Book" panose="02000503020000020003" pitchFamily="2" charset="0"/>
                        </a:rPr>
                        <a:t>(-)NOR</a:t>
                      </a:r>
                    </a:p>
                    <a:p>
                      <a:r>
                        <a:rPr lang="en-GB" sz="2000" dirty="0">
                          <a:latin typeface="Avenir Book" panose="02000503020000020003" pitchFamily="2" charset="0"/>
                        </a:rPr>
                        <a:t>(-)POL</a:t>
                      </a:r>
                    </a:p>
                  </a:txBody>
                  <a:tcPr>
                    <a:solidFill>
                      <a:srgbClr val="D81E00"/>
                    </a:solidFill>
                  </a:tcPr>
                </a:tc>
                <a:tc>
                  <a:txBody>
                    <a:bodyPr/>
                    <a:lstStyle/>
                    <a:p>
                      <a:r>
                        <a:rPr lang="en-GB" sz="2000" dirty="0">
                          <a:latin typeface="Avenir Book" panose="02000503020000020003" pitchFamily="2" charset="0"/>
                        </a:rPr>
                        <a:t>(-)NOR</a:t>
                      </a:r>
                    </a:p>
                    <a:p>
                      <a:r>
                        <a:rPr lang="en-GB" sz="2000" dirty="0">
                          <a:latin typeface="Avenir Book" panose="02000503020000020003" pitchFamily="2" charset="0"/>
                        </a:rPr>
                        <a:t>(-)POL</a:t>
                      </a:r>
                    </a:p>
                  </a:txBody>
                  <a:tcPr>
                    <a:solidFill>
                      <a:srgbClr val="D81E00"/>
                    </a:solidFill>
                  </a:tcPr>
                </a:tc>
                <a:extLst>
                  <a:ext uri="{0D108BD9-81ED-4DB2-BD59-A6C34878D82A}">
                    <a16:rowId xmlns:a16="http://schemas.microsoft.com/office/drawing/2014/main" val="2768988837"/>
                  </a:ext>
                </a:extLst>
              </a:tr>
              <a:tr h="370840">
                <a:tc>
                  <a:txBody>
                    <a:bodyPr/>
                    <a:lstStyle/>
                    <a:p>
                      <a:r>
                        <a:rPr lang="en-GB" sz="2000" dirty="0" err="1">
                          <a:latin typeface="Avenir Book" panose="02000503020000020003" pitchFamily="2" charset="0"/>
                        </a:rPr>
                        <a:t>Bare.pl</a:t>
                      </a:r>
                      <a:endParaRPr lang="en-GB" sz="20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latin typeface="Avenir Book" panose="02000503020000020003" pitchFamily="2" charset="0"/>
                        </a:rPr>
                        <a:t>(+)ENG</a:t>
                      </a:r>
                    </a:p>
                    <a:p>
                      <a:r>
                        <a:rPr lang="en-GB" sz="2000" dirty="0">
                          <a:latin typeface="Avenir Book" panose="02000503020000020003" pitchFamily="2" charset="0"/>
                        </a:rPr>
                        <a:t>(+)POL</a:t>
                      </a:r>
                    </a:p>
                  </a:txBody>
                  <a:tcPr>
                    <a:solidFill>
                      <a:srgbClr val="92D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latin typeface="Avenir Book" panose="02000503020000020003" pitchFamily="2" charset="0"/>
                        </a:rPr>
                        <a:t>(+)ENG</a:t>
                      </a:r>
                    </a:p>
                    <a:p>
                      <a:r>
                        <a:rPr lang="en-GB" sz="2000" dirty="0">
                          <a:latin typeface="Avenir Book" panose="02000503020000020003" pitchFamily="2" charset="0"/>
                        </a:rPr>
                        <a:t>(+)POL</a:t>
                      </a:r>
                    </a:p>
                  </a:txBody>
                  <a:tcPr>
                    <a:solidFill>
                      <a:srgbClr val="92D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latin typeface="Avenir Book" panose="02000503020000020003" pitchFamily="2" charset="0"/>
                        </a:rPr>
                        <a:t>(+)ENG</a:t>
                      </a:r>
                    </a:p>
                    <a:p>
                      <a:r>
                        <a:rPr lang="en-GB" sz="2000" dirty="0">
                          <a:latin typeface="Avenir Book" panose="02000503020000020003" pitchFamily="2" charset="0"/>
                        </a:rPr>
                        <a:t>(+)POL</a:t>
                      </a:r>
                    </a:p>
                  </a:txBody>
                  <a:tcPr>
                    <a:solidFill>
                      <a:srgbClr val="92D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latin typeface="Avenir Book" panose="02000503020000020003" pitchFamily="2" charset="0"/>
                        </a:rPr>
                        <a:t>(+)ENG</a:t>
                      </a:r>
                    </a:p>
                    <a:p>
                      <a:r>
                        <a:rPr lang="en-GB" sz="2000" dirty="0">
                          <a:latin typeface="Avenir Book" panose="02000503020000020003" pitchFamily="2" charset="0"/>
                        </a:rPr>
                        <a:t>(+)POL</a:t>
                      </a:r>
                    </a:p>
                  </a:txBody>
                  <a:tcPr>
                    <a:solidFill>
                      <a:srgbClr val="92D050"/>
                    </a:solidFill>
                  </a:tcPr>
                </a:tc>
                <a:extLst>
                  <a:ext uri="{0D108BD9-81ED-4DB2-BD59-A6C34878D82A}">
                    <a16:rowId xmlns:a16="http://schemas.microsoft.com/office/drawing/2014/main" val="1801440842"/>
                  </a:ext>
                </a:extLst>
              </a:tr>
              <a:tr h="370840">
                <a:tc>
                  <a:txBody>
                    <a:bodyPr/>
                    <a:lstStyle/>
                    <a:p>
                      <a:r>
                        <a:rPr lang="en-GB" sz="2000" dirty="0" err="1">
                          <a:latin typeface="Avenir Book" panose="02000503020000020003" pitchFamily="2" charset="0"/>
                        </a:rPr>
                        <a:t>Def.pl</a:t>
                      </a:r>
                      <a:endParaRPr lang="en-GB" sz="2000" dirty="0">
                        <a:latin typeface="Avenir Book" panose="02000503020000020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latin typeface="Avenir Book" panose="02000503020000020003" pitchFamily="2" charset="0"/>
                        </a:rPr>
                        <a:t>(-)ENG</a:t>
                      </a:r>
                    </a:p>
                  </a:txBody>
                  <a:tcPr>
                    <a:solidFill>
                      <a:srgbClr val="D81E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latin typeface="Avenir Book" panose="02000503020000020003" pitchFamily="2" charset="0"/>
                        </a:rPr>
                        <a:t>(-)ENG</a:t>
                      </a:r>
                    </a:p>
                  </a:txBody>
                  <a:tcPr>
                    <a:solidFill>
                      <a:srgbClr val="D81E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latin typeface="Avenir Book" panose="02000503020000020003" pitchFamily="2" charset="0"/>
                        </a:rPr>
                        <a:t>(-)NOR</a:t>
                      </a:r>
                    </a:p>
                  </a:txBody>
                  <a:tcPr>
                    <a:solidFill>
                      <a:srgbClr val="D81E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latin typeface="Avenir Book" panose="02000503020000020003" pitchFamily="2" charset="0"/>
                        </a:rPr>
                        <a:t>(-)NOR</a:t>
                      </a:r>
                    </a:p>
                  </a:txBody>
                  <a:tcPr>
                    <a:solidFill>
                      <a:srgbClr val="D81E00"/>
                    </a:solidFill>
                  </a:tcPr>
                </a:tc>
                <a:extLst>
                  <a:ext uri="{0D108BD9-81ED-4DB2-BD59-A6C34878D82A}">
                    <a16:rowId xmlns:a16="http://schemas.microsoft.com/office/drawing/2014/main" val="3049883550"/>
                  </a:ext>
                </a:extLst>
              </a:tr>
            </a:tbl>
          </a:graphicData>
        </a:graphic>
      </p:graphicFrame>
    </p:spTree>
    <p:extLst>
      <p:ext uri="{BB962C8B-B14F-4D97-AF65-F5344CB8AC3E}">
        <p14:creationId xmlns:p14="http://schemas.microsoft.com/office/powerpoint/2010/main" val="166739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chemeClr val="accent1">
                <a:lumMod val="0"/>
                <a:lumOff val="100000"/>
              </a:schemeClr>
            </a:gs>
            <a:gs pos="69000">
              <a:schemeClr val="accent1"/>
            </a:gs>
            <a:gs pos="42000">
              <a:schemeClr val="bg1">
                <a:lumMod val="85000"/>
              </a:schemeClr>
            </a:gs>
            <a:gs pos="85000">
              <a:schemeClr val="accent1">
                <a:lumMod val="75000"/>
              </a:schemeClr>
            </a:gs>
          </a:gsLst>
          <a:lin ang="16200000" scaled="1"/>
          <a:tileRect/>
        </a:gradFill>
        <a:effectLst/>
      </p:bgPr>
    </p:bg>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CB79C0D1-C264-BE41-97A2-A21B4FC4CEAB}"/>
              </a:ext>
            </a:extLst>
          </p:cNvPr>
          <p:cNvSpPr>
            <a:spLocks noGrp="1"/>
          </p:cNvSpPr>
          <p:nvPr>
            <p:ph idx="1"/>
          </p:nvPr>
        </p:nvSpPr>
        <p:spPr/>
        <p:txBody>
          <a:bodyPr/>
          <a:lstStyle/>
          <a:p>
            <a:r>
              <a:rPr lang="en-GB" dirty="0">
                <a:latin typeface="Avenir Book" panose="02000503020000020003" pitchFamily="2" charset="0"/>
              </a:rPr>
              <a:t>Online testing</a:t>
            </a:r>
          </a:p>
          <a:p>
            <a:r>
              <a:rPr lang="en-GB" dirty="0"/>
              <a:t>3 separate tasks: AJT for singulars, AJT for plurals, and a production task</a:t>
            </a:r>
          </a:p>
          <a:p>
            <a:r>
              <a:rPr lang="en-GB" dirty="0">
                <a:latin typeface="Avenir Book" panose="02000503020000020003" pitchFamily="2" charset="0"/>
              </a:rPr>
              <a:t>AJT as a forced choice task</a:t>
            </a:r>
          </a:p>
          <a:p>
            <a:r>
              <a:rPr lang="en-GB" dirty="0"/>
              <a:t>We will measure response and RTs (possibly also mouse tracking)</a:t>
            </a:r>
            <a:endParaRPr lang="en-GB" dirty="0">
              <a:latin typeface="Avenir Book" panose="02000503020000020003" pitchFamily="2" charset="0"/>
            </a:endParaRPr>
          </a:p>
        </p:txBody>
      </p:sp>
      <p:sp>
        <p:nvSpPr>
          <p:cNvPr id="3" name="Tittel 2">
            <a:extLst>
              <a:ext uri="{FF2B5EF4-FFF2-40B4-BE49-F238E27FC236}">
                <a16:creationId xmlns:a16="http://schemas.microsoft.com/office/drawing/2014/main" id="{0130F847-9A87-AB4D-8D0D-FF9DA6C9AB2A}"/>
              </a:ext>
            </a:extLst>
          </p:cNvPr>
          <p:cNvSpPr>
            <a:spLocks noGrp="1"/>
          </p:cNvSpPr>
          <p:nvPr>
            <p:ph type="title"/>
          </p:nvPr>
        </p:nvSpPr>
        <p:spPr/>
        <p:txBody>
          <a:bodyPr/>
          <a:lstStyle/>
          <a:p>
            <a:r>
              <a:rPr lang="nb-NO" dirty="0">
                <a:latin typeface="Avenir Book" panose="02000503020000020003" pitchFamily="2" charset="0"/>
              </a:rPr>
              <a:t>The </a:t>
            </a:r>
            <a:r>
              <a:rPr lang="nb-NO" dirty="0" err="1">
                <a:latin typeface="Avenir Book" panose="02000503020000020003" pitchFamily="2" charset="0"/>
              </a:rPr>
              <a:t>task</a:t>
            </a:r>
            <a:endParaRPr lang="nb-NO" dirty="0">
              <a:latin typeface="Avenir Book" panose="02000503020000020003" pitchFamily="2" charset="0"/>
            </a:endParaRPr>
          </a:p>
        </p:txBody>
      </p:sp>
      <p:cxnSp>
        <p:nvCxnSpPr>
          <p:cNvPr id="5" name="Straight Connector 4">
            <a:extLst>
              <a:ext uri="{FF2B5EF4-FFF2-40B4-BE49-F238E27FC236}">
                <a16:creationId xmlns:a16="http://schemas.microsoft.com/office/drawing/2014/main" id="{D68910B2-CBA8-3D15-080E-E34EF30A7B63}"/>
              </a:ext>
            </a:extLst>
          </p:cNvPr>
          <p:cNvCxnSpPr>
            <a:cxnSpLocks/>
          </p:cNvCxnSpPr>
          <p:nvPr/>
        </p:nvCxnSpPr>
        <p:spPr>
          <a:xfrm>
            <a:off x="0" y="847979"/>
            <a:ext cx="9144000" cy="0"/>
          </a:xfrm>
          <a:prstGeom prst="line">
            <a:avLst/>
          </a:prstGeom>
          <a:ln cmpd="dbl">
            <a:solidFill>
              <a:schemeClr val="accent2"/>
            </a:solidFill>
            <a:prstDash val="soli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395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chemeClr val="accent1">
                <a:lumMod val="0"/>
                <a:lumOff val="100000"/>
              </a:schemeClr>
            </a:gs>
            <a:gs pos="69000">
              <a:schemeClr val="accent1"/>
            </a:gs>
            <a:gs pos="42000">
              <a:schemeClr val="bg1">
                <a:lumMod val="85000"/>
              </a:schemeClr>
            </a:gs>
            <a:gs pos="85000">
              <a:schemeClr val="accent1">
                <a:lumMod val="75000"/>
              </a:schemeClr>
            </a:gs>
          </a:gsLst>
          <a:lin ang="16200000" scaled="1"/>
          <a:tileRect/>
        </a:gradFill>
        <a:effectLst/>
      </p:bgPr>
    </p:bg>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CB79C0D1-C264-BE41-97A2-A21B4FC4CEAB}"/>
              </a:ext>
            </a:extLst>
          </p:cNvPr>
          <p:cNvSpPr>
            <a:spLocks noGrp="1"/>
          </p:cNvSpPr>
          <p:nvPr>
            <p:ph idx="1"/>
          </p:nvPr>
        </p:nvSpPr>
        <p:spPr>
          <a:xfrm>
            <a:off x="1639614" y="922492"/>
            <a:ext cx="5528441" cy="1494887"/>
          </a:xfrm>
        </p:spPr>
        <p:txBody>
          <a:bodyPr/>
          <a:lstStyle/>
          <a:p>
            <a:pPr marL="0" indent="0">
              <a:buNone/>
            </a:pPr>
            <a:r>
              <a:rPr lang="en-GB" dirty="0"/>
              <a:t>I </a:t>
            </a:r>
            <a:r>
              <a:rPr lang="en-GB" dirty="0" err="1"/>
              <a:t>går</a:t>
            </a:r>
            <a:r>
              <a:rPr lang="en-GB" dirty="0"/>
              <a:t> </a:t>
            </a:r>
            <a:r>
              <a:rPr lang="en-GB" dirty="0" err="1"/>
              <a:t>lærte</a:t>
            </a:r>
            <a:r>
              <a:rPr lang="en-GB" dirty="0"/>
              <a:t> </a:t>
            </a:r>
            <a:r>
              <a:rPr lang="en-GB" dirty="0" err="1"/>
              <a:t>jeg</a:t>
            </a:r>
            <a:r>
              <a:rPr lang="en-GB" dirty="0"/>
              <a:t> at mange </a:t>
            </a:r>
            <a:r>
              <a:rPr lang="en-GB" dirty="0" err="1"/>
              <a:t>dyrearter</a:t>
            </a:r>
            <a:r>
              <a:rPr lang="en-GB" dirty="0"/>
              <a:t> </a:t>
            </a:r>
            <a:r>
              <a:rPr lang="en-GB" dirty="0" err="1"/>
              <a:t>på</a:t>
            </a:r>
            <a:r>
              <a:rPr lang="en-GB" dirty="0"/>
              <a:t> </a:t>
            </a:r>
            <a:r>
              <a:rPr lang="en-GB" dirty="0" err="1"/>
              <a:t>jorda</a:t>
            </a:r>
            <a:r>
              <a:rPr lang="en-GB" dirty="0"/>
              <a:t> er </a:t>
            </a:r>
            <a:r>
              <a:rPr lang="en-GB" dirty="0" err="1"/>
              <a:t>utrydda</a:t>
            </a:r>
            <a:r>
              <a:rPr lang="en-GB" dirty="0"/>
              <a:t>. For </a:t>
            </a:r>
            <a:r>
              <a:rPr lang="en-GB" dirty="0" err="1"/>
              <a:t>eksempel</a:t>
            </a:r>
            <a:r>
              <a:rPr lang="en-GB" dirty="0"/>
              <a:t> er det </a:t>
            </a:r>
            <a:r>
              <a:rPr lang="en-GB" dirty="0" err="1"/>
              <a:t>slik</a:t>
            </a:r>
            <a:r>
              <a:rPr lang="en-GB" dirty="0"/>
              <a:t> at... </a:t>
            </a:r>
          </a:p>
          <a:p>
            <a:pPr marL="0" indent="0">
              <a:buNone/>
            </a:pPr>
            <a:endParaRPr lang="en-GB" dirty="0">
              <a:latin typeface="Avenir Book" panose="02000503020000020003" pitchFamily="2" charset="0"/>
            </a:endParaRPr>
          </a:p>
        </p:txBody>
      </p:sp>
      <p:sp>
        <p:nvSpPr>
          <p:cNvPr id="3" name="Tittel 2">
            <a:extLst>
              <a:ext uri="{FF2B5EF4-FFF2-40B4-BE49-F238E27FC236}">
                <a16:creationId xmlns:a16="http://schemas.microsoft.com/office/drawing/2014/main" id="{0130F847-9A87-AB4D-8D0D-FF9DA6C9AB2A}"/>
              </a:ext>
            </a:extLst>
          </p:cNvPr>
          <p:cNvSpPr>
            <a:spLocks noGrp="1"/>
          </p:cNvSpPr>
          <p:nvPr>
            <p:ph type="title"/>
          </p:nvPr>
        </p:nvSpPr>
        <p:spPr/>
        <p:txBody>
          <a:bodyPr/>
          <a:lstStyle/>
          <a:p>
            <a:r>
              <a:rPr lang="nb-NO" dirty="0" err="1">
                <a:latin typeface="Avenir Book" panose="02000503020000020003" pitchFamily="2" charset="0"/>
              </a:rPr>
              <a:t>Example</a:t>
            </a:r>
            <a:endParaRPr lang="nb-NO" dirty="0">
              <a:latin typeface="Avenir Book" panose="02000503020000020003" pitchFamily="2" charset="0"/>
            </a:endParaRPr>
          </a:p>
        </p:txBody>
      </p:sp>
      <p:cxnSp>
        <p:nvCxnSpPr>
          <p:cNvPr id="5" name="Straight Connector 4">
            <a:extLst>
              <a:ext uri="{FF2B5EF4-FFF2-40B4-BE49-F238E27FC236}">
                <a16:creationId xmlns:a16="http://schemas.microsoft.com/office/drawing/2014/main" id="{D68910B2-CBA8-3D15-080E-E34EF30A7B63}"/>
              </a:ext>
            </a:extLst>
          </p:cNvPr>
          <p:cNvCxnSpPr>
            <a:cxnSpLocks/>
          </p:cNvCxnSpPr>
          <p:nvPr/>
        </p:nvCxnSpPr>
        <p:spPr>
          <a:xfrm>
            <a:off x="0" y="847979"/>
            <a:ext cx="9144000" cy="0"/>
          </a:xfrm>
          <a:prstGeom prst="line">
            <a:avLst/>
          </a:prstGeom>
          <a:ln cmpd="dbl">
            <a:solidFill>
              <a:schemeClr val="accent2"/>
            </a:solidFill>
            <a:prstDash val="solid"/>
          </a:ln>
        </p:spPr>
        <p:style>
          <a:lnRef idx="2">
            <a:schemeClr val="accent1"/>
          </a:lnRef>
          <a:fillRef idx="0">
            <a:schemeClr val="accent1"/>
          </a:fillRef>
          <a:effectRef idx="1">
            <a:schemeClr val="accent1"/>
          </a:effectRef>
          <a:fontRef idx="minor">
            <a:schemeClr val="tx1"/>
          </a:fontRef>
        </p:style>
      </p:cxnSp>
      <p:pic>
        <p:nvPicPr>
          <p:cNvPr id="9" name="Graphic 8" descr="Smiling face outline with solid fill">
            <a:extLst>
              <a:ext uri="{FF2B5EF4-FFF2-40B4-BE49-F238E27FC236}">
                <a16:creationId xmlns:a16="http://schemas.microsoft.com/office/drawing/2014/main" id="{B8F19F5A-A292-26FE-1DC9-3C05BC3A21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56391" y="2343435"/>
            <a:ext cx="1494886" cy="1494886"/>
          </a:xfrm>
          <a:prstGeom prst="rect">
            <a:avLst/>
          </a:prstGeom>
        </p:spPr>
      </p:pic>
      <p:pic>
        <p:nvPicPr>
          <p:cNvPr id="11" name="Graphic 10" descr="Cursor with solid fill">
            <a:extLst>
              <a:ext uri="{FF2B5EF4-FFF2-40B4-BE49-F238E27FC236}">
                <a16:creationId xmlns:a16="http://schemas.microsoft.com/office/drawing/2014/main" id="{AC798239-769E-D0AD-5B34-146498CDAB5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85840" y="3838321"/>
            <a:ext cx="914400" cy="914400"/>
          </a:xfrm>
          <a:prstGeom prst="rect">
            <a:avLst/>
          </a:prstGeom>
        </p:spPr>
      </p:pic>
    </p:spTree>
    <p:extLst>
      <p:ext uri="{BB962C8B-B14F-4D97-AF65-F5344CB8AC3E}">
        <p14:creationId xmlns:p14="http://schemas.microsoft.com/office/powerpoint/2010/main" val="7675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chemeClr val="accent1">
                <a:lumMod val="0"/>
                <a:lumOff val="100000"/>
              </a:schemeClr>
            </a:gs>
            <a:gs pos="69000">
              <a:schemeClr val="accent1"/>
            </a:gs>
            <a:gs pos="42000">
              <a:schemeClr val="bg1">
                <a:lumMod val="85000"/>
              </a:schemeClr>
            </a:gs>
            <a:gs pos="85000">
              <a:schemeClr val="accent1">
                <a:lumMod val="75000"/>
              </a:schemeClr>
            </a:gs>
          </a:gsLst>
          <a:lin ang="16200000" scaled="1"/>
          <a:tileRect/>
        </a:gradFill>
        <a:effectLst/>
      </p:bgPr>
    </p:bg>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CB79C0D1-C264-BE41-97A2-A21B4FC4CEAB}"/>
              </a:ext>
            </a:extLst>
          </p:cNvPr>
          <p:cNvSpPr>
            <a:spLocks noGrp="1"/>
          </p:cNvSpPr>
          <p:nvPr>
            <p:ph idx="1"/>
          </p:nvPr>
        </p:nvSpPr>
        <p:spPr>
          <a:xfrm>
            <a:off x="1639614" y="922492"/>
            <a:ext cx="5528441" cy="1494887"/>
          </a:xfrm>
        </p:spPr>
        <p:txBody>
          <a:bodyPr/>
          <a:lstStyle/>
          <a:p>
            <a:pPr marL="0" indent="0">
              <a:buNone/>
            </a:pPr>
            <a:r>
              <a:rPr lang="en-GB" dirty="0"/>
              <a:t>I </a:t>
            </a:r>
            <a:r>
              <a:rPr lang="en-GB" dirty="0" err="1"/>
              <a:t>går</a:t>
            </a:r>
            <a:r>
              <a:rPr lang="en-GB" dirty="0"/>
              <a:t> </a:t>
            </a:r>
            <a:r>
              <a:rPr lang="en-GB" dirty="0" err="1"/>
              <a:t>lærte</a:t>
            </a:r>
            <a:r>
              <a:rPr lang="en-GB" dirty="0"/>
              <a:t> </a:t>
            </a:r>
            <a:r>
              <a:rPr lang="en-GB" dirty="0" err="1"/>
              <a:t>jeg</a:t>
            </a:r>
            <a:r>
              <a:rPr lang="en-GB" dirty="0"/>
              <a:t> at mange </a:t>
            </a:r>
            <a:r>
              <a:rPr lang="en-GB" dirty="0" err="1"/>
              <a:t>dyrearter</a:t>
            </a:r>
            <a:r>
              <a:rPr lang="en-GB" dirty="0"/>
              <a:t> </a:t>
            </a:r>
            <a:r>
              <a:rPr lang="en-GB" dirty="0" err="1"/>
              <a:t>på</a:t>
            </a:r>
            <a:r>
              <a:rPr lang="en-GB" dirty="0"/>
              <a:t> </a:t>
            </a:r>
            <a:r>
              <a:rPr lang="en-GB" dirty="0" err="1"/>
              <a:t>jorda</a:t>
            </a:r>
            <a:r>
              <a:rPr lang="en-GB" dirty="0"/>
              <a:t> er </a:t>
            </a:r>
            <a:r>
              <a:rPr lang="en-GB" dirty="0" err="1"/>
              <a:t>utrydda</a:t>
            </a:r>
            <a:r>
              <a:rPr lang="en-GB" dirty="0"/>
              <a:t>. For </a:t>
            </a:r>
            <a:r>
              <a:rPr lang="en-GB" dirty="0" err="1"/>
              <a:t>eksempel</a:t>
            </a:r>
            <a:r>
              <a:rPr lang="en-GB" dirty="0"/>
              <a:t> er det </a:t>
            </a:r>
            <a:r>
              <a:rPr lang="en-GB" dirty="0" err="1"/>
              <a:t>slik</a:t>
            </a:r>
            <a:r>
              <a:rPr lang="en-GB" dirty="0"/>
              <a:t> at... </a:t>
            </a:r>
          </a:p>
          <a:p>
            <a:pPr marL="0" indent="0">
              <a:buNone/>
            </a:pPr>
            <a:endParaRPr lang="en-GB" dirty="0">
              <a:latin typeface="Avenir Book" panose="02000503020000020003" pitchFamily="2" charset="0"/>
            </a:endParaRPr>
          </a:p>
        </p:txBody>
      </p:sp>
      <p:sp>
        <p:nvSpPr>
          <p:cNvPr id="3" name="Tittel 2">
            <a:extLst>
              <a:ext uri="{FF2B5EF4-FFF2-40B4-BE49-F238E27FC236}">
                <a16:creationId xmlns:a16="http://schemas.microsoft.com/office/drawing/2014/main" id="{0130F847-9A87-AB4D-8D0D-FF9DA6C9AB2A}"/>
              </a:ext>
            </a:extLst>
          </p:cNvPr>
          <p:cNvSpPr>
            <a:spLocks noGrp="1"/>
          </p:cNvSpPr>
          <p:nvPr>
            <p:ph type="title"/>
          </p:nvPr>
        </p:nvSpPr>
        <p:spPr/>
        <p:txBody>
          <a:bodyPr/>
          <a:lstStyle/>
          <a:p>
            <a:r>
              <a:rPr lang="nb-NO" dirty="0" err="1">
                <a:latin typeface="Avenir Book" panose="02000503020000020003" pitchFamily="2" charset="0"/>
              </a:rPr>
              <a:t>Example</a:t>
            </a:r>
            <a:endParaRPr lang="nb-NO" dirty="0">
              <a:latin typeface="Avenir Book" panose="02000503020000020003" pitchFamily="2" charset="0"/>
            </a:endParaRPr>
          </a:p>
        </p:txBody>
      </p:sp>
      <p:cxnSp>
        <p:nvCxnSpPr>
          <p:cNvPr id="5" name="Straight Connector 4">
            <a:extLst>
              <a:ext uri="{FF2B5EF4-FFF2-40B4-BE49-F238E27FC236}">
                <a16:creationId xmlns:a16="http://schemas.microsoft.com/office/drawing/2014/main" id="{D68910B2-CBA8-3D15-080E-E34EF30A7B63}"/>
              </a:ext>
            </a:extLst>
          </p:cNvPr>
          <p:cNvCxnSpPr>
            <a:cxnSpLocks/>
          </p:cNvCxnSpPr>
          <p:nvPr/>
        </p:nvCxnSpPr>
        <p:spPr>
          <a:xfrm>
            <a:off x="0" y="847979"/>
            <a:ext cx="9144000" cy="0"/>
          </a:xfrm>
          <a:prstGeom prst="line">
            <a:avLst/>
          </a:prstGeom>
          <a:ln cmpd="dbl">
            <a:solidFill>
              <a:schemeClr val="accent2"/>
            </a:solidFill>
            <a:prstDash val="solid"/>
          </a:ln>
        </p:spPr>
        <p:style>
          <a:lnRef idx="2">
            <a:schemeClr val="accent1"/>
          </a:lnRef>
          <a:fillRef idx="0">
            <a:schemeClr val="accent1"/>
          </a:fillRef>
          <a:effectRef idx="1">
            <a:schemeClr val="accent1"/>
          </a:effectRef>
          <a:fontRef idx="minor">
            <a:schemeClr val="tx1"/>
          </a:fontRef>
        </p:style>
      </p:cxnSp>
      <p:pic>
        <p:nvPicPr>
          <p:cNvPr id="9" name="Graphic 8" descr="Smiling face outline with solid fill">
            <a:extLst>
              <a:ext uri="{FF2B5EF4-FFF2-40B4-BE49-F238E27FC236}">
                <a16:creationId xmlns:a16="http://schemas.microsoft.com/office/drawing/2014/main" id="{B8F19F5A-A292-26FE-1DC9-3C05BC3A21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56391" y="2343435"/>
            <a:ext cx="1494886" cy="1494886"/>
          </a:xfrm>
          <a:prstGeom prst="rect">
            <a:avLst/>
          </a:prstGeom>
        </p:spPr>
      </p:pic>
      <p:pic>
        <p:nvPicPr>
          <p:cNvPr id="11" name="Graphic 10" descr="Cursor with solid fill">
            <a:extLst>
              <a:ext uri="{FF2B5EF4-FFF2-40B4-BE49-F238E27FC236}">
                <a16:creationId xmlns:a16="http://schemas.microsoft.com/office/drawing/2014/main" id="{AC798239-769E-D0AD-5B34-146498CDAB5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36877" y="3090878"/>
            <a:ext cx="914400" cy="914400"/>
          </a:xfrm>
          <a:prstGeom prst="rect">
            <a:avLst/>
          </a:prstGeom>
        </p:spPr>
      </p:pic>
    </p:spTree>
    <p:extLst>
      <p:ext uri="{BB962C8B-B14F-4D97-AF65-F5344CB8AC3E}">
        <p14:creationId xmlns:p14="http://schemas.microsoft.com/office/powerpoint/2010/main" val="1617003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chemeClr val="accent1">
                <a:lumMod val="0"/>
                <a:lumOff val="100000"/>
              </a:schemeClr>
            </a:gs>
            <a:gs pos="69000">
              <a:schemeClr val="accent1"/>
            </a:gs>
            <a:gs pos="42000">
              <a:schemeClr val="bg1">
                <a:lumMod val="85000"/>
              </a:schemeClr>
            </a:gs>
            <a:gs pos="85000">
              <a:schemeClr val="accent1">
                <a:lumMod val="75000"/>
              </a:schemeClr>
            </a:gs>
          </a:gsLst>
          <a:lin ang="16200000" scaled="1"/>
          <a:tileRect/>
        </a:gradFill>
        <a:effectLst/>
      </p:bgPr>
    </p:bg>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CB79C0D1-C264-BE41-97A2-A21B4FC4CEAB}"/>
              </a:ext>
            </a:extLst>
          </p:cNvPr>
          <p:cNvSpPr>
            <a:spLocks noGrp="1"/>
          </p:cNvSpPr>
          <p:nvPr>
            <p:ph idx="1"/>
          </p:nvPr>
        </p:nvSpPr>
        <p:spPr>
          <a:xfrm>
            <a:off x="1639614" y="922492"/>
            <a:ext cx="5528441" cy="1494887"/>
          </a:xfrm>
        </p:spPr>
        <p:txBody>
          <a:bodyPr/>
          <a:lstStyle/>
          <a:p>
            <a:pPr marL="0" indent="0">
              <a:buNone/>
            </a:pPr>
            <a:r>
              <a:rPr lang="en-GB" dirty="0"/>
              <a:t>I </a:t>
            </a:r>
            <a:r>
              <a:rPr lang="en-GB" dirty="0" err="1"/>
              <a:t>går</a:t>
            </a:r>
            <a:r>
              <a:rPr lang="en-GB" dirty="0"/>
              <a:t> </a:t>
            </a:r>
            <a:r>
              <a:rPr lang="en-GB" dirty="0" err="1"/>
              <a:t>lærte</a:t>
            </a:r>
            <a:r>
              <a:rPr lang="en-GB" dirty="0"/>
              <a:t> </a:t>
            </a:r>
            <a:r>
              <a:rPr lang="en-GB" dirty="0" err="1"/>
              <a:t>jeg</a:t>
            </a:r>
            <a:r>
              <a:rPr lang="en-GB" dirty="0"/>
              <a:t> at mange </a:t>
            </a:r>
            <a:r>
              <a:rPr lang="en-GB" dirty="0" err="1"/>
              <a:t>dyrearter</a:t>
            </a:r>
            <a:r>
              <a:rPr lang="en-GB" dirty="0"/>
              <a:t> </a:t>
            </a:r>
            <a:r>
              <a:rPr lang="en-GB" dirty="0" err="1"/>
              <a:t>på</a:t>
            </a:r>
            <a:r>
              <a:rPr lang="en-GB" dirty="0"/>
              <a:t> </a:t>
            </a:r>
            <a:r>
              <a:rPr lang="en-GB" dirty="0" err="1"/>
              <a:t>jorda</a:t>
            </a:r>
            <a:r>
              <a:rPr lang="en-GB" dirty="0"/>
              <a:t> er </a:t>
            </a:r>
            <a:r>
              <a:rPr lang="en-GB" dirty="0" err="1"/>
              <a:t>utrydda</a:t>
            </a:r>
            <a:r>
              <a:rPr lang="en-GB" dirty="0"/>
              <a:t>. For </a:t>
            </a:r>
            <a:r>
              <a:rPr lang="en-GB" dirty="0" err="1"/>
              <a:t>eksempel</a:t>
            </a:r>
            <a:r>
              <a:rPr lang="en-GB" dirty="0"/>
              <a:t> er det </a:t>
            </a:r>
            <a:r>
              <a:rPr lang="en-GB" dirty="0" err="1"/>
              <a:t>slik</a:t>
            </a:r>
            <a:r>
              <a:rPr lang="en-GB" dirty="0"/>
              <a:t> at... </a:t>
            </a:r>
          </a:p>
          <a:p>
            <a:pPr marL="0" indent="0">
              <a:buNone/>
            </a:pPr>
            <a:endParaRPr lang="en-GB" dirty="0">
              <a:latin typeface="Avenir Book" panose="02000503020000020003" pitchFamily="2" charset="0"/>
            </a:endParaRPr>
          </a:p>
        </p:txBody>
      </p:sp>
      <p:sp>
        <p:nvSpPr>
          <p:cNvPr id="3" name="Tittel 2">
            <a:extLst>
              <a:ext uri="{FF2B5EF4-FFF2-40B4-BE49-F238E27FC236}">
                <a16:creationId xmlns:a16="http://schemas.microsoft.com/office/drawing/2014/main" id="{0130F847-9A87-AB4D-8D0D-FF9DA6C9AB2A}"/>
              </a:ext>
            </a:extLst>
          </p:cNvPr>
          <p:cNvSpPr>
            <a:spLocks noGrp="1"/>
          </p:cNvSpPr>
          <p:nvPr>
            <p:ph type="title"/>
          </p:nvPr>
        </p:nvSpPr>
        <p:spPr/>
        <p:txBody>
          <a:bodyPr/>
          <a:lstStyle/>
          <a:p>
            <a:r>
              <a:rPr lang="nb-NO" dirty="0" err="1">
                <a:latin typeface="Avenir Book" panose="02000503020000020003" pitchFamily="2" charset="0"/>
              </a:rPr>
              <a:t>Example</a:t>
            </a:r>
            <a:endParaRPr lang="nb-NO" dirty="0">
              <a:latin typeface="Avenir Book" panose="02000503020000020003" pitchFamily="2" charset="0"/>
            </a:endParaRPr>
          </a:p>
        </p:txBody>
      </p:sp>
      <p:cxnSp>
        <p:nvCxnSpPr>
          <p:cNvPr id="5" name="Straight Connector 4">
            <a:extLst>
              <a:ext uri="{FF2B5EF4-FFF2-40B4-BE49-F238E27FC236}">
                <a16:creationId xmlns:a16="http://schemas.microsoft.com/office/drawing/2014/main" id="{D68910B2-CBA8-3D15-080E-E34EF30A7B63}"/>
              </a:ext>
            </a:extLst>
          </p:cNvPr>
          <p:cNvCxnSpPr>
            <a:cxnSpLocks/>
          </p:cNvCxnSpPr>
          <p:nvPr/>
        </p:nvCxnSpPr>
        <p:spPr>
          <a:xfrm>
            <a:off x="0" y="847979"/>
            <a:ext cx="9144000" cy="0"/>
          </a:xfrm>
          <a:prstGeom prst="line">
            <a:avLst/>
          </a:prstGeom>
          <a:ln cmpd="dbl">
            <a:solidFill>
              <a:schemeClr val="accent2"/>
            </a:solidFill>
            <a:prstDash val="solid"/>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E22F461B-B68F-D54E-F3E7-296E1769C1DF}"/>
              </a:ext>
            </a:extLst>
          </p:cNvPr>
          <p:cNvSpPr txBox="1"/>
          <p:nvPr/>
        </p:nvSpPr>
        <p:spPr>
          <a:xfrm>
            <a:off x="94097" y="3199245"/>
            <a:ext cx="3091033" cy="738664"/>
          </a:xfrm>
          <a:prstGeom prst="rect">
            <a:avLst/>
          </a:prstGeom>
          <a:noFill/>
        </p:spPr>
        <p:txBody>
          <a:bodyPr wrap="square" rtlCol="0">
            <a:spAutoFit/>
          </a:bodyPr>
          <a:lstStyle/>
          <a:p>
            <a:r>
              <a:rPr lang="en-GB" sz="2400" dirty="0" err="1">
                <a:latin typeface="Avenir Book" panose="02000503020000020003" pitchFamily="2" charset="0"/>
              </a:rPr>
              <a:t>dodoen</a:t>
            </a:r>
            <a:r>
              <a:rPr lang="en-GB" sz="2400" dirty="0">
                <a:latin typeface="Avenir Book" panose="02000503020000020003" pitchFamily="2" charset="0"/>
              </a:rPr>
              <a:t> er </a:t>
            </a:r>
            <a:r>
              <a:rPr lang="en-GB" sz="2400" dirty="0" err="1">
                <a:latin typeface="Avenir Book" panose="02000503020000020003" pitchFamily="2" charset="0"/>
              </a:rPr>
              <a:t>utryddet</a:t>
            </a:r>
            <a:r>
              <a:rPr lang="en-GB" sz="2400" dirty="0">
                <a:latin typeface="Avenir Book" panose="02000503020000020003" pitchFamily="2" charset="0"/>
              </a:rPr>
              <a:t> </a:t>
            </a:r>
          </a:p>
          <a:p>
            <a:endParaRPr lang="en-GB" dirty="0"/>
          </a:p>
        </p:txBody>
      </p:sp>
      <p:sp>
        <p:nvSpPr>
          <p:cNvPr id="6" name="TextBox 5">
            <a:extLst>
              <a:ext uri="{FF2B5EF4-FFF2-40B4-BE49-F238E27FC236}">
                <a16:creationId xmlns:a16="http://schemas.microsoft.com/office/drawing/2014/main" id="{AA3212C8-F19A-2E21-F630-94D73BC6379F}"/>
              </a:ext>
            </a:extLst>
          </p:cNvPr>
          <p:cNvSpPr txBox="1"/>
          <p:nvPr/>
        </p:nvSpPr>
        <p:spPr>
          <a:xfrm>
            <a:off x="5452887" y="3113692"/>
            <a:ext cx="3091033" cy="738664"/>
          </a:xfrm>
          <a:prstGeom prst="rect">
            <a:avLst/>
          </a:prstGeom>
          <a:noFill/>
        </p:spPr>
        <p:txBody>
          <a:bodyPr wrap="square" rtlCol="0">
            <a:spAutoFit/>
          </a:bodyPr>
          <a:lstStyle/>
          <a:p>
            <a:r>
              <a:rPr lang="en-GB" sz="2400" dirty="0" err="1">
                <a:latin typeface="Avenir Book" panose="02000503020000020003" pitchFamily="2" charset="0"/>
              </a:rPr>
              <a:t>en</a:t>
            </a:r>
            <a:r>
              <a:rPr lang="en-GB" sz="2400" dirty="0">
                <a:latin typeface="Avenir Book" panose="02000503020000020003" pitchFamily="2" charset="0"/>
              </a:rPr>
              <a:t> dodo er </a:t>
            </a:r>
            <a:r>
              <a:rPr lang="en-GB" sz="2400" dirty="0" err="1">
                <a:latin typeface="Avenir Book" panose="02000503020000020003" pitchFamily="2" charset="0"/>
              </a:rPr>
              <a:t>utryddet</a:t>
            </a:r>
            <a:r>
              <a:rPr lang="en-GB" sz="2400" dirty="0">
                <a:latin typeface="Avenir Book" panose="02000503020000020003" pitchFamily="2" charset="0"/>
              </a:rPr>
              <a:t> </a:t>
            </a:r>
          </a:p>
          <a:p>
            <a:endParaRPr lang="en-GB" dirty="0"/>
          </a:p>
        </p:txBody>
      </p:sp>
    </p:spTree>
    <p:extLst>
      <p:ext uri="{BB962C8B-B14F-4D97-AF65-F5344CB8AC3E}">
        <p14:creationId xmlns:p14="http://schemas.microsoft.com/office/powerpoint/2010/main" val="1169974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chemeClr val="accent1">
                <a:lumMod val="0"/>
                <a:lumOff val="100000"/>
              </a:schemeClr>
            </a:gs>
            <a:gs pos="69000">
              <a:schemeClr val="accent1"/>
            </a:gs>
            <a:gs pos="42000">
              <a:schemeClr val="bg1">
                <a:lumMod val="85000"/>
              </a:schemeClr>
            </a:gs>
            <a:gs pos="85000">
              <a:schemeClr val="accent1">
                <a:lumMod val="75000"/>
              </a:schemeClr>
            </a:gs>
          </a:gsLst>
          <a:lin ang="16200000" scaled="1"/>
          <a:tileRect/>
        </a:gradFill>
        <a:effectLst/>
      </p:bgPr>
    </p:bg>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0130F847-9A87-AB4D-8D0D-FF9DA6C9AB2A}"/>
              </a:ext>
            </a:extLst>
          </p:cNvPr>
          <p:cNvSpPr>
            <a:spLocks noGrp="1"/>
          </p:cNvSpPr>
          <p:nvPr>
            <p:ph type="title"/>
          </p:nvPr>
        </p:nvSpPr>
        <p:spPr/>
        <p:txBody>
          <a:bodyPr/>
          <a:lstStyle/>
          <a:p>
            <a:r>
              <a:rPr lang="nb-NO" dirty="0">
                <a:latin typeface="Avenir Book" panose="02000503020000020003" pitchFamily="2" charset="0"/>
              </a:rPr>
              <a:t>Production </a:t>
            </a:r>
            <a:r>
              <a:rPr lang="nb-NO" dirty="0" err="1">
                <a:latin typeface="Avenir Book" panose="02000503020000020003" pitchFamily="2" charset="0"/>
              </a:rPr>
              <a:t>task</a:t>
            </a:r>
            <a:endParaRPr lang="nb-NO" dirty="0">
              <a:latin typeface="Avenir Book" panose="02000503020000020003" pitchFamily="2" charset="0"/>
            </a:endParaRPr>
          </a:p>
        </p:txBody>
      </p:sp>
      <p:cxnSp>
        <p:nvCxnSpPr>
          <p:cNvPr id="5" name="Straight Connector 4">
            <a:extLst>
              <a:ext uri="{FF2B5EF4-FFF2-40B4-BE49-F238E27FC236}">
                <a16:creationId xmlns:a16="http://schemas.microsoft.com/office/drawing/2014/main" id="{D68910B2-CBA8-3D15-080E-E34EF30A7B63}"/>
              </a:ext>
            </a:extLst>
          </p:cNvPr>
          <p:cNvCxnSpPr>
            <a:cxnSpLocks/>
          </p:cNvCxnSpPr>
          <p:nvPr/>
        </p:nvCxnSpPr>
        <p:spPr>
          <a:xfrm>
            <a:off x="0" y="847979"/>
            <a:ext cx="9144000" cy="0"/>
          </a:xfrm>
          <a:prstGeom prst="line">
            <a:avLst/>
          </a:prstGeom>
          <a:ln cmpd="dbl">
            <a:solidFill>
              <a:schemeClr val="accent2"/>
            </a:solidFill>
            <a:prstDash val="solid"/>
          </a:ln>
        </p:spPr>
        <p:style>
          <a:lnRef idx="2">
            <a:schemeClr val="accent1"/>
          </a:lnRef>
          <a:fillRef idx="0">
            <a:schemeClr val="accent1"/>
          </a:fillRef>
          <a:effectRef idx="1">
            <a:schemeClr val="accent1"/>
          </a:effectRef>
          <a:fontRef idx="minor">
            <a:schemeClr val="tx1"/>
          </a:fontRef>
        </p:style>
      </p:cxnSp>
      <p:sp>
        <p:nvSpPr>
          <p:cNvPr id="8" name="Content Placeholder 7">
            <a:extLst>
              <a:ext uri="{FF2B5EF4-FFF2-40B4-BE49-F238E27FC236}">
                <a16:creationId xmlns:a16="http://schemas.microsoft.com/office/drawing/2014/main" id="{305B298C-E5BE-A422-BF4F-764E2EE3EB5F}"/>
              </a:ext>
            </a:extLst>
          </p:cNvPr>
          <p:cNvSpPr>
            <a:spLocks noGrp="1"/>
          </p:cNvSpPr>
          <p:nvPr>
            <p:ph idx="1"/>
          </p:nvPr>
        </p:nvSpPr>
        <p:spPr>
          <a:xfrm>
            <a:off x="314320" y="922493"/>
            <a:ext cx="8598452" cy="916818"/>
          </a:xfrm>
        </p:spPr>
        <p:txBody>
          <a:bodyPr>
            <a:normAutofit fontScale="92500"/>
          </a:bodyPr>
          <a:lstStyle/>
          <a:p>
            <a:r>
              <a:rPr lang="en-US" dirty="0"/>
              <a:t>Participants must complete an unfinished answer on the basis of a question, an image-pair and a given word.</a:t>
            </a:r>
            <a:r>
              <a:rPr lang="en-NO" dirty="0"/>
              <a:t> </a:t>
            </a:r>
            <a:r>
              <a:rPr lang="en-NO" sz="1700" dirty="0"/>
              <a:t>(Miller 2016)</a:t>
            </a:r>
            <a:endParaRPr lang="en-GB" sz="1700" dirty="0"/>
          </a:p>
        </p:txBody>
      </p:sp>
      <p:sp>
        <p:nvSpPr>
          <p:cNvPr id="9" name="TextBox 8">
            <a:extLst>
              <a:ext uri="{FF2B5EF4-FFF2-40B4-BE49-F238E27FC236}">
                <a16:creationId xmlns:a16="http://schemas.microsoft.com/office/drawing/2014/main" id="{B3D295BC-F610-3BC2-BB08-51B2B07BCF73}"/>
              </a:ext>
            </a:extLst>
          </p:cNvPr>
          <p:cNvSpPr txBox="1"/>
          <p:nvPr/>
        </p:nvSpPr>
        <p:spPr>
          <a:xfrm>
            <a:off x="1518745" y="1619446"/>
            <a:ext cx="6106510" cy="1107996"/>
          </a:xfrm>
          <a:prstGeom prst="rect">
            <a:avLst/>
          </a:prstGeom>
          <a:noFill/>
        </p:spPr>
        <p:txBody>
          <a:bodyPr wrap="square" rtlCol="0">
            <a:spAutoFit/>
          </a:bodyPr>
          <a:lstStyle/>
          <a:p>
            <a:r>
              <a:rPr lang="en-US" sz="2400" dirty="0">
                <a:latin typeface="Avenir Book" panose="02000503020000020003" pitchFamily="2" charset="0"/>
              </a:rPr>
              <a:t>In the world, there are many animals that have horns (but many others don’t). </a:t>
            </a:r>
            <a:endParaRPr lang="en-NO" sz="2400" dirty="0">
              <a:latin typeface="Avenir Book" panose="02000503020000020003" pitchFamily="2" charset="0"/>
            </a:endParaRPr>
          </a:p>
          <a:p>
            <a:r>
              <a:rPr lang="en-US" dirty="0"/>
              <a:t> </a:t>
            </a:r>
            <a:endParaRPr lang="en-NO" dirty="0"/>
          </a:p>
        </p:txBody>
      </p:sp>
      <p:pic>
        <p:nvPicPr>
          <p:cNvPr id="10" name="Picture 9">
            <a:extLst>
              <a:ext uri="{FF2B5EF4-FFF2-40B4-BE49-F238E27FC236}">
                <a16:creationId xmlns:a16="http://schemas.microsoft.com/office/drawing/2014/main" id="{CD90CAA5-3B2F-D7D5-A2CC-C74E26D7E57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7108" y="2727442"/>
            <a:ext cx="1561719" cy="831724"/>
          </a:xfrm>
          <a:prstGeom prst="rect">
            <a:avLst/>
          </a:prstGeom>
          <a:noFill/>
          <a:ln>
            <a:noFill/>
          </a:ln>
        </p:spPr>
      </p:pic>
      <p:pic>
        <p:nvPicPr>
          <p:cNvPr id="11" name="Picture 10">
            <a:extLst>
              <a:ext uri="{FF2B5EF4-FFF2-40B4-BE49-F238E27FC236}">
                <a16:creationId xmlns:a16="http://schemas.microsoft.com/office/drawing/2014/main" id="{A95A951C-CB5E-B0D8-2183-ED6DA5915C0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0746" y="2508386"/>
            <a:ext cx="1644509" cy="1591607"/>
          </a:xfrm>
          <a:prstGeom prst="rect">
            <a:avLst/>
          </a:prstGeom>
          <a:noFill/>
          <a:ln>
            <a:noFill/>
          </a:ln>
        </p:spPr>
      </p:pic>
      <p:sp>
        <p:nvSpPr>
          <p:cNvPr id="13" name="TextBox 12">
            <a:extLst>
              <a:ext uri="{FF2B5EF4-FFF2-40B4-BE49-F238E27FC236}">
                <a16:creationId xmlns:a16="http://schemas.microsoft.com/office/drawing/2014/main" id="{D6D7C89A-0B40-02F4-38F9-07C452B996BC}"/>
              </a:ext>
            </a:extLst>
          </p:cNvPr>
          <p:cNvSpPr txBox="1"/>
          <p:nvPr/>
        </p:nvSpPr>
        <p:spPr>
          <a:xfrm>
            <a:off x="2700167" y="3911664"/>
            <a:ext cx="3606039" cy="923330"/>
          </a:xfrm>
          <a:prstGeom prst="rect">
            <a:avLst/>
          </a:prstGeom>
          <a:noFill/>
        </p:spPr>
        <p:txBody>
          <a:bodyPr wrap="square">
            <a:spAutoFit/>
          </a:bodyPr>
          <a:lstStyle/>
          <a:p>
            <a:pPr indent="457200"/>
            <a:r>
              <a:rPr lang="en-US" sz="1800" dirty="0">
                <a:effectLst/>
                <a:latin typeface="Avenir Book" panose="02000503020000020003" pitchFamily="2" charset="0"/>
                <a:ea typeface="Times New Roman" panose="02020603050405020304" pitchFamily="18" charset="0"/>
                <a:cs typeface="Times New Roman" panose="02020603050405020304" pitchFamily="18" charset="0"/>
              </a:rPr>
              <a:t>What animals have horns?</a:t>
            </a:r>
            <a:endParaRPr lang="en-NO" sz="1800" dirty="0">
              <a:effectLst/>
              <a:latin typeface="Avenir Book" panose="02000503020000020003" pitchFamily="2" charset="0"/>
              <a:ea typeface="Times New Roman" panose="02020603050405020304" pitchFamily="18" charset="0"/>
            </a:endParaRPr>
          </a:p>
          <a:p>
            <a:pPr indent="457200"/>
            <a:r>
              <a:rPr lang="en-US" sz="1800" dirty="0">
                <a:effectLst/>
                <a:latin typeface="Avenir Book" panose="02000503020000020003" pitchFamily="2" charset="0"/>
                <a:ea typeface="Times New Roman" panose="02020603050405020304" pitchFamily="18" charset="0"/>
                <a:cs typeface="Times New Roman" panose="02020603050405020304" pitchFamily="18" charset="0"/>
              </a:rPr>
              <a:t>___________ have horns.  	Expected answer: </a:t>
            </a:r>
            <a:r>
              <a:rPr lang="en-US" sz="1800" b="1" dirty="0">
                <a:effectLst/>
                <a:latin typeface="Avenir Book" panose="02000503020000020003" pitchFamily="2" charset="0"/>
                <a:ea typeface="Times New Roman" panose="02020603050405020304" pitchFamily="18" charset="0"/>
                <a:cs typeface="Times New Roman" panose="02020603050405020304" pitchFamily="18" charset="0"/>
              </a:rPr>
              <a:t>Goats </a:t>
            </a:r>
            <a:endParaRPr lang="en-NO" sz="1800" b="1" dirty="0">
              <a:effectLst/>
              <a:latin typeface="Avenir Book" panose="02000503020000020003" pitchFamily="2" charset="0"/>
              <a:ea typeface="Times New Roman" panose="02020603050405020304" pitchFamily="18" charset="0"/>
            </a:endParaRPr>
          </a:p>
        </p:txBody>
      </p:sp>
      <p:sp>
        <p:nvSpPr>
          <p:cNvPr id="14" name="TextBox 13">
            <a:extLst>
              <a:ext uri="{FF2B5EF4-FFF2-40B4-BE49-F238E27FC236}">
                <a16:creationId xmlns:a16="http://schemas.microsoft.com/office/drawing/2014/main" id="{386AEFA0-6145-4072-7286-2316D232D1C0}"/>
              </a:ext>
            </a:extLst>
          </p:cNvPr>
          <p:cNvSpPr txBox="1"/>
          <p:nvPr/>
        </p:nvSpPr>
        <p:spPr>
          <a:xfrm>
            <a:off x="1828800" y="3343000"/>
            <a:ext cx="976471" cy="261610"/>
          </a:xfrm>
          <a:prstGeom prst="rect">
            <a:avLst/>
          </a:prstGeom>
          <a:noFill/>
        </p:spPr>
        <p:txBody>
          <a:bodyPr wrap="square" rtlCol="0">
            <a:spAutoFit/>
          </a:bodyPr>
          <a:lstStyle/>
          <a:p>
            <a:r>
              <a:rPr lang="en-GB" sz="1100" dirty="0"/>
              <a:t>SWALLOW</a:t>
            </a:r>
          </a:p>
        </p:txBody>
      </p:sp>
    </p:spTree>
    <p:extLst>
      <p:ext uri="{BB962C8B-B14F-4D97-AF65-F5344CB8AC3E}">
        <p14:creationId xmlns:p14="http://schemas.microsoft.com/office/powerpoint/2010/main" val="384157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chemeClr val="accent1">
                <a:lumMod val="0"/>
                <a:lumOff val="100000"/>
              </a:schemeClr>
            </a:gs>
            <a:gs pos="69000">
              <a:schemeClr val="accent1"/>
            </a:gs>
            <a:gs pos="42000">
              <a:schemeClr val="bg1">
                <a:lumMod val="85000"/>
              </a:schemeClr>
            </a:gs>
            <a:gs pos="85000">
              <a:schemeClr val="accent1">
                <a:lumMod val="75000"/>
              </a:schemeClr>
            </a:gs>
          </a:gsLst>
          <a:lin ang="16200000" scaled="1"/>
          <a:tileRect/>
        </a:gradFill>
        <a:effectLst/>
      </p:bgPr>
    </p:bg>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CB79C0D1-C264-BE41-97A2-A21B4FC4CEAB}"/>
              </a:ext>
            </a:extLst>
          </p:cNvPr>
          <p:cNvSpPr>
            <a:spLocks noGrp="1"/>
          </p:cNvSpPr>
          <p:nvPr>
            <p:ph idx="1"/>
          </p:nvPr>
        </p:nvSpPr>
        <p:spPr>
          <a:xfrm>
            <a:off x="314320" y="922492"/>
            <a:ext cx="8229600" cy="1000901"/>
          </a:xfrm>
        </p:spPr>
        <p:txBody>
          <a:bodyPr/>
          <a:lstStyle/>
          <a:p>
            <a:r>
              <a:rPr lang="en-GB" b="1" dirty="0">
                <a:latin typeface="Avenir Book" panose="02000503020000020003" pitchFamily="2" charset="0"/>
              </a:rPr>
              <a:t>Definiteness</a:t>
            </a:r>
            <a:r>
              <a:rPr lang="en-GB" dirty="0">
                <a:latin typeface="Avenir Book" panose="02000503020000020003" pitchFamily="2" charset="0"/>
              </a:rPr>
              <a:t> fillers for AJT on singulars </a:t>
            </a:r>
          </a:p>
          <a:p>
            <a:r>
              <a:rPr lang="en-GB" dirty="0"/>
              <a:t>Existential fillers for AJT on plurals</a:t>
            </a:r>
            <a:endParaRPr lang="en-GB" dirty="0">
              <a:latin typeface="Avenir Book" panose="02000503020000020003" pitchFamily="2" charset="0"/>
            </a:endParaRPr>
          </a:p>
        </p:txBody>
      </p:sp>
      <p:sp>
        <p:nvSpPr>
          <p:cNvPr id="3" name="Tittel 2">
            <a:extLst>
              <a:ext uri="{FF2B5EF4-FFF2-40B4-BE49-F238E27FC236}">
                <a16:creationId xmlns:a16="http://schemas.microsoft.com/office/drawing/2014/main" id="{0130F847-9A87-AB4D-8D0D-FF9DA6C9AB2A}"/>
              </a:ext>
            </a:extLst>
          </p:cNvPr>
          <p:cNvSpPr>
            <a:spLocks noGrp="1"/>
          </p:cNvSpPr>
          <p:nvPr>
            <p:ph type="title"/>
          </p:nvPr>
        </p:nvSpPr>
        <p:spPr/>
        <p:txBody>
          <a:bodyPr/>
          <a:lstStyle/>
          <a:p>
            <a:r>
              <a:rPr lang="nb-NO" dirty="0">
                <a:latin typeface="Avenir Book" panose="02000503020000020003" pitchFamily="2" charset="0"/>
              </a:rPr>
              <a:t>Fillers</a:t>
            </a:r>
          </a:p>
        </p:txBody>
      </p:sp>
      <p:cxnSp>
        <p:nvCxnSpPr>
          <p:cNvPr id="5" name="Straight Connector 4">
            <a:extLst>
              <a:ext uri="{FF2B5EF4-FFF2-40B4-BE49-F238E27FC236}">
                <a16:creationId xmlns:a16="http://schemas.microsoft.com/office/drawing/2014/main" id="{D68910B2-CBA8-3D15-080E-E34EF30A7B63}"/>
              </a:ext>
            </a:extLst>
          </p:cNvPr>
          <p:cNvCxnSpPr>
            <a:cxnSpLocks/>
          </p:cNvCxnSpPr>
          <p:nvPr/>
        </p:nvCxnSpPr>
        <p:spPr>
          <a:xfrm>
            <a:off x="0" y="847979"/>
            <a:ext cx="9144000" cy="0"/>
          </a:xfrm>
          <a:prstGeom prst="line">
            <a:avLst/>
          </a:prstGeom>
          <a:ln cmpd="dbl">
            <a:solidFill>
              <a:schemeClr val="accent2"/>
            </a:solidFill>
            <a:prstDash val="solid"/>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54343C0D-A3B7-7D39-DDB1-29FA211F4290}"/>
              </a:ext>
            </a:extLst>
          </p:cNvPr>
          <p:cNvSpPr txBox="1"/>
          <p:nvPr/>
        </p:nvSpPr>
        <p:spPr>
          <a:xfrm>
            <a:off x="2406373" y="2212928"/>
            <a:ext cx="4331253" cy="461665"/>
          </a:xfrm>
          <a:prstGeom prst="rect">
            <a:avLst/>
          </a:prstGeom>
          <a:noFill/>
        </p:spPr>
        <p:txBody>
          <a:bodyPr wrap="square" rtlCol="0">
            <a:spAutoFit/>
          </a:bodyPr>
          <a:lstStyle/>
          <a:p>
            <a:r>
              <a:rPr lang="en-GB" sz="2400" dirty="0">
                <a:latin typeface="Avenir Book" panose="02000503020000020003" pitchFamily="2" charset="0"/>
              </a:rPr>
              <a:t>Mary has two dogs and a cat.</a:t>
            </a:r>
          </a:p>
        </p:txBody>
      </p:sp>
      <p:sp>
        <p:nvSpPr>
          <p:cNvPr id="11" name="TextBox 10">
            <a:extLst>
              <a:ext uri="{FF2B5EF4-FFF2-40B4-BE49-F238E27FC236}">
                <a16:creationId xmlns:a16="http://schemas.microsoft.com/office/drawing/2014/main" id="{FD872F64-750A-3042-FE00-A61924F8DAD8}"/>
              </a:ext>
            </a:extLst>
          </p:cNvPr>
          <p:cNvSpPr txBox="1"/>
          <p:nvPr/>
        </p:nvSpPr>
        <p:spPr>
          <a:xfrm>
            <a:off x="97867" y="3220108"/>
            <a:ext cx="2950133" cy="461665"/>
          </a:xfrm>
          <a:prstGeom prst="rect">
            <a:avLst/>
          </a:prstGeom>
          <a:noFill/>
        </p:spPr>
        <p:txBody>
          <a:bodyPr wrap="square" rtlCol="0">
            <a:spAutoFit/>
          </a:bodyPr>
          <a:lstStyle/>
          <a:p>
            <a:r>
              <a:rPr lang="en-GB" sz="2400" dirty="0">
                <a:latin typeface="Avenir Book" panose="02000503020000020003" pitchFamily="2" charset="0"/>
              </a:rPr>
              <a:t>Yesterday the cat…</a:t>
            </a:r>
          </a:p>
        </p:txBody>
      </p:sp>
      <p:sp>
        <p:nvSpPr>
          <p:cNvPr id="12" name="TextBox 11">
            <a:extLst>
              <a:ext uri="{FF2B5EF4-FFF2-40B4-BE49-F238E27FC236}">
                <a16:creationId xmlns:a16="http://schemas.microsoft.com/office/drawing/2014/main" id="{D059DFC5-DE41-4903-6C53-481249342995}"/>
              </a:ext>
            </a:extLst>
          </p:cNvPr>
          <p:cNvSpPr txBox="1"/>
          <p:nvPr/>
        </p:nvSpPr>
        <p:spPr>
          <a:xfrm>
            <a:off x="5982670" y="3220107"/>
            <a:ext cx="2950133" cy="461665"/>
          </a:xfrm>
          <a:prstGeom prst="rect">
            <a:avLst/>
          </a:prstGeom>
          <a:noFill/>
        </p:spPr>
        <p:txBody>
          <a:bodyPr wrap="square" rtlCol="0">
            <a:spAutoFit/>
          </a:bodyPr>
          <a:lstStyle/>
          <a:p>
            <a:r>
              <a:rPr lang="en-GB" sz="2400" dirty="0">
                <a:latin typeface="Avenir Book" panose="02000503020000020003" pitchFamily="2" charset="0"/>
              </a:rPr>
              <a:t>Yesterday a cat…</a:t>
            </a:r>
          </a:p>
        </p:txBody>
      </p:sp>
      <p:pic>
        <p:nvPicPr>
          <p:cNvPr id="13" name="Graphic 30" descr="Tick with solid fill">
            <a:extLst>
              <a:ext uri="{FF2B5EF4-FFF2-40B4-BE49-F238E27FC236}">
                <a16:creationId xmlns:a16="http://schemas.microsoft.com/office/drawing/2014/main" id="{B7E2FEF6-600F-2DA0-DB95-1060CFB6F63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44631" y="3134239"/>
            <a:ext cx="633399" cy="633399"/>
          </a:xfrm>
          <a:prstGeom prst="rect">
            <a:avLst/>
          </a:prstGeom>
        </p:spPr>
      </p:pic>
      <p:sp>
        <p:nvSpPr>
          <p:cNvPr id="14" name="Multiply 13">
            <a:extLst>
              <a:ext uri="{FF2B5EF4-FFF2-40B4-BE49-F238E27FC236}">
                <a16:creationId xmlns:a16="http://schemas.microsoft.com/office/drawing/2014/main" id="{D0F060C4-15EB-328E-A39F-B15C05212B01}"/>
              </a:ext>
            </a:extLst>
          </p:cNvPr>
          <p:cNvSpPr/>
          <p:nvPr/>
        </p:nvSpPr>
        <p:spPr>
          <a:xfrm>
            <a:off x="5303452" y="3060369"/>
            <a:ext cx="725039" cy="707269"/>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5" name="TextBox 14">
            <a:extLst>
              <a:ext uri="{FF2B5EF4-FFF2-40B4-BE49-F238E27FC236}">
                <a16:creationId xmlns:a16="http://schemas.microsoft.com/office/drawing/2014/main" id="{0DA9D6C7-24F7-AA4B-3722-86721F1FC14D}"/>
              </a:ext>
            </a:extLst>
          </p:cNvPr>
          <p:cNvSpPr txBox="1"/>
          <p:nvPr/>
        </p:nvSpPr>
        <p:spPr>
          <a:xfrm>
            <a:off x="7132320" y="4291190"/>
            <a:ext cx="2174240" cy="276999"/>
          </a:xfrm>
          <a:prstGeom prst="rect">
            <a:avLst/>
          </a:prstGeom>
          <a:noFill/>
        </p:spPr>
        <p:txBody>
          <a:bodyPr wrap="square" rtlCol="0">
            <a:spAutoFit/>
          </a:bodyPr>
          <a:lstStyle/>
          <a:p>
            <a:r>
              <a:rPr lang="en-GB" sz="1200" dirty="0">
                <a:latin typeface="Avenir Book" panose="02000503020000020003" pitchFamily="2" charset="0"/>
              </a:rPr>
              <a:t>(</a:t>
            </a:r>
            <a:r>
              <a:rPr lang="en-GB" sz="1200" dirty="0" err="1">
                <a:latin typeface="Avenir Book" panose="02000503020000020003" pitchFamily="2" charset="0"/>
              </a:rPr>
              <a:t>Ionin</a:t>
            </a:r>
            <a:r>
              <a:rPr lang="en-GB" sz="1200" dirty="0">
                <a:latin typeface="Avenir Book" panose="02000503020000020003" pitchFamily="2" charset="0"/>
              </a:rPr>
              <a:t> &amp; </a:t>
            </a:r>
            <a:r>
              <a:rPr lang="en-GB" sz="1200" dirty="0" err="1">
                <a:latin typeface="Avenir Book" panose="02000503020000020003" pitchFamily="2" charset="0"/>
              </a:rPr>
              <a:t>Montrul</a:t>
            </a:r>
            <a:r>
              <a:rPr lang="en-GB" sz="1200" dirty="0">
                <a:latin typeface="Avenir Book" panose="02000503020000020003" pitchFamily="2" charset="0"/>
              </a:rPr>
              <a:t>, 2010)</a:t>
            </a:r>
          </a:p>
        </p:txBody>
      </p:sp>
    </p:spTree>
    <p:extLst>
      <p:ext uri="{BB962C8B-B14F-4D97-AF65-F5344CB8AC3E}">
        <p14:creationId xmlns:p14="http://schemas.microsoft.com/office/powerpoint/2010/main" val="68340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0" grpId="0"/>
      <p:bldP spid="11" grpId="0"/>
      <p:bldP spid="12" grpId="0"/>
      <p:bldP spid="14" grpId="0" animBg="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chemeClr val="accent1">
                <a:lumMod val="0"/>
                <a:lumOff val="100000"/>
              </a:schemeClr>
            </a:gs>
            <a:gs pos="69000">
              <a:schemeClr val="accent1"/>
            </a:gs>
            <a:gs pos="42000">
              <a:schemeClr val="bg1">
                <a:lumMod val="85000"/>
              </a:schemeClr>
            </a:gs>
            <a:gs pos="85000">
              <a:schemeClr val="accent1">
                <a:lumMod val="75000"/>
              </a:schemeClr>
            </a:gs>
          </a:gsLst>
          <a:lin ang="16200000" scaled="1"/>
          <a:tileRect/>
        </a:gradFill>
        <a:effectLst/>
      </p:bgPr>
    </p:bg>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0130F847-9A87-AB4D-8D0D-FF9DA6C9AB2A}"/>
              </a:ext>
            </a:extLst>
          </p:cNvPr>
          <p:cNvSpPr>
            <a:spLocks noGrp="1"/>
          </p:cNvSpPr>
          <p:nvPr>
            <p:ph type="title"/>
          </p:nvPr>
        </p:nvSpPr>
        <p:spPr>
          <a:xfrm>
            <a:off x="280219" y="205979"/>
            <a:ext cx="8229600" cy="646331"/>
          </a:xfrm>
        </p:spPr>
        <p:txBody>
          <a:bodyPr/>
          <a:lstStyle/>
          <a:p>
            <a:r>
              <a:rPr lang="nb-NO" dirty="0" err="1">
                <a:latin typeface="Avenir Book" panose="02000503020000020003" pitchFamily="2" charset="0"/>
              </a:rPr>
              <a:t>Generic</a:t>
            </a:r>
            <a:r>
              <a:rPr lang="nb-NO" dirty="0">
                <a:latin typeface="Avenir Book" panose="02000503020000020003" pitchFamily="2" charset="0"/>
              </a:rPr>
              <a:t> </a:t>
            </a:r>
            <a:r>
              <a:rPr lang="nb-NO" dirty="0" err="1">
                <a:latin typeface="Avenir Book" panose="02000503020000020003" pitchFamily="2" charset="0"/>
              </a:rPr>
              <a:t>meanings</a:t>
            </a:r>
            <a:r>
              <a:rPr lang="nb-NO" dirty="0">
                <a:latin typeface="Avenir Book" panose="02000503020000020003" pitchFamily="2" charset="0"/>
              </a:rPr>
              <a:t> </a:t>
            </a:r>
            <a:r>
              <a:rPr lang="nb-NO" sz="1600" dirty="0">
                <a:latin typeface="Avenir Book" panose="02000503020000020003" pitchFamily="2" charset="0"/>
              </a:rPr>
              <a:t>(</a:t>
            </a:r>
            <a:r>
              <a:rPr lang="nb-NO" sz="1600" dirty="0" err="1">
                <a:latin typeface="Avenir Book" panose="02000503020000020003" pitchFamily="2" charset="0"/>
              </a:rPr>
              <a:t>Krifka</a:t>
            </a:r>
            <a:r>
              <a:rPr lang="nb-NO" sz="1600" dirty="0">
                <a:latin typeface="Avenir Book" panose="02000503020000020003" pitchFamily="2" charset="0"/>
              </a:rPr>
              <a:t> &amp; </a:t>
            </a:r>
            <a:r>
              <a:rPr lang="nb-NO" sz="1600" dirty="0" err="1">
                <a:latin typeface="Avenir Book" panose="02000503020000020003" pitchFamily="2" charset="0"/>
              </a:rPr>
              <a:t>Gernster</a:t>
            </a:r>
            <a:r>
              <a:rPr lang="nb-NO" sz="1600" dirty="0">
                <a:latin typeface="Avenir Book" panose="02000503020000020003" pitchFamily="2" charset="0"/>
              </a:rPr>
              <a:t> 1987, </a:t>
            </a:r>
            <a:r>
              <a:rPr lang="nb-NO" sz="1600" dirty="0" err="1">
                <a:latin typeface="Avenir Book" panose="02000503020000020003" pitchFamily="2" charset="0"/>
              </a:rPr>
              <a:t>Krifka</a:t>
            </a:r>
            <a:r>
              <a:rPr lang="nb-NO" sz="1600" dirty="0">
                <a:latin typeface="Avenir Book" panose="02000503020000020003" pitchFamily="2" charset="0"/>
              </a:rPr>
              <a:t> et al. 1995)</a:t>
            </a:r>
          </a:p>
        </p:txBody>
      </p:sp>
      <p:sp>
        <p:nvSpPr>
          <p:cNvPr id="4" name="Content Placeholder 3">
            <a:extLst>
              <a:ext uri="{FF2B5EF4-FFF2-40B4-BE49-F238E27FC236}">
                <a16:creationId xmlns:a16="http://schemas.microsoft.com/office/drawing/2014/main" id="{18AC3608-9696-1E9C-0852-155B491B9F02}"/>
              </a:ext>
            </a:extLst>
          </p:cNvPr>
          <p:cNvSpPr>
            <a:spLocks noGrp="1"/>
          </p:cNvSpPr>
          <p:nvPr>
            <p:ph sz="half" idx="2"/>
          </p:nvPr>
        </p:nvSpPr>
        <p:spPr/>
        <p:txBody>
          <a:bodyPr/>
          <a:lstStyle/>
          <a:p>
            <a:r>
              <a:rPr lang="en-GB" dirty="0">
                <a:latin typeface="Avenir Book" panose="02000503020000020003" pitchFamily="2" charset="0"/>
              </a:rPr>
              <a:t>Genericity comes from the DP</a:t>
            </a:r>
          </a:p>
          <a:p>
            <a:r>
              <a:rPr lang="en-GB" dirty="0">
                <a:latin typeface="Avenir Book" panose="02000503020000020003" pitchFamily="2" charset="0"/>
              </a:rPr>
              <a:t>D-generics</a:t>
            </a:r>
          </a:p>
          <a:p>
            <a:endParaRPr lang="en-GB" dirty="0">
              <a:latin typeface="Avenir Book" panose="02000503020000020003" pitchFamily="2" charset="0"/>
            </a:endParaRPr>
          </a:p>
          <a:p>
            <a:pPr marL="0" indent="0">
              <a:buNone/>
            </a:pPr>
            <a:endParaRPr lang="en-GB" dirty="0">
              <a:latin typeface="Avenir Book" panose="02000503020000020003" pitchFamily="2" charset="0"/>
            </a:endParaRPr>
          </a:p>
          <a:p>
            <a:pPr marL="0" indent="0">
              <a:buNone/>
            </a:pPr>
            <a:r>
              <a:rPr lang="en-GB" dirty="0">
                <a:latin typeface="Avenir Book" panose="02000503020000020003" pitchFamily="2" charset="0"/>
              </a:rPr>
              <a:t>             extinct</a:t>
            </a:r>
          </a:p>
        </p:txBody>
      </p:sp>
      <p:sp>
        <p:nvSpPr>
          <p:cNvPr id="5" name="Text Placeholder 4">
            <a:extLst>
              <a:ext uri="{FF2B5EF4-FFF2-40B4-BE49-F238E27FC236}">
                <a16:creationId xmlns:a16="http://schemas.microsoft.com/office/drawing/2014/main" id="{2A88E04C-B163-3E6F-00BA-AA7A98A8A59E}"/>
              </a:ext>
            </a:extLst>
          </p:cNvPr>
          <p:cNvSpPr>
            <a:spLocks noGrp="1"/>
          </p:cNvSpPr>
          <p:nvPr>
            <p:ph type="body" sz="quarter" idx="3"/>
          </p:nvPr>
        </p:nvSpPr>
        <p:spPr/>
        <p:txBody>
          <a:bodyPr/>
          <a:lstStyle/>
          <a:p>
            <a:r>
              <a:rPr lang="en-GB" dirty="0">
                <a:latin typeface="Avenir Book" panose="02000503020000020003" pitchFamily="2" charset="0"/>
              </a:rPr>
              <a:t>Generic reference</a:t>
            </a:r>
          </a:p>
        </p:txBody>
      </p:sp>
      <p:sp>
        <p:nvSpPr>
          <p:cNvPr id="6" name="Content Placeholder 5">
            <a:extLst>
              <a:ext uri="{FF2B5EF4-FFF2-40B4-BE49-F238E27FC236}">
                <a16:creationId xmlns:a16="http://schemas.microsoft.com/office/drawing/2014/main" id="{54124671-84AB-E87E-E4BE-208C839A4C11}"/>
              </a:ext>
            </a:extLst>
          </p:cNvPr>
          <p:cNvSpPr>
            <a:spLocks noGrp="1"/>
          </p:cNvSpPr>
          <p:nvPr>
            <p:ph sz="quarter" idx="4"/>
          </p:nvPr>
        </p:nvSpPr>
        <p:spPr/>
        <p:txBody>
          <a:bodyPr/>
          <a:lstStyle/>
          <a:p>
            <a:r>
              <a:rPr lang="en-GB" dirty="0">
                <a:latin typeface="Avenir Book" panose="02000503020000020003" pitchFamily="2" charset="0"/>
              </a:rPr>
              <a:t>Genericity comes from the whole sentence </a:t>
            </a:r>
          </a:p>
          <a:p>
            <a:r>
              <a:rPr lang="en-GB" dirty="0">
                <a:latin typeface="Avenir Book" panose="02000503020000020003" pitchFamily="2" charset="0"/>
              </a:rPr>
              <a:t>Characterizing</a:t>
            </a:r>
            <a:r>
              <a:rPr lang="en-GB" dirty="0"/>
              <a:t> statement</a:t>
            </a:r>
          </a:p>
          <a:p>
            <a:r>
              <a:rPr lang="en-GB" dirty="0">
                <a:latin typeface="Avenir Book" panose="02000503020000020003" pitchFamily="2" charset="0"/>
              </a:rPr>
              <a:t>I-generics</a:t>
            </a:r>
          </a:p>
          <a:p>
            <a:endParaRPr lang="en-GB" dirty="0">
              <a:latin typeface="Avenir Book" panose="02000503020000020003" pitchFamily="2" charset="0"/>
            </a:endParaRPr>
          </a:p>
          <a:p>
            <a:pPr marL="0" indent="0">
              <a:buNone/>
            </a:pPr>
            <a:r>
              <a:rPr lang="en-GB" dirty="0">
                <a:latin typeface="Avenir Book" panose="02000503020000020003" pitchFamily="2" charset="0"/>
              </a:rPr>
              <a:t>               have a mane</a:t>
            </a:r>
          </a:p>
        </p:txBody>
      </p:sp>
      <p:sp>
        <p:nvSpPr>
          <p:cNvPr id="7" name="Text Placeholder 6">
            <a:extLst>
              <a:ext uri="{FF2B5EF4-FFF2-40B4-BE49-F238E27FC236}">
                <a16:creationId xmlns:a16="http://schemas.microsoft.com/office/drawing/2014/main" id="{CF782D22-CFA7-CB3F-6EDD-47ACBCA75A11}"/>
              </a:ext>
            </a:extLst>
          </p:cNvPr>
          <p:cNvSpPr>
            <a:spLocks noGrp="1"/>
          </p:cNvSpPr>
          <p:nvPr>
            <p:ph type="body" sz="quarter" idx="10"/>
          </p:nvPr>
        </p:nvSpPr>
        <p:spPr/>
        <p:txBody>
          <a:bodyPr/>
          <a:lstStyle/>
          <a:p>
            <a:r>
              <a:rPr lang="en-GB" dirty="0">
                <a:latin typeface="Avenir Book" panose="02000503020000020003" pitchFamily="2" charset="0"/>
              </a:rPr>
              <a:t>Kind reference</a:t>
            </a:r>
          </a:p>
        </p:txBody>
      </p:sp>
      <p:cxnSp>
        <p:nvCxnSpPr>
          <p:cNvPr id="8" name="Straight Connector 7">
            <a:extLst>
              <a:ext uri="{FF2B5EF4-FFF2-40B4-BE49-F238E27FC236}">
                <a16:creationId xmlns:a16="http://schemas.microsoft.com/office/drawing/2014/main" id="{4B69C6B4-2D11-7791-F500-9CDC57A2E756}"/>
              </a:ext>
            </a:extLst>
          </p:cNvPr>
          <p:cNvCxnSpPr>
            <a:cxnSpLocks/>
          </p:cNvCxnSpPr>
          <p:nvPr/>
        </p:nvCxnSpPr>
        <p:spPr>
          <a:xfrm>
            <a:off x="0" y="847979"/>
            <a:ext cx="9144000" cy="0"/>
          </a:xfrm>
          <a:prstGeom prst="line">
            <a:avLst/>
          </a:prstGeom>
          <a:ln cmpd="dbl">
            <a:solidFill>
              <a:schemeClr val="accent2"/>
            </a:solidFill>
            <a:prstDash val="solid"/>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A7255548-B84B-E3EE-F9EE-BB08BAE98FFF}"/>
              </a:ext>
            </a:extLst>
          </p:cNvPr>
          <p:cNvPicPr>
            <a:picLocks noChangeAspect="1"/>
          </p:cNvPicPr>
          <p:nvPr/>
        </p:nvPicPr>
        <p:blipFill>
          <a:blip r:embed="rId3"/>
          <a:stretch>
            <a:fillRect/>
          </a:stretch>
        </p:blipFill>
        <p:spPr>
          <a:xfrm flipH="1">
            <a:off x="4572000" y="3126157"/>
            <a:ext cx="1040524" cy="1272226"/>
          </a:xfrm>
          <a:prstGeom prst="rect">
            <a:avLst/>
          </a:prstGeom>
        </p:spPr>
      </p:pic>
      <p:pic>
        <p:nvPicPr>
          <p:cNvPr id="2" name="Picture 1">
            <a:extLst>
              <a:ext uri="{FF2B5EF4-FFF2-40B4-BE49-F238E27FC236}">
                <a16:creationId xmlns:a16="http://schemas.microsoft.com/office/drawing/2014/main" id="{A6A43F4C-3321-5C5F-1AE6-E7AC9C25250A}"/>
              </a:ext>
            </a:extLst>
          </p:cNvPr>
          <p:cNvPicPr>
            <a:picLocks noChangeAspect="1"/>
          </p:cNvPicPr>
          <p:nvPr/>
        </p:nvPicPr>
        <p:blipFill>
          <a:blip r:embed="rId4"/>
          <a:stretch>
            <a:fillRect/>
          </a:stretch>
        </p:blipFill>
        <p:spPr>
          <a:xfrm flipH="1">
            <a:off x="202083" y="2953164"/>
            <a:ext cx="1228266" cy="1193800"/>
          </a:xfrm>
          <a:prstGeom prst="rect">
            <a:avLst/>
          </a:prstGeom>
        </p:spPr>
      </p:pic>
    </p:spTree>
    <p:extLst>
      <p:ext uri="{BB962C8B-B14F-4D97-AF65-F5344CB8AC3E}">
        <p14:creationId xmlns:p14="http://schemas.microsoft.com/office/powerpoint/2010/main" val="398411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build="p"/>
      <p:bldP spid="6" grpId="0" build="p"/>
      <p:bldP spid="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chemeClr val="accent1">
                <a:lumMod val="0"/>
                <a:lumOff val="100000"/>
              </a:schemeClr>
            </a:gs>
            <a:gs pos="69000">
              <a:schemeClr val="accent1"/>
            </a:gs>
            <a:gs pos="42000">
              <a:schemeClr val="bg1">
                <a:lumMod val="85000"/>
              </a:schemeClr>
            </a:gs>
            <a:gs pos="85000">
              <a:schemeClr val="accent1">
                <a:lumMod val="75000"/>
              </a:schemeClr>
            </a:gs>
          </a:gsLst>
          <a:lin ang="16200000" scaled="1"/>
          <a:tileRect/>
        </a:gradFill>
        <a:effectLst/>
      </p:bgPr>
    </p:bg>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CB79C0D1-C264-BE41-97A2-A21B4FC4CEAB}"/>
              </a:ext>
            </a:extLst>
          </p:cNvPr>
          <p:cNvSpPr>
            <a:spLocks noGrp="1"/>
          </p:cNvSpPr>
          <p:nvPr>
            <p:ph idx="1"/>
          </p:nvPr>
        </p:nvSpPr>
        <p:spPr>
          <a:xfrm>
            <a:off x="314320" y="922492"/>
            <a:ext cx="8229600" cy="1000901"/>
          </a:xfrm>
        </p:spPr>
        <p:txBody>
          <a:bodyPr/>
          <a:lstStyle/>
          <a:p>
            <a:r>
              <a:rPr lang="en-GB" dirty="0">
                <a:latin typeface="Avenir Book" panose="02000503020000020003" pitchFamily="2" charset="0"/>
              </a:rPr>
              <a:t>Definiteness fillers for AJT on singulars </a:t>
            </a:r>
          </a:p>
          <a:p>
            <a:r>
              <a:rPr lang="en-GB" b="1" dirty="0"/>
              <a:t>Existential</a:t>
            </a:r>
            <a:r>
              <a:rPr lang="en-GB" dirty="0"/>
              <a:t> fillers for AJT on plurals</a:t>
            </a:r>
            <a:endParaRPr lang="en-GB" dirty="0">
              <a:latin typeface="Avenir Book" panose="02000503020000020003" pitchFamily="2" charset="0"/>
            </a:endParaRPr>
          </a:p>
        </p:txBody>
      </p:sp>
      <p:sp>
        <p:nvSpPr>
          <p:cNvPr id="3" name="Tittel 2">
            <a:extLst>
              <a:ext uri="{FF2B5EF4-FFF2-40B4-BE49-F238E27FC236}">
                <a16:creationId xmlns:a16="http://schemas.microsoft.com/office/drawing/2014/main" id="{0130F847-9A87-AB4D-8D0D-FF9DA6C9AB2A}"/>
              </a:ext>
            </a:extLst>
          </p:cNvPr>
          <p:cNvSpPr>
            <a:spLocks noGrp="1"/>
          </p:cNvSpPr>
          <p:nvPr>
            <p:ph type="title"/>
          </p:nvPr>
        </p:nvSpPr>
        <p:spPr/>
        <p:txBody>
          <a:bodyPr/>
          <a:lstStyle/>
          <a:p>
            <a:r>
              <a:rPr lang="nb-NO" dirty="0">
                <a:latin typeface="Avenir Book" panose="02000503020000020003" pitchFamily="2" charset="0"/>
              </a:rPr>
              <a:t>Fillers</a:t>
            </a:r>
          </a:p>
        </p:txBody>
      </p:sp>
      <p:cxnSp>
        <p:nvCxnSpPr>
          <p:cNvPr id="5" name="Straight Connector 4">
            <a:extLst>
              <a:ext uri="{FF2B5EF4-FFF2-40B4-BE49-F238E27FC236}">
                <a16:creationId xmlns:a16="http://schemas.microsoft.com/office/drawing/2014/main" id="{D68910B2-CBA8-3D15-080E-E34EF30A7B63}"/>
              </a:ext>
            </a:extLst>
          </p:cNvPr>
          <p:cNvCxnSpPr>
            <a:cxnSpLocks/>
          </p:cNvCxnSpPr>
          <p:nvPr/>
        </p:nvCxnSpPr>
        <p:spPr>
          <a:xfrm>
            <a:off x="0" y="847979"/>
            <a:ext cx="9144000" cy="0"/>
          </a:xfrm>
          <a:prstGeom prst="line">
            <a:avLst/>
          </a:prstGeom>
          <a:ln cmpd="dbl">
            <a:solidFill>
              <a:schemeClr val="accent2"/>
            </a:solidFill>
            <a:prstDash val="solid"/>
          </a:ln>
        </p:spPr>
        <p:style>
          <a:lnRef idx="2">
            <a:schemeClr val="accent1"/>
          </a:lnRef>
          <a:fillRef idx="0">
            <a:schemeClr val="accent1"/>
          </a:fillRef>
          <a:effectRef idx="1">
            <a:schemeClr val="accent1"/>
          </a:effectRef>
          <a:fontRef idx="minor">
            <a:schemeClr val="tx1"/>
          </a:fontRef>
        </p:style>
      </p:cxnSp>
      <p:sp>
        <p:nvSpPr>
          <p:cNvPr id="4" name="Content Placeholder 3">
            <a:extLst>
              <a:ext uri="{FF2B5EF4-FFF2-40B4-BE49-F238E27FC236}">
                <a16:creationId xmlns:a16="http://schemas.microsoft.com/office/drawing/2014/main" id="{4B7FB95A-4C13-11DF-FE4E-A341B04C8BAC}"/>
              </a:ext>
            </a:extLst>
          </p:cNvPr>
          <p:cNvSpPr txBox="1">
            <a:spLocks/>
          </p:cNvSpPr>
          <p:nvPr/>
        </p:nvSpPr>
        <p:spPr>
          <a:xfrm>
            <a:off x="4730419" y="1923394"/>
            <a:ext cx="3500636" cy="315508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b="0" i="0" kern="1200">
                <a:solidFill>
                  <a:schemeClr val="tx1"/>
                </a:solidFill>
                <a:latin typeface="Avenir Book" panose="02000503020000020003" pitchFamily="2" charset="0"/>
                <a:ea typeface="+mn-ea"/>
                <a:cs typeface="Arial"/>
              </a:defRPr>
            </a:lvl1pPr>
            <a:lvl2pPr marL="742950" indent="-285750" algn="l" defTabSz="457200" rtl="0" eaLnBrk="1" latinLnBrk="0" hangingPunct="1">
              <a:spcBef>
                <a:spcPct val="20000"/>
              </a:spcBef>
              <a:buFont typeface="Arial"/>
              <a:buChar char="–"/>
              <a:defRPr sz="2000" b="0" i="0" kern="1200">
                <a:solidFill>
                  <a:schemeClr val="tx1"/>
                </a:solidFill>
                <a:latin typeface="Avenir Book" panose="02000503020000020003" pitchFamily="2" charset="0"/>
                <a:ea typeface="+mn-ea"/>
                <a:cs typeface="Arial"/>
              </a:defRPr>
            </a:lvl2pPr>
            <a:lvl3pPr marL="1143000" indent="-228600" algn="l" defTabSz="457200" rtl="0" eaLnBrk="1" latinLnBrk="0" hangingPunct="1">
              <a:spcBef>
                <a:spcPct val="20000"/>
              </a:spcBef>
              <a:buFont typeface="Arial"/>
              <a:buChar char="•"/>
              <a:defRPr sz="1800" b="0" i="0" kern="1200">
                <a:solidFill>
                  <a:schemeClr val="tx1"/>
                </a:solidFill>
                <a:latin typeface="Avenir Book" panose="02000503020000020003" pitchFamily="2" charset="0"/>
                <a:ea typeface="+mn-ea"/>
                <a:cs typeface="Arial"/>
              </a:defRPr>
            </a:lvl3pPr>
            <a:lvl4pPr marL="1600200" indent="-228600" algn="l" defTabSz="457200" rtl="0" eaLnBrk="1" latinLnBrk="0" hangingPunct="1">
              <a:spcBef>
                <a:spcPct val="20000"/>
              </a:spcBef>
              <a:buFont typeface="Arial"/>
              <a:buChar char="–"/>
              <a:defRPr sz="1600" b="0" i="0" kern="1200">
                <a:solidFill>
                  <a:schemeClr val="tx1"/>
                </a:solidFill>
                <a:latin typeface="Avenir Book" panose="02000503020000020003" pitchFamily="2" charset="0"/>
                <a:ea typeface="+mn-ea"/>
                <a:cs typeface="Arial"/>
              </a:defRPr>
            </a:lvl4pPr>
            <a:lvl5pPr marL="2057400" indent="-228600" algn="l" defTabSz="457200" rtl="0" eaLnBrk="1" latinLnBrk="0" hangingPunct="1">
              <a:spcBef>
                <a:spcPct val="20000"/>
              </a:spcBef>
              <a:buFont typeface="Arial"/>
              <a:buChar char="»"/>
              <a:defRPr sz="1400" b="0" i="0" kern="1200">
                <a:solidFill>
                  <a:schemeClr val="tx1"/>
                </a:solidFill>
                <a:latin typeface="Avenir Book" panose="02000503020000020003" pitchFamily="2"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dirty="0"/>
              <a:t>Tigers like carrots.</a:t>
            </a:r>
          </a:p>
          <a:p>
            <a:pPr marL="0" indent="0">
              <a:buFont typeface="Arial"/>
              <a:buNone/>
            </a:pPr>
            <a:endParaRPr lang="en-GB" dirty="0"/>
          </a:p>
          <a:p>
            <a:pPr marL="0" indent="0">
              <a:buFont typeface="Arial"/>
              <a:buNone/>
            </a:pPr>
            <a:r>
              <a:rPr lang="en-GB" dirty="0"/>
              <a:t>The tigers like carrots.</a:t>
            </a:r>
          </a:p>
        </p:txBody>
      </p:sp>
      <p:pic>
        <p:nvPicPr>
          <p:cNvPr id="6" name="Picture 5">
            <a:extLst>
              <a:ext uri="{FF2B5EF4-FFF2-40B4-BE49-F238E27FC236}">
                <a16:creationId xmlns:a16="http://schemas.microsoft.com/office/drawing/2014/main" id="{99DF473B-1527-3705-2A20-C0A28620E4CA}"/>
              </a:ext>
            </a:extLst>
          </p:cNvPr>
          <p:cNvPicPr>
            <a:picLocks noChangeAspect="1"/>
          </p:cNvPicPr>
          <p:nvPr/>
        </p:nvPicPr>
        <p:blipFill>
          <a:blip r:embed="rId3"/>
          <a:stretch>
            <a:fillRect/>
          </a:stretch>
        </p:blipFill>
        <p:spPr>
          <a:xfrm>
            <a:off x="314320" y="1923394"/>
            <a:ext cx="3972269" cy="2490952"/>
          </a:xfrm>
          <a:prstGeom prst="rect">
            <a:avLst/>
          </a:prstGeom>
        </p:spPr>
      </p:pic>
      <p:sp>
        <p:nvSpPr>
          <p:cNvPr id="15" name="Multiply 14">
            <a:extLst>
              <a:ext uri="{FF2B5EF4-FFF2-40B4-BE49-F238E27FC236}">
                <a16:creationId xmlns:a16="http://schemas.microsoft.com/office/drawing/2014/main" id="{210113FE-D60D-BFCD-890E-2C5FC7465D85}"/>
              </a:ext>
            </a:extLst>
          </p:cNvPr>
          <p:cNvSpPr/>
          <p:nvPr/>
        </p:nvSpPr>
        <p:spPr>
          <a:xfrm>
            <a:off x="7216335" y="1864481"/>
            <a:ext cx="725039" cy="707269"/>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6" name="Graphic 30" descr="Tick with solid fill">
            <a:extLst>
              <a:ext uri="{FF2B5EF4-FFF2-40B4-BE49-F238E27FC236}">
                <a16:creationId xmlns:a16="http://schemas.microsoft.com/office/drawing/2014/main" id="{25FC1AFA-D363-4437-1522-6B4AC652AC2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41374" y="2745356"/>
            <a:ext cx="633399" cy="633399"/>
          </a:xfrm>
          <a:prstGeom prst="rect">
            <a:avLst/>
          </a:prstGeom>
        </p:spPr>
      </p:pic>
      <p:sp>
        <p:nvSpPr>
          <p:cNvPr id="17" name="TextBox 16">
            <a:extLst>
              <a:ext uri="{FF2B5EF4-FFF2-40B4-BE49-F238E27FC236}">
                <a16:creationId xmlns:a16="http://schemas.microsoft.com/office/drawing/2014/main" id="{C4DEAB80-488E-3A5B-FF85-F090AB6653C3}"/>
              </a:ext>
            </a:extLst>
          </p:cNvPr>
          <p:cNvSpPr txBox="1"/>
          <p:nvPr/>
        </p:nvSpPr>
        <p:spPr>
          <a:xfrm>
            <a:off x="2472266" y="4082508"/>
            <a:ext cx="2174240" cy="276999"/>
          </a:xfrm>
          <a:prstGeom prst="rect">
            <a:avLst/>
          </a:prstGeom>
          <a:noFill/>
        </p:spPr>
        <p:txBody>
          <a:bodyPr wrap="square" rtlCol="0">
            <a:spAutoFit/>
          </a:bodyPr>
          <a:lstStyle/>
          <a:p>
            <a:r>
              <a:rPr lang="en-GB" sz="1200" dirty="0">
                <a:latin typeface="Avenir Book" panose="02000503020000020003" pitchFamily="2" charset="0"/>
              </a:rPr>
              <a:t>(</a:t>
            </a:r>
            <a:r>
              <a:rPr lang="en-GB" sz="1200" dirty="0" err="1">
                <a:latin typeface="Avenir Book" panose="02000503020000020003" pitchFamily="2" charset="0"/>
              </a:rPr>
              <a:t>Ionin</a:t>
            </a:r>
            <a:r>
              <a:rPr lang="en-GB" sz="1200" dirty="0">
                <a:latin typeface="Avenir Book" panose="02000503020000020003" pitchFamily="2" charset="0"/>
              </a:rPr>
              <a:t> &amp; </a:t>
            </a:r>
            <a:r>
              <a:rPr lang="en-GB" sz="1200" dirty="0" err="1">
                <a:latin typeface="Avenir Book" panose="02000503020000020003" pitchFamily="2" charset="0"/>
              </a:rPr>
              <a:t>Montrul</a:t>
            </a:r>
            <a:r>
              <a:rPr lang="en-GB" sz="1200" dirty="0">
                <a:latin typeface="Avenir Book" panose="02000503020000020003" pitchFamily="2" charset="0"/>
              </a:rPr>
              <a:t>, 2010)</a:t>
            </a:r>
          </a:p>
        </p:txBody>
      </p:sp>
    </p:spTree>
    <p:extLst>
      <p:ext uri="{BB962C8B-B14F-4D97-AF65-F5344CB8AC3E}">
        <p14:creationId xmlns:p14="http://schemas.microsoft.com/office/powerpoint/2010/main" val="352023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5" grpId="0" animBg="1"/>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chemeClr val="accent1">
                <a:lumMod val="0"/>
                <a:lumOff val="100000"/>
              </a:schemeClr>
            </a:gs>
            <a:gs pos="69000">
              <a:schemeClr val="accent1"/>
            </a:gs>
            <a:gs pos="42000">
              <a:schemeClr val="bg1">
                <a:lumMod val="85000"/>
              </a:schemeClr>
            </a:gs>
            <a:gs pos="85000">
              <a:schemeClr val="accent1">
                <a:lumMod val="75000"/>
              </a:schemeClr>
            </a:gs>
          </a:gsLst>
          <a:lin ang="16200000" scaled="1"/>
          <a:tileRect/>
        </a:gra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8C7716BD-08AD-019C-62CD-25B15A074961}"/>
              </a:ext>
            </a:extLst>
          </p:cNvPr>
          <p:cNvSpPr>
            <a:spLocks noGrp="1"/>
          </p:cNvSpPr>
          <p:nvPr>
            <p:ph idx="1"/>
          </p:nvPr>
        </p:nvSpPr>
        <p:spPr>
          <a:xfrm>
            <a:off x="314320" y="922492"/>
            <a:ext cx="8579067" cy="3672131"/>
          </a:xfrm>
        </p:spPr>
        <p:txBody>
          <a:bodyPr>
            <a:normAutofit fontScale="62500" lnSpcReduction="20000"/>
          </a:bodyPr>
          <a:lstStyle/>
          <a:p>
            <a:pPr marL="0" indent="0">
              <a:buNone/>
            </a:pPr>
            <a:r>
              <a:rPr lang="en-US" dirty="0"/>
              <a:t>Barton, D., Kolb, N., &amp; </a:t>
            </a:r>
            <a:r>
              <a:rPr lang="en-US" dirty="0" err="1"/>
              <a:t>Kupisch</a:t>
            </a:r>
            <a:r>
              <a:rPr lang="en-US" dirty="0"/>
              <a:t>, T. (2015). Definite article use with generic reference in German: an 	empirical study. </a:t>
            </a:r>
            <a:r>
              <a:rPr lang="en-US" i="1" dirty="0" err="1"/>
              <a:t>Zeitschrift</a:t>
            </a:r>
            <a:r>
              <a:rPr lang="en-US" i="1" dirty="0"/>
              <a:t> für </a:t>
            </a:r>
            <a:r>
              <a:rPr lang="en-US" i="1" dirty="0" err="1"/>
              <a:t>Sprachwissenschaft</a:t>
            </a:r>
            <a:r>
              <a:rPr lang="en-US" i="1" dirty="0"/>
              <a:t>, 34</a:t>
            </a:r>
            <a:r>
              <a:rPr lang="en-US" dirty="0"/>
              <a:t>(2), 147-173. </a:t>
            </a:r>
            <a:endParaRPr lang="en-NO" dirty="0"/>
          </a:p>
          <a:p>
            <a:pPr marL="0" indent="0">
              <a:buNone/>
            </a:pPr>
            <a:r>
              <a:rPr lang="en-US" dirty="0" err="1"/>
              <a:t>Borthen</a:t>
            </a:r>
            <a:r>
              <a:rPr lang="en-US" dirty="0"/>
              <a:t>, K. (2003). </a:t>
            </a:r>
            <a:r>
              <a:rPr lang="en-US" i="1" dirty="0"/>
              <a:t>Norwegian bare singulars</a:t>
            </a:r>
            <a:r>
              <a:rPr lang="en-US" dirty="0"/>
              <a:t>. Det </a:t>
            </a:r>
            <a:r>
              <a:rPr lang="en-US" dirty="0" err="1"/>
              <a:t>historisk-filosofiske</a:t>
            </a:r>
            <a:r>
              <a:rPr lang="en-US" dirty="0"/>
              <a:t> </a:t>
            </a:r>
            <a:r>
              <a:rPr lang="en-US" dirty="0" err="1"/>
              <a:t>fakultet</a:t>
            </a:r>
            <a:r>
              <a:rPr lang="en-US" dirty="0"/>
              <a:t>. </a:t>
            </a:r>
            <a:endParaRPr lang="en-NO" dirty="0"/>
          </a:p>
          <a:p>
            <a:pPr marL="0" indent="0">
              <a:buNone/>
            </a:pPr>
            <a:r>
              <a:rPr lang="en-US" dirty="0"/>
              <a:t>Gelman, S. A., &amp; Raman, L. (2003). Preschool children use linguistic form class and pragmatic cues 	to interpret generics. </a:t>
            </a:r>
            <a:r>
              <a:rPr lang="en-US" i="1" dirty="0"/>
              <a:t>Child Development, 74</a:t>
            </a:r>
            <a:r>
              <a:rPr lang="en-US" dirty="0"/>
              <a:t>(1), 308-325. </a:t>
            </a:r>
            <a:endParaRPr lang="en-NO" dirty="0"/>
          </a:p>
          <a:p>
            <a:pPr marL="0" indent="0">
              <a:buNone/>
            </a:pPr>
            <a:r>
              <a:rPr lang="en-US" dirty="0" err="1"/>
              <a:t>Halmøy</a:t>
            </a:r>
            <a:r>
              <a:rPr lang="en-US" dirty="0"/>
              <a:t>, M. (2016). The Norwegian Nominal System. In </a:t>
            </a:r>
            <a:r>
              <a:rPr lang="en-US" i="1" dirty="0"/>
              <a:t>The Norwegian Nominal System</a:t>
            </a:r>
            <a:r>
              <a:rPr lang="en-US" dirty="0"/>
              <a:t>. De 	Gruyter Mouton. </a:t>
            </a:r>
            <a:endParaRPr lang="en-NO" dirty="0"/>
          </a:p>
          <a:p>
            <a:pPr marL="0" indent="0">
              <a:buNone/>
            </a:pPr>
            <a:r>
              <a:rPr lang="en-US" dirty="0" err="1"/>
              <a:t>Ionin</a:t>
            </a:r>
            <a:r>
              <a:rPr lang="en-US" dirty="0"/>
              <a:t>, T., &amp; </a:t>
            </a:r>
            <a:r>
              <a:rPr lang="en-US" dirty="0" err="1"/>
              <a:t>Montrul</a:t>
            </a:r>
            <a:r>
              <a:rPr lang="en-US" dirty="0"/>
              <a:t>, S. (2010). The role of L1 transfer in the interpretation of articles with definite 	plurals in L2 English. </a:t>
            </a:r>
            <a:r>
              <a:rPr lang="en-US" i="1" dirty="0"/>
              <a:t>Language Learning, 60</a:t>
            </a:r>
            <a:r>
              <a:rPr lang="en-US" dirty="0"/>
              <a:t>(4), 877-925. </a:t>
            </a:r>
            <a:endParaRPr lang="en-NO" dirty="0"/>
          </a:p>
          <a:p>
            <a:pPr marL="0" indent="0">
              <a:buNone/>
            </a:pPr>
            <a:r>
              <a:rPr lang="en-US" dirty="0" err="1"/>
              <a:t>Krifka</a:t>
            </a:r>
            <a:r>
              <a:rPr lang="en-US" dirty="0"/>
              <a:t>, M. (1995). Focus and the interpretation of generic sentences. </a:t>
            </a:r>
            <a:r>
              <a:rPr lang="en-US" i="1" dirty="0"/>
              <a:t>The generic book, 238</a:t>
            </a:r>
            <a:r>
              <a:rPr lang="en-US" dirty="0"/>
              <a:t>, 264. </a:t>
            </a:r>
            <a:endParaRPr lang="en-NO" dirty="0"/>
          </a:p>
          <a:p>
            <a:pPr marL="0" indent="0">
              <a:buNone/>
            </a:pPr>
            <a:r>
              <a:rPr lang="en-US" dirty="0" err="1"/>
              <a:t>Krifka</a:t>
            </a:r>
            <a:r>
              <a:rPr lang="en-US" dirty="0"/>
              <a:t>, M., &amp; Gerstner, C. (1987). An outline of genericity. </a:t>
            </a:r>
            <a:endParaRPr lang="en-NO" dirty="0"/>
          </a:p>
          <a:p>
            <a:pPr marL="0" indent="0">
              <a:buNone/>
            </a:pPr>
            <a:r>
              <a:rPr lang="en-US" dirty="0" err="1"/>
              <a:t>Kupisch</a:t>
            </a:r>
            <a:r>
              <a:rPr lang="en-US" dirty="0"/>
              <a:t>, T. (2012). Specific and generic subjects in the Italian of German–Italian simultaneous 	bilinguals and L2 learners. </a:t>
            </a:r>
            <a:r>
              <a:rPr lang="en-US" i="1" dirty="0"/>
              <a:t>Bilingualism: Language and Cognition, 15</a:t>
            </a:r>
            <a:r>
              <a:rPr lang="en-US" dirty="0"/>
              <a:t>(4), 736-756. </a:t>
            </a:r>
            <a:endParaRPr lang="en-NO" dirty="0"/>
          </a:p>
          <a:p>
            <a:pPr marL="0" indent="0">
              <a:buNone/>
            </a:pPr>
            <a:r>
              <a:rPr lang="en-US" dirty="0"/>
              <a:t>Miller, L. E. (2016). </a:t>
            </a:r>
            <a:r>
              <a:rPr lang="en-US" i="1" dirty="0"/>
              <a:t>The acquisition of bare nominals by three populations of Spanish-English 	bilingual adults</a:t>
            </a:r>
            <a:r>
              <a:rPr lang="en-US" dirty="0"/>
              <a:t> Purdue University]. </a:t>
            </a:r>
            <a:endParaRPr lang="en-NO" dirty="0"/>
          </a:p>
          <a:p>
            <a:pPr marL="0" indent="0">
              <a:buNone/>
            </a:pPr>
            <a:r>
              <a:rPr lang="en-US" dirty="0"/>
              <a:t> </a:t>
            </a:r>
            <a:endParaRPr lang="en-NO" dirty="0"/>
          </a:p>
          <a:p>
            <a:pPr marL="0" indent="0">
              <a:buNone/>
            </a:pPr>
            <a:endParaRPr lang="en-GB" dirty="0"/>
          </a:p>
        </p:txBody>
      </p:sp>
      <p:sp>
        <p:nvSpPr>
          <p:cNvPr id="3" name="Tittel 2">
            <a:extLst>
              <a:ext uri="{FF2B5EF4-FFF2-40B4-BE49-F238E27FC236}">
                <a16:creationId xmlns:a16="http://schemas.microsoft.com/office/drawing/2014/main" id="{0130F847-9A87-AB4D-8D0D-FF9DA6C9AB2A}"/>
              </a:ext>
            </a:extLst>
          </p:cNvPr>
          <p:cNvSpPr>
            <a:spLocks noGrp="1"/>
          </p:cNvSpPr>
          <p:nvPr>
            <p:ph type="title"/>
          </p:nvPr>
        </p:nvSpPr>
        <p:spPr/>
        <p:txBody>
          <a:bodyPr/>
          <a:lstStyle/>
          <a:p>
            <a:r>
              <a:rPr lang="nb-NO" dirty="0">
                <a:latin typeface="Avenir Book" panose="02000503020000020003" pitchFamily="2" charset="0"/>
              </a:rPr>
              <a:t>References</a:t>
            </a:r>
          </a:p>
        </p:txBody>
      </p:sp>
      <p:cxnSp>
        <p:nvCxnSpPr>
          <p:cNvPr id="5" name="Straight Connector 4">
            <a:extLst>
              <a:ext uri="{FF2B5EF4-FFF2-40B4-BE49-F238E27FC236}">
                <a16:creationId xmlns:a16="http://schemas.microsoft.com/office/drawing/2014/main" id="{D68910B2-CBA8-3D15-080E-E34EF30A7B63}"/>
              </a:ext>
            </a:extLst>
          </p:cNvPr>
          <p:cNvCxnSpPr>
            <a:cxnSpLocks/>
          </p:cNvCxnSpPr>
          <p:nvPr/>
        </p:nvCxnSpPr>
        <p:spPr>
          <a:xfrm>
            <a:off x="0" y="847979"/>
            <a:ext cx="9144000" cy="0"/>
          </a:xfrm>
          <a:prstGeom prst="line">
            <a:avLst/>
          </a:prstGeom>
          <a:ln cmpd="dbl">
            <a:solidFill>
              <a:schemeClr val="accent2"/>
            </a:solidFill>
            <a:prstDash val="soli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1813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chemeClr val="accent1">
                <a:lumMod val="0"/>
                <a:lumOff val="100000"/>
              </a:schemeClr>
            </a:gs>
            <a:gs pos="69000">
              <a:schemeClr val="accent1"/>
            </a:gs>
            <a:gs pos="42000">
              <a:schemeClr val="bg1">
                <a:lumMod val="85000"/>
              </a:schemeClr>
            </a:gs>
            <a:gs pos="85000">
              <a:schemeClr val="accent1">
                <a:lumMod val="75000"/>
              </a:schemeClr>
            </a:gs>
          </a:gsLst>
          <a:lin ang="16200000" scaled="1"/>
          <a:tileRect/>
        </a:gradFill>
        <a:effectLst/>
      </p:bgPr>
    </p:bg>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CB79C0D1-C264-BE41-97A2-A21B4FC4CEAB}"/>
              </a:ext>
            </a:extLst>
          </p:cNvPr>
          <p:cNvSpPr>
            <a:spLocks noGrp="1"/>
          </p:cNvSpPr>
          <p:nvPr>
            <p:ph idx="1"/>
          </p:nvPr>
        </p:nvSpPr>
        <p:spPr>
          <a:xfrm>
            <a:off x="314320" y="922492"/>
            <a:ext cx="5823721" cy="3901756"/>
          </a:xfrm>
        </p:spPr>
        <p:txBody>
          <a:bodyPr>
            <a:normAutofit/>
          </a:bodyPr>
          <a:lstStyle/>
          <a:p>
            <a:r>
              <a:rPr lang="en-GB" dirty="0"/>
              <a:t>Complexity of mapping between formal and semantic cues</a:t>
            </a:r>
          </a:p>
          <a:p>
            <a:r>
              <a:rPr lang="en-GB" dirty="0"/>
              <a:t>Forms for existential meanings are also used to denote generic meanings</a:t>
            </a:r>
          </a:p>
          <a:p>
            <a:r>
              <a:rPr lang="en-GB" dirty="0"/>
              <a:t>Complexity within languages and between languages</a:t>
            </a:r>
          </a:p>
          <a:p>
            <a:r>
              <a:rPr lang="en-GB" dirty="0"/>
              <a:t>Morphosyntactic cues, pragmatic cues, and world knowledge</a:t>
            </a:r>
          </a:p>
          <a:p>
            <a:endParaRPr lang="nb-NO" dirty="0">
              <a:latin typeface="Avenir Book" panose="02000503020000020003" pitchFamily="2" charset="0"/>
            </a:endParaRPr>
          </a:p>
        </p:txBody>
      </p:sp>
      <p:sp>
        <p:nvSpPr>
          <p:cNvPr id="3" name="Tittel 2">
            <a:extLst>
              <a:ext uri="{FF2B5EF4-FFF2-40B4-BE49-F238E27FC236}">
                <a16:creationId xmlns:a16="http://schemas.microsoft.com/office/drawing/2014/main" id="{0130F847-9A87-AB4D-8D0D-FF9DA6C9AB2A}"/>
              </a:ext>
            </a:extLst>
          </p:cNvPr>
          <p:cNvSpPr>
            <a:spLocks noGrp="1"/>
          </p:cNvSpPr>
          <p:nvPr>
            <p:ph type="title"/>
          </p:nvPr>
        </p:nvSpPr>
        <p:spPr/>
        <p:txBody>
          <a:bodyPr/>
          <a:lstStyle/>
          <a:p>
            <a:r>
              <a:rPr lang="nb-NO" dirty="0" err="1">
                <a:latin typeface="Avenir Book" panose="02000503020000020003" pitchFamily="2" charset="0"/>
              </a:rPr>
              <a:t>Genericity</a:t>
            </a:r>
            <a:r>
              <a:rPr lang="nb-NO" dirty="0"/>
              <a:t> </a:t>
            </a:r>
            <a:r>
              <a:rPr lang="nb-NO" dirty="0" err="1"/>
              <a:t>marking</a:t>
            </a:r>
            <a:endParaRPr lang="nb-NO" dirty="0">
              <a:latin typeface="Avenir Book" panose="02000503020000020003" pitchFamily="2" charset="0"/>
            </a:endParaRPr>
          </a:p>
        </p:txBody>
      </p:sp>
      <p:cxnSp>
        <p:nvCxnSpPr>
          <p:cNvPr id="5" name="Straight Connector 4">
            <a:extLst>
              <a:ext uri="{FF2B5EF4-FFF2-40B4-BE49-F238E27FC236}">
                <a16:creationId xmlns:a16="http://schemas.microsoft.com/office/drawing/2014/main" id="{8078A15D-D45B-0189-70DA-F06578F48E1C}"/>
              </a:ext>
            </a:extLst>
          </p:cNvPr>
          <p:cNvCxnSpPr>
            <a:cxnSpLocks/>
          </p:cNvCxnSpPr>
          <p:nvPr/>
        </p:nvCxnSpPr>
        <p:spPr>
          <a:xfrm>
            <a:off x="0" y="847979"/>
            <a:ext cx="9144000" cy="0"/>
          </a:xfrm>
          <a:prstGeom prst="line">
            <a:avLst/>
          </a:prstGeom>
          <a:ln cmpd="dbl">
            <a:solidFill>
              <a:schemeClr val="accent2"/>
            </a:solidFill>
            <a:prstDash val="solid"/>
          </a:ln>
        </p:spPr>
        <p:style>
          <a:lnRef idx="2">
            <a:schemeClr val="accent1"/>
          </a:lnRef>
          <a:fillRef idx="0">
            <a:schemeClr val="accent1"/>
          </a:fillRef>
          <a:effectRef idx="1">
            <a:schemeClr val="accent1"/>
          </a:effectRef>
          <a:fontRef idx="minor">
            <a:schemeClr val="tx1"/>
          </a:fontRef>
        </p:style>
      </p:cxnSp>
      <p:pic>
        <p:nvPicPr>
          <p:cNvPr id="8" name="Graphic 7">
            <a:extLst>
              <a:ext uri="{FF2B5EF4-FFF2-40B4-BE49-F238E27FC236}">
                <a16:creationId xmlns:a16="http://schemas.microsoft.com/office/drawing/2014/main" id="{68B1ADFC-FCB3-3EA5-6D2C-C14471CB45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73767" y="3046444"/>
            <a:ext cx="1815434" cy="1891077"/>
          </a:xfrm>
          <a:prstGeom prst="rect">
            <a:avLst/>
          </a:prstGeom>
        </p:spPr>
      </p:pic>
    </p:spTree>
    <p:extLst>
      <p:ext uri="{BB962C8B-B14F-4D97-AF65-F5344CB8AC3E}">
        <p14:creationId xmlns:p14="http://schemas.microsoft.com/office/powerpoint/2010/main" val="358613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chemeClr val="accent1">
                <a:lumMod val="0"/>
                <a:lumOff val="100000"/>
              </a:schemeClr>
            </a:gs>
            <a:gs pos="69000">
              <a:schemeClr val="accent1"/>
            </a:gs>
            <a:gs pos="42000">
              <a:schemeClr val="bg1">
                <a:lumMod val="85000"/>
              </a:schemeClr>
            </a:gs>
            <a:gs pos="85000">
              <a:schemeClr val="accent1">
                <a:lumMod val="75000"/>
              </a:schemeClr>
            </a:gs>
          </a:gsLst>
          <a:lin ang="16200000" scaled="1"/>
          <a:tileRect/>
        </a:gradFill>
        <a:effectLst/>
      </p:bgPr>
    </p:bg>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CB79C0D1-C264-BE41-97A2-A21B4FC4CEAB}"/>
              </a:ext>
            </a:extLst>
          </p:cNvPr>
          <p:cNvSpPr>
            <a:spLocks noGrp="1"/>
          </p:cNvSpPr>
          <p:nvPr>
            <p:ph idx="1"/>
          </p:nvPr>
        </p:nvSpPr>
        <p:spPr>
          <a:xfrm>
            <a:off x="351601" y="1054368"/>
            <a:ext cx="8440797" cy="3517630"/>
          </a:xfrm>
        </p:spPr>
        <p:txBody>
          <a:bodyPr>
            <a:normAutofit/>
          </a:bodyPr>
          <a:lstStyle/>
          <a:p>
            <a:r>
              <a:rPr lang="en-GB" dirty="0"/>
              <a:t>Marked more by the absence of markers than by their presence </a:t>
            </a:r>
          </a:p>
          <a:p>
            <a:r>
              <a:rPr lang="en-GB" dirty="0"/>
              <a:t>Many devices available within languages to mark the specific, to bound the NP in context</a:t>
            </a:r>
          </a:p>
          <a:p>
            <a:r>
              <a:rPr lang="en-GB" dirty="0"/>
              <a:t>Generics are not pinned down to a context</a:t>
            </a:r>
          </a:p>
        </p:txBody>
      </p:sp>
      <p:sp>
        <p:nvSpPr>
          <p:cNvPr id="3" name="Tittel 2">
            <a:extLst>
              <a:ext uri="{FF2B5EF4-FFF2-40B4-BE49-F238E27FC236}">
                <a16:creationId xmlns:a16="http://schemas.microsoft.com/office/drawing/2014/main" id="{0130F847-9A87-AB4D-8D0D-FF9DA6C9AB2A}"/>
              </a:ext>
            </a:extLst>
          </p:cNvPr>
          <p:cNvSpPr>
            <a:spLocks noGrp="1"/>
          </p:cNvSpPr>
          <p:nvPr>
            <p:ph type="title"/>
          </p:nvPr>
        </p:nvSpPr>
        <p:spPr>
          <a:xfrm>
            <a:off x="314320" y="205979"/>
            <a:ext cx="8229600" cy="646331"/>
          </a:xfrm>
        </p:spPr>
        <p:txBody>
          <a:bodyPr/>
          <a:lstStyle/>
          <a:p>
            <a:r>
              <a:rPr lang="nb-NO" dirty="0" err="1">
                <a:latin typeface="Avenir Book" panose="02000503020000020003" pitchFamily="2" charset="0"/>
              </a:rPr>
              <a:t>Genericty</a:t>
            </a:r>
            <a:r>
              <a:rPr lang="nb-NO" dirty="0">
                <a:latin typeface="Avenir Book" panose="02000503020000020003" pitchFamily="2" charset="0"/>
              </a:rPr>
              <a:t> as </a:t>
            </a:r>
            <a:r>
              <a:rPr lang="nb-NO" dirty="0" err="1">
                <a:latin typeface="Avenir Book" panose="02000503020000020003" pitchFamily="2" charset="0"/>
              </a:rPr>
              <a:t>the</a:t>
            </a:r>
            <a:r>
              <a:rPr lang="nb-NO" dirty="0">
                <a:latin typeface="Avenir Book" panose="02000503020000020003" pitchFamily="2" charset="0"/>
              </a:rPr>
              <a:t> </a:t>
            </a:r>
            <a:r>
              <a:rPr lang="nb-NO" dirty="0" err="1">
                <a:latin typeface="Avenir Book" panose="02000503020000020003" pitchFamily="2" charset="0"/>
              </a:rPr>
              <a:t>default</a:t>
            </a:r>
            <a:r>
              <a:rPr lang="nb-NO" dirty="0">
                <a:latin typeface="Avenir Book" panose="02000503020000020003" pitchFamily="2" charset="0"/>
              </a:rPr>
              <a:t> </a:t>
            </a:r>
            <a:r>
              <a:rPr lang="nb-NO" sz="2000" dirty="0">
                <a:latin typeface="Avenir Book" panose="02000503020000020003" pitchFamily="2" charset="0"/>
              </a:rPr>
              <a:t>(</a:t>
            </a:r>
            <a:r>
              <a:rPr lang="nb-NO" sz="2000" dirty="0" err="1">
                <a:latin typeface="Avenir Book" panose="02000503020000020003" pitchFamily="2" charset="0"/>
              </a:rPr>
              <a:t>Gelman</a:t>
            </a:r>
            <a:r>
              <a:rPr lang="nb-NO" sz="2000" dirty="0">
                <a:latin typeface="Avenir Book" panose="02000503020000020003" pitchFamily="2" charset="0"/>
              </a:rPr>
              <a:t> &amp; </a:t>
            </a:r>
            <a:r>
              <a:rPr lang="nb-NO" sz="2000" dirty="0" err="1">
                <a:latin typeface="Avenir Book" panose="02000503020000020003" pitchFamily="2" charset="0"/>
              </a:rPr>
              <a:t>Raman</a:t>
            </a:r>
            <a:r>
              <a:rPr lang="nb-NO" sz="2000" dirty="0">
                <a:latin typeface="Avenir Book" panose="02000503020000020003" pitchFamily="2" charset="0"/>
              </a:rPr>
              <a:t>, 2003)</a:t>
            </a:r>
          </a:p>
        </p:txBody>
      </p:sp>
      <p:cxnSp>
        <p:nvCxnSpPr>
          <p:cNvPr id="5" name="Straight Connector 4">
            <a:extLst>
              <a:ext uri="{FF2B5EF4-FFF2-40B4-BE49-F238E27FC236}">
                <a16:creationId xmlns:a16="http://schemas.microsoft.com/office/drawing/2014/main" id="{8078A15D-D45B-0189-70DA-F06578F48E1C}"/>
              </a:ext>
            </a:extLst>
          </p:cNvPr>
          <p:cNvCxnSpPr>
            <a:cxnSpLocks/>
          </p:cNvCxnSpPr>
          <p:nvPr/>
        </p:nvCxnSpPr>
        <p:spPr>
          <a:xfrm>
            <a:off x="0" y="847979"/>
            <a:ext cx="9144000" cy="0"/>
          </a:xfrm>
          <a:prstGeom prst="line">
            <a:avLst/>
          </a:prstGeom>
          <a:ln cmpd="dbl">
            <a:solidFill>
              <a:schemeClr val="accent2"/>
            </a:solidFill>
            <a:prstDash val="soli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717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chemeClr val="accent1">
                <a:lumMod val="0"/>
                <a:lumOff val="100000"/>
              </a:schemeClr>
            </a:gs>
            <a:gs pos="69000">
              <a:schemeClr val="accent1"/>
            </a:gs>
            <a:gs pos="42000">
              <a:schemeClr val="bg1">
                <a:lumMod val="85000"/>
              </a:schemeClr>
            </a:gs>
            <a:gs pos="85000">
              <a:schemeClr val="accent1">
                <a:lumMod val="75000"/>
              </a:schemeClr>
            </a:gs>
          </a:gsLst>
          <a:lin ang="16200000" scaled="1"/>
          <a:tileRect/>
        </a:gradFill>
        <a:effectLst/>
      </p:bgPr>
    </p:bg>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0130F847-9A87-AB4D-8D0D-FF9DA6C9AB2A}"/>
              </a:ext>
            </a:extLst>
          </p:cNvPr>
          <p:cNvSpPr>
            <a:spLocks noGrp="1"/>
          </p:cNvSpPr>
          <p:nvPr>
            <p:ph type="title"/>
          </p:nvPr>
        </p:nvSpPr>
        <p:spPr/>
        <p:txBody>
          <a:bodyPr/>
          <a:lstStyle/>
          <a:p>
            <a:r>
              <a:rPr lang="nb-NO" dirty="0">
                <a:latin typeface="Avenir Book" panose="02000503020000020003" pitchFamily="2" charset="0"/>
              </a:rPr>
              <a:t>Form and </a:t>
            </a:r>
            <a:r>
              <a:rPr lang="nb-NO" dirty="0" err="1">
                <a:latin typeface="Avenir Book" panose="02000503020000020003" pitchFamily="2" charset="0"/>
              </a:rPr>
              <a:t>generic</a:t>
            </a:r>
            <a:r>
              <a:rPr lang="nb-NO" dirty="0">
                <a:latin typeface="Avenir Book" panose="02000503020000020003" pitchFamily="2" charset="0"/>
              </a:rPr>
              <a:t> </a:t>
            </a:r>
            <a:r>
              <a:rPr lang="nb-NO" dirty="0" err="1">
                <a:latin typeface="Avenir Book" panose="02000503020000020003" pitchFamily="2" charset="0"/>
              </a:rPr>
              <a:t>meaning</a:t>
            </a:r>
            <a:r>
              <a:rPr lang="nb-NO" dirty="0">
                <a:latin typeface="Avenir Book" panose="02000503020000020003" pitchFamily="2" charset="0"/>
              </a:rPr>
              <a:t> (in English)</a:t>
            </a:r>
          </a:p>
        </p:txBody>
      </p:sp>
      <p:sp>
        <p:nvSpPr>
          <p:cNvPr id="11" name="Content Placeholder 10">
            <a:extLst>
              <a:ext uri="{FF2B5EF4-FFF2-40B4-BE49-F238E27FC236}">
                <a16:creationId xmlns:a16="http://schemas.microsoft.com/office/drawing/2014/main" id="{62670C89-5DDF-E3BD-CB05-D8B3FE494E36}"/>
              </a:ext>
            </a:extLst>
          </p:cNvPr>
          <p:cNvSpPr>
            <a:spLocks noGrp="1"/>
          </p:cNvSpPr>
          <p:nvPr>
            <p:ph sz="half" idx="2"/>
          </p:nvPr>
        </p:nvSpPr>
        <p:spPr/>
        <p:txBody>
          <a:bodyPr/>
          <a:lstStyle/>
          <a:p>
            <a:pPr marL="0" indent="0">
              <a:buNone/>
            </a:pPr>
            <a:r>
              <a:rPr lang="en-GB" dirty="0"/>
              <a:t>The dinosaur is extinct</a:t>
            </a:r>
          </a:p>
          <a:p>
            <a:pPr marL="0" indent="0">
              <a:buNone/>
            </a:pPr>
            <a:r>
              <a:rPr lang="en-GB" dirty="0"/>
              <a:t># A dinosaur is extinct</a:t>
            </a:r>
          </a:p>
          <a:p>
            <a:pPr marL="0" indent="0">
              <a:buNone/>
            </a:pPr>
            <a:r>
              <a:rPr lang="en-GB" dirty="0"/>
              <a:t>*Dinosaur is extinct</a:t>
            </a:r>
          </a:p>
          <a:p>
            <a:pPr marL="0" indent="0">
              <a:buNone/>
            </a:pPr>
            <a:r>
              <a:rPr lang="en-GB" dirty="0"/>
              <a:t>Dinosaurs are extinct</a:t>
            </a:r>
          </a:p>
          <a:p>
            <a:pPr marL="0" indent="0">
              <a:buNone/>
            </a:pPr>
            <a:r>
              <a:rPr lang="en-GB" dirty="0"/>
              <a:t>#The dinosaurs are extinct</a:t>
            </a:r>
          </a:p>
          <a:p>
            <a:pPr marL="0" indent="0">
              <a:buNone/>
            </a:pPr>
            <a:endParaRPr lang="en-GB" sz="1800" baseline="30000" dirty="0">
              <a:latin typeface="Avenir Book" panose="02000503020000020003" pitchFamily="2" charset="0"/>
            </a:endParaRPr>
          </a:p>
        </p:txBody>
      </p:sp>
      <p:sp>
        <p:nvSpPr>
          <p:cNvPr id="12" name="Text Placeholder 11">
            <a:extLst>
              <a:ext uri="{FF2B5EF4-FFF2-40B4-BE49-F238E27FC236}">
                <a16:creationId xmlns:a16="http://schemas.microsoft.com/office/drawing/2014/main" id="{88D0ED23-2D44-D901-3795-CDE241BBA0B9}"/>
              </a:ext>
            </a:extLst>
          </p:cNvPr>
          <p:cNvSpPr>
            <a:spLocks noGrp="1"/>
          </p:cNvSpPr>
          <p:nvPr>
            <p:ph type="body" sz="quarter" idx="3"/>
          </p:nvPr>
        </p:nvSpPr>
        <p:spPr/>
        <p:txBody>
          <a:bodyPr/>
          <a:lstStyle/>
          <a:p>
            <a:r>
              <a:rPr lang="en-GB" dirty="0">
                <a:latin typeface="Avenir Book" panose="02000503020000020003" pitchFamily="2" charset="0"/>
              </a:rPr>
              <a:t>Generic reference</a:t>
            </a:r>
          </a:p>
        </p:txBody>
      </p:sp>
      <p:sp>
        <p:nvSpPr>
          <p:cNvPr id="13" name="Content Placeholder 12">
            <a:extLst>
              <a:ext uri="{FF2B5EF4-FFF2-40B4-BE49-F238E27FC236}">
                <a16:creationId xmlns:a16="http://schemas.microsoft.com/office/drawing/2014/main" id="{11D63D3D-D849-F101-6E07-55BCFF378864}"/>
              </a:ext>
            </a:extLst>
          </p:cNvPr>
          <p:cNvSpPr>
            <a:spLocks noGrp="1"/>
          </p:cNvSpPr>
          <p:nvPr>
            <p:ph sz="quarter" idx="4"/>
          </p:nvPr>
        </p:nvSpPr>
        <p:spPr/>
        <p:txBody>
          <a:bodyPr/>
          <a:lstStyle/>
          <a:p>
            <a:pPr marL="0" indent="0">
              <a:buNone/>
            </a:pPr>
            <a:r>
              <a:rPr lang="en-GB" dirty="0">
                <a:latin typeface="Avenir Book" panose="02000503020000020003" pitchFamily="2" charset="0"/>
              </a:rPr>
              <a:t>The lion has a mane</a:t>
            </a:r>
          </a:p>
          <a:p>
            <a:pPr marL="0" indent="0">
              <a:buNone/>
            </a:pPr>
            <a:r>
              <a:rPr lang="en-GB" dirty="0">
                <a:latin typeface="Avenir Book" panose="02000503020000020003" pitchFamily="2" charset="0"/>
              </a:rPr>
              <a:t>A lion has a mane</a:t>
            </a:r>
          </a:p>
          <a:p>
            <a:pPr marL="0" indent="0">
              <a:buNone/>
            </a:pPr>
            <a:r>
              <a:rPr lang="en-GB" dirty="0">
                <a:latin typeface="Avenir Book" panose="02000503020000020003" pitchFamily="2" charset="0"/>
              </a:rPr>
              <a:t>*Lion has a mane</a:t>
            </a:r>
          </a:p>
          <a:p>
            <a:pPr marL="0" indent="0">
              <a:buNone/>
            </a:pPr>
            <a:r>
              <a:rPr lang="en-GB" dirty="0">
                <a:latin typeface="Avenir Book" panose="02000503020000020003" pitchFamily="2" charset="0"/>
              </a:rPr>
              <a:t>Lions have a mane</a:t>
            </a:r>
          </a:p>
          <a:p>
            <a:pPr marL="0" indent="0">
              <a:buNone/>
            </a:pPr>
            <a:r>
              <a:rPr lang="en-GB" dirty="0">
                <a:latin typeface="Avenir Book" panose="02000503020000020003" pitchFamily="2" charset="0"/>
              </a:rPr>
              <a:t>#The lions have a mane</a:t>
            </a:r>
          </a:p>
        </p:txBody>
      </p:sp>
      <p:sp>
        <p:nvSpPr>
          <p:cNvPr id="14" name="Text Placeholder 13">
            <a:extLst>
              <a:ext uri="{FF2B5EF4-FFF2-40B4-BE49-F238E27FC236}">
                <a16:creationId xmlns:a16="http://schemas.microsoft.com/office/drawing/2014/main" id="{44087A30-8232-0971-4F55-361A2F5A0F46}"/>
              </a:ext>
            </a:extLst>
          </p:cNvPr>
          <p:cNvSpPr>
            <a:spLocks noGrp="1"/>
          </p:cNvSpPr>
          <p:nvPr>
            <p:ph type="body" sz="quarter" idx="10"/>
          </p:nvPr>
        </p:nvSpPr>
        <p:spPr/>
        <p:txBody>
          <a:bodyPr/>
          <a:lstStyle/>
          <a:p>
            <a:r>
              <a:rPr lang="en-GB" dirty="0">
                <a:latin typeface="Avenir Book" panose="02000503020000020003" pitchFamily="2" charset="0"/>
              </a:rPr>
              <a:t>Kind reference </a:t>
            </a:r>
          </a:p>
        </p:txBody>
      </p:sp>
      <p:cxnSp>
        <p:nvCxnSpPr>
          <p:cNvPr id="4" name="Straight Connector 3">
            <a:extLst>
              <a:ext uri="{FF2B5EF4-FFF2-40B4-BE49-F238E27FC236}">
                <a16:creationId xmlns:a16="http://schemas.microsoft.com/office/drawing/2014/main" id="{2DB41EFC-97BB-FFEA-9073-5355756C7744}"/>
              </a:ext>
            </a:extLst>
          </p:cNvPr>
          <p:cNvCxnSpPr>
            <a:cxnSpLocks/>
          </p:cNvCxnSpPr>
          <p:nvPr/>
        </p:nvCxnSpPr>
        <p:spPr>
          <a:xfrm>
            <a:off x="0" y="847979"/>
            <a:ext cx="9144000" cy="0"/>
          </a:xfrm>
          <a:prstGeom prst="line">
            <a:avLst/>
          </a:prstGeom>
          <a:ln cmpd="dbl">
            <a:solidFill>
              <a:schemeClr val="accent2"/>
            </a:solidFill>
            <a:prstDash val="solid"/>
          </a:ln>
        </p:spPr>
        <p:style>
          <a:lnRef idx="2">
            <a:schemeClr val="accent1"/>
          </a:lnRef>
          <a:fillRef idx="0">
            <a:schemeClr val="accent1"/>
          </a:fillRef>
          <a:effectRef idx="1">
            <a:schemeClr val="accent1"/>
          </a:effectRef>
          <a:fontRef idx="minor">
            <a:schemeClr val="tx1"/>
          </a:fontRef>
        </p:style>
      </p:cxnSp>
      <p:pic>
        <p:nvPicPr>
          <p:cNvPr id="15" name="Picture 14">
            <a:extLst>
              <a:ext uri="{FF2B5EF4-FFF2-40B4-BE49-F238E27FC236}">
                <a16:creationId xmlns:a16="http://schemas.microsoft.com/office/drawing/2014/main" id="{06672420-CC0D-EAFD-CC57-96EFD2E2BC4F}"/>
              </a:ext>
            </a:extLst>
          </p:cNvPr>
          <p:cNvPicPr>
            <a:picLocks noChangeAspect="1"/>
          </p:cNvPicPr>
          <p:nvPr/>
        </p:nvPicPr>
        <p:blipFill>
          <a:blip r:embed="rId3"/>
          <a:stretch>
            <a:fillRect/>
          </a:stretch>
        </p:blipFill>
        <p:spPr>
          <a:xfrm>
            <a:off x="7817757" y="3726550"/>
            <a:ext cx="771493" cy="928112"/>
          </a:xfrm>
          <a:prstGeom prst="rect">
            <a:avLst/>
          </a:prstGeom>
        </p:spPr>
      </p:pic>
      <p:pic>
        <p:nvPicPr>
          <p:cNvPr id="2" name="Picture 1">
            <a:extLst>
              <a:ext uri="{FF2B5EF4-FFF2-40B4-BE49-F238E27FC236}">
                <a16:creationId xmlns:a16="http://schemas.microsoft.com/office/drawing/2014/main" id="{8F155FF9-151E-2619-20ED-A0B20A415F52}"/>
              </a:ext>
            </a:extLst>
          </p:cNvPr>
          <p:cNvPicPr>
            <a:picLocks noChangeAspect="1"/>
          </p:cNvPicPr>
          <p:nvPr/>
        </p:nvPicPr>
        <p:blipFill>
          <a:blip r:embed="rId4"/>
          <a:stretch>
            <a:fillRect/>
          </a:stretch>
        </p:blipFill>
        <p:spPr>
          <a:xfrm flipH="1">
            <a:off x="132581" y="3794661"/>
            <a:ext cx="790827" cy="768636"/>
          </a:xfrm>
          <a:prstGeom prst="rect">
            <a:avLst/>
          </a:prstGeom>
        </p:spPr>
      </p:pic>
    </p:spTree>
    <p:extLst>
      <p:ext uri="{BB962C8B-B14F-4D97-AF65-F5344CB8AC3E}">
        <p14:creationId xmlns:p14="http://schemas.microsoft.com/office/powerpoint/2010/main" val="411511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2" grpId="0" build="p"/>
      <p:bldP spid="13" grpId="0" uiExpand="1" build="p"/>
      <p:bldP spid="1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chemeClr val="accent1">
                <a:lumMod val="0"/>
                <a:lumOff val="100000"/>
              </a:schemeClr>
            </a:gs>
            <a:gs pos="69000">
              <a:schemeClr val="accent1"/>
            </a:gs>
            <a:gs pos="42000">
              <a:schemeClr val="bg1">
                <a:lumMod val="85000"/>
              </a:schemeClr>
            </a:gs>
            <a:gs pos="85000">
              <a:schemeClr val="accent1">
                <a:lumMod val="75000"/>
              </a:schemeClr>
            </a:gs>
          </a:gsLst>
          <a:lin ang="16200000" scaled="1"/>
          <a:tileRect/>
        </a:gradFill>
        <a:effectLst/>
      </p:bgPr>
    </p:bg>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CB79C0D1-C264-BE41-97A2-A21B4FC4CEAB}"/>
              </a:ext>
            </a:extLst>
          </p:cNvPr>
          <p:cNvSpPr>
            <a:spLocks noGrp="1"/>
          </p:cNvSpPr>
          <p:nvPr>
            <p:ph idx="1"/>
          </p:nvPr>
        </p:nvSpPr>
        <p:spPr>
          <a:xfrm>
            <a:off x="314320" y="1217587"/>
            <a:ext cx="8229600" cy="3672131"/>
          </a:xfrm>
        </p:spPr>
        <p:txBody>
          <a:bodyPr>
            <a:normAutofit fontScale="85000" lnSpcReduction="10000"/>
          </a:bodyPr>
          <a:lstStyle/>
          <a:p>
            <a:pPr marL="0" indent="0">
              <a:buNone/>
            </a:pPr>
            <a:r>
              <a:rPr lang="en-US" dirty="0">
                <a:solidFill>
                  <a:srgbClr val="0070C0"/>
                </a:solidFill>
                <a:latin typeface="Avenir Book" panose="02000503020000020003" pitchFamily="2" charset="0"/>
              </a:rPr>
              <a:t>Definite singular     </a:t>
            </a:r>
            <a:r>
              <a:rPr lang="en-US" dirty="0">
                <a:solidFill>
                  <a:schemeClr val="accent6">
                    <a:lumMod val="75000"/>
                  </a:schemeClr>
                </a:solidFill>
                <a:latin typeface="Avenir Book" panose="02000503020000020003" pitchFamily="2" charset="0"/>
              </a:rPr>
              <a:t>Anaphoric/unique </a:t>
            </a:r>
            <a:r>
              <a:rPr lang="en-US" dirty="0">
                <a:latin typeface="Avenir Book" panose="02000503020000020003" pitchFamily="2" charset="0"/>
              </a:rPr>
              <a:t>(</a:t>
            </a:r>
            <a:r>
              <a:rPr lang="en-US" dirty="0">
                <a:solidFill>
                  <a:schemeClr val="accent6">
                    <a:lumMod val="75000"/>
                  </a:schemeClr>
                </a:solidFill>
                <a:latin typeface="Avenir Book" panose="02000503020000020003" pitchFamily="2" charset="0"/>
              </a:rPr>
              <a:t>The dog </a:t>
            </a:r>
            <a:r>
              <a:rPr lang="en-US" dirty="0">
                <a:latin typeface="Avenir Book" panose="02000503020000020003" pitchFamily="2" charset="0"/>
              </a:rPr>
              <a:t>in the kitchen is cute.)</a:t>
            </a:r>
          </a:p>
          <a:p>
            <a:pPr marL="0" indent="0">
              <a:buNone/>
            </a:pPr>
            <a:r>
              <a:rPr lang="en-US" dirty="0">
                <a:latin typeface="Avenir Book" panose="02000503020000020003" pitchFamily="2" charset="0"/>
              </a:rPr>
              <a:t>				     </a:t>
            </a:r>
            <a:r>
              <a:rPr lang="en-US" dirty="0">
                <a:solidFill>
                  <a:schemeClr val="accent6">
                    <a:lumMod val="75000"/>
                  </a:schemeClr>
                </a:solidFill>
                <a:latin typeface="Avenir Book" panose="02000503020000020003" pitchFamily="2" charset="0"/>
              </a:rPr>
              <a:t>Generic</a:t>
            </a:r>
            <a:r>
              <a:rPr lang="en-US" dirty="0">
                <a:latin typeface="Avenir Book" panose="02000503020000020003" pitchFamily="2" charset="0"/>
              </a:rPr>
              <a:t> (</a:t>
            </a:r>
            <a:r>
              <a:rPr lang="en-US" dirty="0">
                <a:solidFill>
                  <a:schemeClr val="accent6">
                    <a:lumMod val="75000"/>
                  </a:schemeClr>
                </a:solidFill>
                <a:latin typeface="Avenir Book" panose="02000503020000020003" pitchFamily="2" charset="0"/>
              </a:rPr>
              <a:t>The lion </a:t>
            </a:r>
            <a:r>
              <a:rPr lang="en-US" dirty="0">
                <a:latin typeface="Avenir Book" panose="02000503020000020003" pitchFamily="2" charset="0"/>
              </a:rPr>
              <a:t>is a dangerous animal.)</a:t>
            </a:r>
          </a:p>
          <a:p>
            <a:pPr marL="0" indent="0">
              <a:buNone/>
            </a:pPr>
            <a:r>
              <a:rPr lang="en-US" dirty="0">
                <a:latin typeface="Avenir Book" panose="02000503020000020003" pitchFamily="2" charset="0"/>
              </a:rPr>
              <a:t>	</a:t>
            </a:r>
          </a:p>
          <a:p>
            <a:pPr marL="0" indent="0">
              <a:buNone/>
            </a:pPr>
            <a:r>
              <a:rPr lang="en-US" dirty="0">
                <a:solidFill>
                  <a:srgbClr val="0070C0"/>
                </a:solidFill>
                <a:latin typeface="Avenir Book" panose="02000503020000020003" pitchFamily="2" charset="0"/>
              </a:rPr>
              <a:t>Indefinite singular	</a:t>
            </a:r>
            <a:r>
              <a:rPr lang="en-US" dirty="0">
                <a:solidFill>
                  <a:schemeClr val="accent6">
                    <a:lumMod val="75000"/>
                  </a:schemeClr>
                </a:solidFill>
                <a:latin typeface="Avenir Book" panose="02000503020000020003" pitchFamily="2" charset="0"/>
              </a:rPr>
              <a:t>Non-specific indefinite </a:t>
            </a:r>
            <a:r>
              <a:rPr lang="en-US" dirty="0">
                <a:latin typeface="Avenir Book" panose="02000503020000020003" pitchFamily="2" charset="0"/>
              </a:rPr>
              <a:t>(Everyone likes </a:t>
            </a:r>
            <a:r>
              <a:rPr lang="en-US" dirty="0">
                <a:solidFill>
                  <a:schemeClr val="accent6">
                    <a:lumMod val="75000"/>
                  </a:schemeClr>
                </a:solidFill>
                <a:latin typeface="Avenir Book" panose="02000503020000020003" pitchFamily="2" charset="0"/>
              </a:rPr>
              <a:t>a cookie</a:t>
            </a:r>
            <a:r>
              <a:rPr lang="en-US" dirty="0">
                <a:latin typeface="Avenir Book" panose="02000503020000020003" pitchFamily="2" charset="0"/>
              </a:rPr>
              <a:t>.)</a:t>
            </a:r>
          </a:p>
          <a:p>
            <a:pPr marL="0" indent="0">
              <a:buNone/>
            </a:pPr>
            <a:r>
              <a:rPr lang="en-US" dirty="0">
                <a:latin typeface="Avenir Book" panose="02000503020000020003" pitchFamily="2" charset="0"/>
              </a:rPr>
              <a:t>					</a:t>
            </a:r>
            <a:r>
              <a:rPr lang="en-US" dirty="0">
                <a:solidFill>
                  <a:schemeClr val="accent6">
                    <a:lumMod val="75000"/>
                  </a:schemeClr>
                </a:solidFill>
                <a:latin typeface="Avenir Book" panose="02000503020000020003" pitchFamily="2" charset="0"/>
              </a:rPr>
              <a:t>Specific indefinite </a:t>
            </a:r>
            <a:r>
              <a:rPr lang="en-US" dirty="0">
                <a:latin typeface="Avenir Book" panose="02000503020000020003" pitchFamily="2" charset="0"/>
              </a:rPr>
              <a:t>(</a:t>
            </a:r>
            <a:r>
              <a:rPr lang="en-US" dirty="0">
                <a:solidFill>
                  <a:schemeClr val="accent6">
                    <a:lumMod val="75000"/>
                  </a:schemeClr>
                </a:solidFill>
                <a:latin typeface="Avenir Book" panose="02000503020000020003" pitchFamily="2" charset="0"/>
              </a:rPr>
              <a:t>A dog </a:t>
            </a:r>
            <a:r>
              <a:rPr lang="en-US" dirty="0">
                <a:latin typeface="Avenir Book" panose="02000503020000020003" pitchFamily="2" charset="0"/>
              </a:rPr>
              <a:t>is sitting next to you.)</a:t>
            </a:r>
          </a:p>
          <a:p>
            <a:pPr marL="0" indent="0">
              <a:buNone/>
            </a:pPr>
            <a:r>
              <a:rPr lang="en-US" dirty="0">
                <a:latin typeface="Avenir Book" panose="02000503020000020003" pitchFamily="2" charset="0"/>
              </a:rPr>
              <a:t>					</a:t>
            </a:r>
            <a:r>
              <a:rPr lang="en-US" dirty="0">
                <a:solidFill>
                  <a:schemeClr val="accent6">
                    <a:lumMod val="75000"/>
                  </a:schemeClr>
                </a:solidFill>
                <a:latin typeface="Avenir Book" panose="02000503020000020003" pitchFamily="2" charset="0"/>
              </a:rPr>
              <a:t>Generic</a:t>
            </a:r>
            <a:r>
              <a:rPr lang="en-US" dirty="0">
                <a:latin typeface="Avenir Book" panose="02000503020000020003" pitchFamily="2" charset="0"/>
              </a:rPr>
              <a:t> (</a:t>
            </a:r>
            <a:r>
              <a:rPr lang="en-US" dirty="0">
                <a:solidFill>
                  <a:schemeClr val="accent6">
                    <a:lumMod val="75000"/>
                  </a:schemeClr>
                </a:solidFill>
                <a:latin typeface="Avenir Book" panose="02000503020000020003" pitchFamily="2" charset="0"/>
              </a:rPr>
              <a:t>A cookie </a:t>
            </a:r>
            <a:r>
              <a:rPr lang="en-US" dirty="0">
                <a:latin typeface="Avenir Book" panose="02000503020000020003" pitchFamily="2" charset="0"/>
              </a:rPr>
              <a:t>has lots of sugar.)</a:t>
            </a:r>
          </a:p>
          <a:p>
            <a:pPr marL="0" indent="0">
              <a:buNone/>
            </a:pPr>
            <a:endParaRPr lang="en-US" dirty="0">
              <a:solidFill>
                <a:srgbClr val="0070C0"/>
              </a:solidFill>
              <a:latin typeface="Avenir Book" panose="02000503020000020003" pitchFamily="2" charset="0"/>
            </a:endParaRPr>
          </a:p>
          <a:p>
            <a:pPr marL="0" indent="0">
              <a:buNone/>
            </a:pPr>
            <a:r>
              <a:rPr lang="en-US" dirty="0">
                <a:solidFill>
                  <a:srgbClr val="0070C0"/>
                </a:solidFill>
                <a:latin typeface="Avenir Book" panose="02000503020000020003" pitchFamily="2" charset="0"/>
              </a:rPr>
              <a:t>Bare plural/mass</a:t>
            </a:r>
            <a:r>
              <a:rPr lang="en-US" dirty="0">
                <a:latin typeface="Avenir Book" panose="02000503020000020003" pitchFamily="2" charset="0"/>
              </a:rPr>
              <a:t>	 </a:t>
            </a:r>
            <a:r>
              <a:rPr lang="en-US" dirty="0">
                <a:solidFill>
                  <a:schemeClr val="accent6">
                    <a:lumMod val="75000"/>
                  </a:schemeClr>
                </a:solidFill>
                <a:latin typeface="Avenir Book" panose="02000503020000020003" pitchFamily="2" charset="0"/>
              </a:rPr>
              <a:t>Non-specific indefinite </a:t>
            </a:r>
            <a:r>
              <a:rPr lang="en-US" sz="2100" dirty="0"/>
              <a:t>(</a:t>
            </a:r>
            <a:r>
              <a:rPr lang="en-US" sz="2100" dirty="0">
                <a:solidFill>
                  <a:schemeClr val="accent6">
                    <a:lumMod val="75000"/>
                  </a:schemeClr>
                </a:solidFill>
              </a:rPr>
              <a:t>Marzipan</a:t>
            </a:r>
            <a:r>
              <a:rPr lang="en-US" sz="2100" dirty="0"/>
              <a:t> has lots of sugar.)</a:t>
            </a:r>
          </a:p>
          <a:p>
            <a:pPr marL="0" indent="0">
              <a:buNone/>
            </a:pPr>
            <a:r>
              <a:rPr lang="en-US" dirty="0">
                <a:latin typeface="Avenir Book" panose="02000503020000020003" pitchFamily="2" charset="0"/>
              </a:rPr>
              <a:t>					 </a:t>
            </a:r>
            <a:r>
              <a:rPr lang="en-US" dirty="0">
                <a:solidFill>
                  <a:schemeClr val="accent6">
                    <a:lumMod val="75000"/>
                  </a:schemeClr>
                </a:solidFill>
                <a:latin typeface="Avenir Book" panose="02000503020000020003" pitchFamily="2" charset="0"/>
              </a:rPr>
              <a:t>Specific indefinite </a:t>
            </a:r>
            <a:r>
              <a:rPr lang="en-US" dirty="0">
                <a:latin typeface="Avenir Book" panose="02000503020000020003" pitchFamily="2" charset="0"/>
              </a:rPr>
              <a:t>(</a:t>
            </a:r>
            <a:r>
              <a:rPr lang="en-US" dirty="0">
                <a:solidFill>
                  <a:schemeClr val="accent6">
                    <a:lumMod val="75000"/>
                  </a:schemeClr>
                </a:solidFill>
                <a:latin typeface="Avenir Book" panose="02000503020000020003" pitchFamily="2" charset="0"/>
              </a:rPr>
              <a:t>Brown dogs </a:t>
            </a:r>
            <a:r>
              <a:rPr lang="en-US" dirty="0">
                <a:latin typeface="Avenir Book" panose="02000503020000020003" pitchFamily="2" charset="0"/>
              </a:rPr>
              <a:t>are on the lawn.)</a:t>
            </a:r>
          </a:p>
          <a:p>
            <a:pPr marL="0" indent="0">
              <a:buNone/>
            </a:pPr>
            <a:r>
              <a:rPr lang="en-US" dirty="0">
                <a:latin typeface="Avenir Book" panose="02000503020000020003" pitchFamily="2" charset="0"/>
              </a:rPr>
              <a:t>					 </a:t>
            </a:r>
            <a:r>
              <a:rPr lang="en-US" dirty="0">
                <a:solidFill>
                  <a:schemeClr val="accent6">
                    <a:lumMod val="75000"/>
                  </a:schemeClr>
                </a:solidFill>
                <a:latin typeface="Avenir Book" panose="02000503020000020003" pitchFamily="2" charset="0"/>
              </a:rPr>
              <a:t>Generic</a:t>
            </a:r>
            <a:r>
              <a:rPr lang="en-US" dirty="0">
                <a:latin typeface="Avenir Book" panose="02000503020000020003" pitchFamily="2" charset="0"/>
              </a:rPr>
              <a:t> (</a:t>
            </a:r>
            <a:r>
              <a:rPr lang="en-US" dirty="0">
                <a:solidFill>
                  <a:schemeClr val="accent6">
                    <a:lumMod val="75000"/>
                  </a:schemeClr>
                </a:solidFill>
                <a:latin typeface="Avenir Book" panose="02000503020000020003" pitchFamily="2" charset="0"/>
              </a:rPr>
              <a:t>Cookies</a:t>
            </a:r>
            <a:r>
              <a:rPr lang="en-US" dirty="0">
                <a:latin typeface="Avenir Book" panose="02000503020000020003" pitchFamily="2" charset="0"/>
              </a:rPr>
              <a:t> have lots of sugar.)</a:t>
            </a:r>
          </a:p>
          <a:p>
            <a:endParaRPr lang="nb-NO" dirty="0">
              <a:latin typeface="Avenir Book" panose="02000503020000020003" pitchFamily="2" charset="0"/>
            </a:endParaRPr>
          </a:p>
        </p:txBody>
      </p:sp>
      <p:sp>
        <p:nvSpPr>
          <p:cNvPr id="3" name="Tittel 2">
            <a:extLst>
              <a:ext uri="{FF2B5EF4-FFF2-40B4-BE49-F238E27FC236}">
                <a16:creationId xmlns:a16="http://schemas.microsoft.com/office/drawing/2014/main" id="{0130F847-9A87-AB4D-8D0D-FF9DA6C9AB2A}"/>
              </a:ext>
            </a:extLst>
          </p:cNvPr>
          <p:cNvSpPr>
            <a:spLocks noGrp="1"/>
          </p:cNvSpPr>
          <p:nvPr>
            <p:ph type="title"/>
          </p:nvPr>
        </p:nvSpPr>
        <p:spPr/>
        <p:txBody>
          <a:bodyPr/>
          <a:lstStyle/>
          <a:p>
            <a:r>
              <a:rPr lang="nb-NO" dirty="0" err="1">
                <a:latin typeface="Avenir Book" panose="02000503020000020003" pitchFamily="2" charset="0"/>
              </a:rPr>
              <a:t>Other</a:t>
            </a:r>
            <a:r>
              <a:rPr lang="nb-NO" dirty="0">
                <a:latin typeface="Avenir Book" panose="02000503020000020003" pitchFamily="2" charset="0"/>
              </a:rPr>
              <a:t> </a:t>
            </a:r>
            <a:r>
              <a:rPr lang="nb-NO" dirty="0" err="1">
                <a:latin typeface="Avenir Book" panose="02000503020000020003" pitchFamily="2" charset="0"/>
              </a:rPr>
              <a:t>meanings</a:t>
            </a:r>
            <a:endParaRPr lang="nb-NO" dirty="0">
              <a:latin typeface="Avenir Book" panose="02000503020000020003" pitchFamily="2" charset="0"/>
            </a:endParaRPr>
          </a:p>
        </p:txBody>
      </p:sp>
      <p:cxnSp>
        <p:nvCxnSpPr>
          <p:cNvPr id="5" name="Straight Connector 4">
            <a:extLst>
              <a:ext uri="{FF2B5EF4-FFF2-40B4-BE49-F238E27FC236}">
                <a16:creationId xmlns:a16="http://schemas.microsoft.com/office/drawing/2014/main" id="{2EFA2189-FD55-BB96-B572-8353897B64FA}"/>
              </a:ext>
            </a:extLst>
          </p:cNvPr>
          <p:cNvCxnSpPr>
            <a:cxnSpLocks/>
          </p:cNvCxnSpPr>
          <p:nvPr/>
        </p:nvCxnSpPr>
        <p:spPr>
          <a:xfrm>
            <a:off x="0" y="847979"/>
            <a:ext cx="9144000" cy="0"/>
          </a:xfrm>
          <a:prstGeom prst="line">
            <a:avLst/>
          </a:prstGeom>
          <a:ln cmpd="dbl">
            <a:solidFill>
              <a:schemeClr val="accent2"/>
            </a:solidFill>
            <a:prstDash val="soli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867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chemeClr val="accent1">
                <a:lumMod val="0"/>
                <a:lumOff val="100000"/>
              </a:schemeClr>
            </a:gs>
            <a:gs pos="69000">
              <a:schemeClr val="accent1"/>
            </a:gs>
            <a:gs pos="42000">
              <a:schemeClr val="bg1">
                <a:lumMod val="85000"/>
              </a:schemeClr>
            </a:gs>
            <a:gs pos="85000">
              <a:schemeClr val="accent1">
                <a:lumMod val="75000"/>
              </a:schemeClr>
            </a:gs>
          </a:gsLst>
          <a:lin ang="16200000" scaled="1"/>
          <a:tileRect/>
        </a:gradFill>
        <a:effectLst/>
      </p:bgPr>
    </p:bg>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CB79C0D1-C264-BE41-97A2-A21B4FC4CEAB}"/>
              </a:ext>
            </a:extLst>
          </p:cNvPr>
          <p:cNvSpPr>
            <a:spLocks noGrp="1"/>
          </p:cNvSpPr>
          <p:nvPr>
            <p:ph idx="1"/>
          </p:nvPr>
        </p:nvSpPr>
        <p:spPr/>
        <p:txBody>
          <a:bodyPr/>
          <a:lstStyle/>
          <a:p>
            <a:r>
              <a:rPr lang="en-GB" dirty="0">
                <a:latin typeface="Avenir Book" panose="02000503020000020003" pitchFamily="2" charset="0"/>
              </a:rPr>
              <a:t>Acquisition of generics: the task is not simply to acquire a particular form</a:t>
            </a:r>
          </a:p>
          <a:p>
            <a:r>
              <a:rPr lang="en-GB" dirty="0">
                <a:latin typeface="Avenir Book" panose="02000503020000020003" pitchFamily="2" charset="0"/>
              </a:rPr>
              <a:t>Evidence that mapping of previously acquired languages can influence the mapping on the additional languages </a:t>
            </a:r>
            <a:r>
              <a:rPr lang="en-GB" sz="1600" dirty="0">
                <a:latin typeface="Avenir Book" panose="02000503020000020003" pitchFamily="2" charset="0"/>
              </a:rPr>
              <a:t>(Barton 2015, </a:t>
            </a:r>
            <a:r>
              <a:rPr lang="en-GB" sz="1600" dirty="0" err="1">
                <a:latin typeface="Avenir Book" panose="02000503020000020003" pitchFamily="2" charset="0"/>
              </a:rPr>
              <a:t>Kupisch</a:t>
            </a:r>
            <a:r>
              <a:rPr lang="en-GB" sz="1600" dirty="0">
                <a:latin typeface="Avenir Book" panose="02000503020000020003" pitchFamily="2" charset="0"/>
              </a:rPr>
              <a:t> 2012)</a:t>
            </a:r>
          </a:p>
          <a:p>
            <a:endParaRPr lang="nb-NO" dirty="0">
              <a:latin typeface="Avenir Book" panose="02000503020000020003" pitchFamily="2" charset="0"/>
            </a:endParaRPr>
          </a:p>
        </p:txBody>
      </p:sp>
      <p:sp>
        <p:nvSpPr>
          <p:cNvPr id="3" name="Tittel 2">
            <a:extLst>
              <a:ext uri="{FF2B5EF4-FFF2-40B4-BE49-F238E27FC236}">
                <a16:creationId xmlns:a16="http://schemas.microsoft.com/office/drawing/2014/main" id="{0130F847-9A87-AB4D-8D0D-FF9DA6C9AB2A}"/>
              </a:ext>
            </a:extLst>
          </p:cNvPr>
          <p:cNvSpPr>
            <a:spLocks noGrp="1"/>
          </p:cNvSpPr>
          <p:nvPr>
            <p:ph type="title"/>
          </p:nvPr>
        </p:nvSpPr>
        <p:spPr/>
        <p:txBody>
          <a:bodyPr/>
          <a:lstStyle/>
          <a:p>
            <a:r>
              <a:rPr lang="nb-NO" dirty="0" err="1">
                <a:latin typeface="Avenir Book" panose="02000503020000020003" pitchFamily="2" charset="0"/>
              </a:rPr>
              <a:t>Influence</a:t>
            </a:r>
            <a:r>
              <a:rPr lang="nb-NO" dirty="0">
                <a:latin typeface="Avenir Book" panose="02000503020000020003" pitchFamily="2" charset="0"/>
              </a:rPr>
              <a:t> </a:t>
            </a:r>
            <a:r>
              <a:rPr lang="nb-NO" dirty="0" err="1">
                <a:latin typeface="Avenir Book" panose="02000503020000020003" pitchFamily="2" charset="0"/>
              </a:rPr>
              <a:t>on</a:t>
            </a:r>
            <a:r>
              <a:rPr lang="nb-NO" dirty="0">
                <a:latin typeface="Avenir Book" panose="02000503020000020003" pitchFamily="2" charset="0"/>
              </a:rPr>
              <a:t> </a:t>
            </a:r>
            <a:r>
              <a:rPr lang="nb-NO" dirty="0" err="1">
                <a:latin typeface="Avenir Book" panose="02000503020000020003" pitchFamily="2" charset="0"/>
              </a:rPr>
              <a:t>the</a:t>
            </a:r>
            <a:r>
              <a:rPr lang="nb-NO" dirty="0">
                <a:latin typeface="Avenir Book" panose="02000503020000020003" pitchFamily="2" charset="0"/>
              </a:rPr>
              <a:t> L2 and L3</a:t>
            </a:r>
          </a:p>
        </p:txBody>
      </p:sp>
      <p:cxnSp>
        <p:nvCxnSpPr>
          <p:cNvPr id="4" name="Straight Connector 3">
            <a:extLst>
              <a:ext uri="{FF2B5EF4-FFF2-40B4-BE49-F238E27FC236}">
                <a16:creationId xmlns:a16="http://schemas.microsoft.com/office/drawing/2014/main" id="{AE38FCDC-D19B-1B51-1A35-2201F37FC72A}"/>
              </a:ext>
            </a:extLst>
          </p:cNvPr>
          <p:cNvCxnSpPr>
            <a:cxnSpLocks/>
          </p:cNvCxnSpPr>
          <p:nvPr/>
        </p:nvCxnSpPr>
        <p:spPr>
          <a:xfrm>
            <a:off x="0" y="847979"/>
            <a:ext cx="9144000" cy="0"/>
          </a:xfrm>
          <a:prstGeom prst="line">
            <a:avLst/>
          </a:prstGeom>
          <a:ln cmpd="dbl">
            <a:solidFill>
              <a:schemeClr val="accent2"/>
            </a:solidFill>
            <a:prstDash val="soli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100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chemeClr val="accent1">
                <a:lumMod val="0"/>
                <a:lumOff val="100000"/>
              </a:schemeClr>
            </a:gs>
            <a:gs pos="69000">
              <a:schemeClr val="accent1"/>
            </a:gs>
            <a:gs pos="42000">
              <a:schemeClr val="bg1">
                <a:lumMod val="85000"/>
              </a:schemeClr>
            </a:gs>
            <a:gs pos="85000">
              <a:schemeClr val="accent1">
                <a:lumMod val="75000"/>
              </a:schemeClr>
            </a:gs>
          </a:gsLst>
          <a:lin ang="16200000" scaled="1"/>
          <a:tileRect/>
        </a:gradFill>
        <a:effectLst/>
      </p:bgPr>
    </p:bg>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CB79C0D1-C264-BE41-97A2-A21B4FC4CEAB}"/>
              </a:ext>
            </a:extLst>
          </p:cNvPr>
          <p:cNvSpPr>
            <a:spLocks noGrp="1"/>
          </p:cNvSpPr>
          <p:nvPr>
            <p:ph idx="1"/>
          </p:nvPr>
        </p:nvSpPr>
        <p:spPr/>
        <p:txBody>
          <a:bodyPr>
            <a:normAutofit lnSpcReduction="10000"/>
          </a:bodyPr>
          <a:lstStyle/>
          <a:p>
            <a:pPr marL="0" indent="0">
              <a:buNone/>
            </a:pPr>
            <a:endParaRPr lang="en-US" dirty="0"/>
          </a:p>
          <a:p>
            <a:r>
              <a:rPr lang="en-US" dirty="0">
                <a:latin typeface="Avenir Book" panose="02000503020000020003" pitchFamily="2" charset="0"/>
              </a:rPr>
              <a:t>Types of expression: functional morphology or context</a:t>
            </a:r>
          </a:p>
          <a:p>
            <a:r>
              <a:rPr lang="en-US" dirty="0">
                <a:latin typeface="Avenir Book" panose="02000503020000020003" pitchFamily="2" charset="0"/>
              </a:rPr>
              <a:t>Ambiguity of a form</a:t>
            </a:r>
          </a:p>
          <a:p>
            <a:r>
              <a:rPr lang="en-US" dirty="0">
                <a:latin typeface="Avenir Book" panose="02000503020000020003" pitchFamily="2" charset="0"/>
              </a:rPr>
              <a:t>How many meanings are expressed in one form</a:t>
            </a:r>
          </a:p>
          <a:p>
            <a:r>
              <a:rPr lang="en-US" dirty="0">
                <a:latin typeface="Avenir Book" panose="02000503020000020003" pitchFamily="2" charset="0"/>
              </a:rPr>
              <a:t>Frequency of the form–meaning mapping in the input to learners</a:t>
            </a:r>
          </a:p>
          <a:p>
            <a:r>
              <a:rPr lang="en-US" dirty="0">
                <a:latin typeface="Avenir Book" panose="02000503020000020003" pitchFamily="2" charset="0"/>
              </a:rPr>
              <a:t>Dialectal differences</a:t>
            </a:r>
          </a:p>
          <a:p>
            <a:r>
              <a:rPr lang="en-US" dirty="0">
                <a:latin typeface="Avenir Book" panose="02000503020000020003" pitchFamily="2" charset="0"/>
              </a:rPr>
              <a:t>Age</a:t>
            </a:r>
          </a:p>
          <a:p>
            <a:r>
              <a:rPr lang="en-US" dirty="0">
                <a:latin typeface="Avenir Book" panose="02000503020000020003" pitchFamily="2" charset="0"/>
              </a:rPr>
              <a:t>Previous language experience</a:t>
            </a:r>
          </a:p>
          <a:p>
            <a:endParaRPr lang="nb-NO" dirty="0">
              <a:latin typeface="Avenir Book" panose="02000503020000020003" pitchFamily="2" charset="0"/>
            </a:endParaRPr>
          </a:p>
        </p:txBody>
      </p:sp>
      <p:sp>
        <p:nvSpPr>
          <p:cNvPr id="3" name="Tittel 2">
            <a:extLst>
              <a:ext uri="{FF2B5EF4-FFF2-40B4-BE49-F238E27FC236}">
                <a16:creationId xmlns:a16="http://schemas.microsoft.com/office/drawing/2014/main" id="{0130F847-9A87-AB4D-8D0D-FF9DA6C9AB2A}"/>
              </a:ext>
            </a:extLst>
          </p:cNvPr>
          <p:cNvSpPr>
            <a:spLocks noGrp="1"/>
          </p:cNvSpPr>
          <p:nvPr>
            <p:ph type="title"/>
          </p:nvPr>
        </p:nvSpPr>
        <p:spPr/>
        <p:txBody>
          <a:bodyPr/>
          <a:lstStyle/>
          <a:p>
            <a:r>
              <a:rPr lang="nb-NO" dirty="0" err="1">
                <a:latin typeface="Avenir Book" panose="02000503020000020003" pitchFamily="2" charset="0"/>
              </a:rPr>
              <a:t>Potential</a:t>
            </a:r>
            <a:r>
              <a:rPr lang="nb-NO" dirty="0">
                <a:latin typeface="Avenir Book" panose="02000503020000020003" pitchFamily="2" charset="0"/>
              </a:rPr>
              <a:t> </a:t>
            </a:r>
            <a:r>
              <a:rPr lang="nb-NO" dirty="0" err="1">
                <a:latin typeface="Avenir Book" panose="02000503020000020003" pitchFamily="2" charset="0"/>
              </a:rPr>
              <a:t>factors</a:t>
            </a:r>
            <a:r>
              <a:rPr lang="nb-NO" dirty="0">
                <a:latin typeface="Avenir Book" panose="02000503020000020003" pitchFamily="2" charset="0"/>
              </a:rPr>
              <a:t> </a:t>
            </a:r>
            <a:r>
              <a:rPr lang="nb-NO" dirty="0" err="1">
                <a:latin typeface="Avenir Book" panose="02000503020000020003" pitchFamily="2" charset="0"/>
              </a:rPr>
              <a:t>affecting</a:t>
            </a:r>
            <a:r>
              <a:rPr lang="nb-NO" dirty="0">
                <a:latin typeface="Avenir Book" panose="02000503020000020003" pitchFamily="2" charset="0"/>
              </a:rPr>
              <a:t> </a:t>
            </a:r>
            <a:r>
              <a:rPr lang="nb-NO" dirty="0" err="1">
                <a:latin typeface="Avenir Book" panose="02000503020000020003" pitchFamily="2" charset="0"/>
              </a:rPr>
              <a:t>acqusition</a:t>
            </a:r>
            <a:endParaRPr lang="nb-NO" dirty="0">
              <a:latin typeface="Avenir Book" panose="02000503020000020003" pitchFamily="2" charset="0"/>
            </a:endParaRPr>
          </a:p>
        </p:txBody>
      </p:sp>
      <p:cxnSp>
        <p:nvCxnSpPr>
          <p:cNvPr id="4" name="Straight Connector 3">
            <a:extLst>
              <a:ext uri="{FF2B5EF4-FFF2-40B4-BE49-F238E27FC236}">
                <a16:creationId xmlns:a16="http://schemas.microsoft.com/office/drawing/2014/main" id="{FC52B4FD-C573-38A7-6E17-BA43930DD480}"/>
              </a:ext>
            </a:extLst>
          </p:cNvPr>
          <p:cNvCxnSpPr>
            <a:cxnSpLocks/>
          </p:cNvCxnSpPr>
          <p:nvPr/>
        </p:nvCxnSpPr>
        <p:spPr>
          <a:xfrm>
            <a:off x="0" y="847979"/>
            <a:ext cx="9144000" cy="0"/>
          </a:xfrm>
          <a:prstGeom prst="line">
            <a:avLst/>
          </a:prstGeom>
          <a:ln cmpd="dbl">
            <a:solidFill>
              <a:schemeClr val="accent2"/>
            </a:solidFill>
            <a:prstDash val="soli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764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14633</TotalTime>
  <Words>3438</Words>
  <Application>Microsoft Office PowerPoint</Application>
  <PresentationFormat>On-screen Show (16:9)</PresentationFormat>
  <Paragraphs>647</Paragraphs>
  <Slides>31</Slides>
  <Notes>30</Notes>
  <HiddenSlides>1</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Office-tema</vt:lpstr>
      <vt:lpstr>Genericity in second and third language acquisition An overview of the ADIM project (WP4)</vt:lpstr>
      <vt:lpstr>Genericity: a brief overview</vt:lpstr>
      <vt:lpstr>Generic meanings (Krifka &amp; Gernster 1987, Krifka et al. 1995)</vt:lpstr>
      <vt:lpstr>Genericity marking</vt:lpstr>
      <vt:lpstr>Genericty as the default (Gelman &amp; Raman, 2003)</vt:lpstr>
      <vt:lpstr>Form and generic meaning (in English)</vt:lpstr>
      <vt:lpstr>Other meanings</vt:lpstr>
      <vt:lpstr>Influence on the L2 and L3</vt:lpstr>
      <vt:lpstr>Potential factors affecting acqusition</vt:lpstr>
      <vt:lpstr>Potential factors affecting acqusition</vt:lpstr>
      <vt:lpstr>What have we done so far?</vt:lpstr>
      <vt:lpstr>The ADIM project</vt:lpstr>
      <vt:lpstr>Availability of forms (concrete nouns)</vt:lpstr>
      <vt:lpstr>PowerPoint Presentation</vt:lpstr>
      <vt:lpstr>PowerPoint Presentation</vt:lpstr>
      <vt:lpstr>PowerPoint Presentation</vt:lpstr>
      <vt:lpstr>PowerPoint Presentation</vt:lpstr>
      <vt:lpstr>PowerPoint Presentation</vt:lpstr>
      <vt:lpstr>Example Def plural ENG ≠ NOR</vt:lpstr>
      <vt:lpstr>Example Bare plural ENG ≠ NOR</vt:lpstr>
      <vt:lpstr>Bare singulars ENG ≠ NOR</vt:lpstr>
      <vt:lpstr>Possible additional item</vt:lpstr>
      <vt:lpstr>Predictions</vt:lpstr>
      <vt:lpstr>The task</vt:lpstr>
      <vt:lpstr>Example</vt:lpstr>
      <vt:lpstr>Example</vt:lpstr>
      <vt:lpstr>Example</vt:lpstr>
      <vt:lpstr>Production task</vt:lpstr>
      <vt:lpstr>Fillers</vt:lpstr>
      <vt:lpstr>Fillers</vt:lpstr>
      <vt:lpstr>References</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Kolbjørn Skarpnes</dc:creator>
  <cp:lastModifiedBy>Marta Velnic</cp:lastModifiedBy>
  <cp:revision>212</cp:revision>
  <dcterms:created xsi:type="dcterms:W3CDTF">2013-06-10T16:56:09Z</dcterms:created>
  <dcterms:modified xsi:type="dcterms:W3CDTF">2024-02-07T07:54:19Z</dcterms:modified>
</cp:coreProperties>
</file>