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  <p:sldMasterId id="2147483656" r:id="rId5"/>
    <p:sldMasterId id="2147483662" r:id="rId6"/>
    <p:sldMasterId id="2147483668" r:id="rId7"/>
  </p:sldMasterIdLst>
  <p:notesMasterIdLst>
    <p:notesMasterId r:id="rId29"/>
  </p:notesMasterIdLst>
  <p:handoutMasterIdLst>
    <p:handoutMasterId r:id="rId30"/>
  </p:handoutMasterIdLst>
  <p:sldIdLst>
    <p:sldId id="256" r:id="rId8"/>
    <p:sldId id="849" r:id="rId9"/>
    <p:sldId id="302" r:id="rId10"/>
    <p:sldId id="318" r:id="rId11"/>
    <p:sldId id="298" r:id="rId12"/>
    <p:sldId id="292" r:id="rId13"/>
    <p:sldId id="901" r:id="rId14"/>
    <p:sldId id="908" r:id="rId15"/>
    <p:sldId id="903" r:id="rId16"/>
    <p:sldId id="907" r:id="rId17"/>
    <p:sldId id="880" r:id="rId18"/>
    <p:sldId id="902" r:id="rId19"/>
    <p:sldId id="494" r:id="rId20"/>
    <p:sldId id="904" r:id="rId21"/>
    <p:sldId id="341" r:id="rId22"/>
    <p:sldId id="499" r:id="rId23"/>
    <p:sldId id="286" r:id="rId24"/>
    <p:sldId id="289" r:id="rId25"/>
    <p:sldId id="906" r:id="rId26"/>
    <p:sldId id="308" r:id="rId27"/>
    <p:sldId id="802" r:id="rId28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F2E"/>
    <a:srgbClr val="D7A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074" autoAdjust="0"/>
    <p:restoredTop sz="86690"/>
  </p:normalViewPr>
  <p:slideViewPr>
    <p:cSldViewPr snapToGrid="0">
      <p:cViewPr varScale="1">
        <p:scale>
          <a:sx n="54" d="100"/>
          <a:sy n="54" d="100"/>
        </p:scale>
        <p:origin x="464" y="60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764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font" Target="fonts/font4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handoutMaster" Target="handoutMasters/handoutMaster1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50899-3D14-4A38-B0C5-4D2CF77B5B8A}" type="datetimeFigureOut">
              <a:rPr lang="nb-NO" smtClean="0"/>
              <a:t>02.02.2022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35F46-3402-4F9A-A575-76C8BB429A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4814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DE71A-E043-FE4B-8989-5F0B793201D3}" type="datetimeFigureOut">
              <a:rPr lang="nb-NO" smtClean="0"/>
              <a:t>02.02.2022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DC329-BC40-2848-B43D-BFE876712E7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4013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DC329-BC40-2848-B43D-BFE876712E7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7834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DC329-BC40-2848-B43D-BFE876712E7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6566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DC329-BC40-2848-B43D-BFE876712E7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7420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B4267-FD12-436C-A400-74799FCF0CD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246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2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Document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Author’s name and last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Address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the icon below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6158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"/>
            <a:ext cx="12190646" cy="6858762"/>
          </a:xfrm>
          <a:prstGeom prst="rect">
            <a:avLst/>
          </a:prstGeom>
        </p:spPr>
      </p:pic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Document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Author’s name and last name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Address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the icon below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226782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7428FE-C5E0-4447-8D8B-3D25EED4E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5878-6C51-824D-83F8-78AA2CB8B362}" type="datetime1">
              <a:rPr lang="nb-NO" noProof="0" smtClean="0"/>
              <a:t>02.02.2022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5000D0-B9E6-2C4D-A985-1DF0A5DFF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78782-9A59-1047-A69D-A4DA3D154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2961-D91A-442E-803D-6BE684C4B4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50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ED4990-0623-EA4C-AEB6-BAD99E30B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969F-FBC0-4940-8284-343B225951A0}" type="datetime1">
              <a:rPr lang="nb-NO" noProof="0" smtClean="0"/>
              <a:t>02.02.2022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9E9496-CC49-644C-87D6-62CEEBBC6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5AAFF-D6D8-C24A-A40C-CB1D649FF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2961-D91A-442E-803D-6BE684C4B4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61819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16E58A-7A22-5042-AE67-FC9C5D5E0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9D8D-DBF1-5F42-ABA1-CDDA49ED9635}" type="datetime1">
              <a:rPr lang="nb-NO" noProof="0" smtClean="0"/>
              <a:t>02.02.2022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92F10D-A22F-6F48-A055-B52A82FCB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22A9AA-6349-D44E-B53B-D613F673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2961-D91A-442E-803D-6BE684C4B4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75264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FAF161-F93F-8544-9B91-AE7AE8F54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0095-43E4-BA47-BB06-280E404EF083}" type="datetime1">
              <a:rPr lang="nb-NO" noProof="0" smtClean="0"/>
              <a:t>02.02.2022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477D39-76A1-B243-A87D-B7B08A094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54126-7C5C-7A46-A81E-24BA399F5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2961-D91A-442E-803D-6BE684C4B4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01905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2" cy="6858000"/>
          </a:xfrm>
          <a:prstGeom prst="rect">
            <a:avLst/>
          </a:prstGeom>
        </p:spPr>
      </p:pic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Document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Author’s name and last name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Address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the icon below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1334680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085D22-998A-B64D-BF7B-DF685396B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9F70-97DB-D941-A0D2-2438CB5EAE11}" type="datetime1">
              <a:rPr lang="nb-NO" noProof="0" smtClean="0"/>
              <a:t>02.02.2022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CD4117-847F-8848-AD28-E67EB1E1A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BDAD2-C40F-C44A-A226-B0E21A346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2961-D91A-442E-803D-6BE684C4B4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1405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9082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70224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46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2B0150-EE62-B64D-B974-D6552F715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9A9F-91DC-A148-866A-F75C041B8C81}" type="datetime1">
              <a:rPr lang="nb-NO" noProof="0" smtClean="0"/>
              <a:t>02.02.2022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824F7B-2403-7042-8465-F532CC72F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9E892D-291C-5247-A797-30C48AD0F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2961-D91A-442E-803D-6BE684C4B445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13704A8-075E-D047-BA6F-BFFD42075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D4CE27-2ADF-014F-85E1-4562FA69BF2D}"/>
              </a:ext>
            </a:extLst>
          </p:cNvPr>
          <p:cNvCxnSpPr>
            <a:cxnSpLocks/>
          </p:cNvCxnSpPr>
          <p:nvPr userDrawn="1"/>
        </p:nvCxnSpPr>
        <p:spPr>
          <a:xfrm>
            <a:off x="838200" y="1734756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77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2" cy="6858000"/>
          </a:xfrm>
          <a:prstGeom prst="rect">
            <a:avLst/>
          </a:prstGeom>
        </p:spPr>
      </p:pic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Document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Author’s name and last 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Address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the icon below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2108539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2A34A2-852C-BD48-9700-646B06C24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9DC0-D90B-ED49-A1EF-25D07E426423}" type="datetime1">
              <a:rPr lang="nb-NO" noProof="0" smtClean="0"/>
              <a:t>02.02.2022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6BB883-6DFB-3448-A795-0C2542039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64B52A-9220-8F4F-8E30-CFE79DD07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2961-D91A-442E-803D-6BE684C4B4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95541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A0C1A6-B84E-F941-9068-71BB29CF0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833EA-667B-0143-8056-6B59DDF93234}" type="datetime1">
              <a:rPr lang="nb-NO" noProof="0" smtClean="0"/>
              <a:t>02.02.2022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4120D2-7F8C-8A48-9CDB-1C181709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046CC-A08B-9847-9E02-32D59EAFE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2961-D91A-442E-803D-6BE684C4B4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84416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3C07F-1C77-0647-AF60-4780150A9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A810-4B1C-1841-BD58-A3A69B9C5003}" type="datetime1">
              <a:rPr lang="nb-NO" noProof="0" smtClean="0"/>
              <a:t>02.02.2022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739A5-3F1E-9643-AA6E-7C9BDB767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3E0FCA-7E1D-4A4A-BF4C-6F49E00E5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2961-D91A-442E-803D-6BE684C4B4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73493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66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ACD812-90B5-F34A-A121-AD01BD294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ED71-55A3-3E4F-B23B-7964C4F24658}" type="datetime1">
              <a:rPr lang="nb-NO" noProof="0" smtClean="0"/>
              <a:t>02.02.2022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115E03-5632-F442-948C-0153CF067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FD79F-2D6D-B14E-B7EF-14780D320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2961-D91A-442E-803D-6BE684C4B4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7876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1BC161-A71C-0946-A64B-96540E692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1B6E-4B3C-4749-86E7-F70CB32C3D0E}" type="datetime1">
              <a:rPr lang="nb-NO" noProof="0" smtClean="0"/>
              <a:t>02.02.2022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CDAD5D-EEC8-834D-BB20-5FA031D5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E627A-3558-744D-A1E3-743451882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2961-D91A-442E-803D-6BE684C4B4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764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E9CC8C-952D-8E43-B53A-BD1FA8F83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92B4-1FD7-4143-A78D-271B43E251DF}" type="datetime1">
              <a:rPr lang="nb-NO" noProof="0" smtClean="0"/>
              <a:t>02.02.2022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883E31-8D2B-7047-AF98-1E155E2FF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C5022E-629D-7742-8D63-3A81A0F51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2961-D91A-442E-803D-6BE684C4B4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3634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672667-14AE-4FF7-9F80-6F58F6D52F2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2653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CuTLi_2018 Hamburg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2D5B2-75E4-4D63-88C2-173B2673CF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68935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4">
            <a:extLst>
              <a:ext uri="{FF2B5EF4-FFF2-40B4-BE49-F238E27FC236}">
                <a16:creationId xmlns:a16="http://schemas.microsoft.com/office/drawing/2014/main" id="{EA10837A-18D5-41DD-A066-A079A09D86A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420936" y="466999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75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FD8132DE-D62C-4410-983C-9F458DCEF6D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408127" y="930257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825">
                <a:solidFill>
                  <a:schemeClr val="tx1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Text Placeholder 46">
            <a:extLst>
              <a:ext uri="{FF2B5EF4-FFF2-40B4-BE49-F238E27FC236}">
                <a16:creationId xmlns:a16="http://schemas.microsoft.com/office/drawing/2014/main" id="{DF68D5C6-4D23-4113-9FFA-AFAAB5A6DA0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408127" y="527316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 b="1">
                <a:latin typeface="+mj-lt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35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8" name="Picture Placeholder 34">
            <a:extLst>
              <a:ext uri="{FF2B5EF4-FFF2-40B4-BE49-F238E27FC236}">
                <a16:creationId xmlns:a16="http://schemas.microsoft.com/office/drawing/2014/main" id="{2B75D755-4972-4E8B-ACD5-FAE778A8627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458966" y="2484454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75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0EEE7EDE-175B-450F-B4D2-50D992E53C5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446157" y="2947712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825">
                <a:solidFill>
                  <a:schemeClr val="tx1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91051322-19B5-41CA-BEAB-A8F1B8CA54E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446157" y="2544771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 b="1">
                <a:latin typeface="+mj-lt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35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1" name="Picture Placeholder 34">
            <a:extLst>
              <a:ext uri="{FF2B5EF4-FFF2-40B4-BE49-F238E27FC236}">
                <a16:creationId xmlns:a16="http://schemas.microsoft.com/office/drawing/2014/main" id="{966FF594-D5D5-4FD4-A245-AAF0D053095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030968" y="2484454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75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5" name="Text Placeholder 39">
            <a:extLst>
              <a:ext uri="{FF2B5EF4-FFF2-40B4-BE49-F238E27FC236}">
                <a16:creationId xmlns:a16="http://schemas.microsoft.com/office/drawing/2014/main" id="{3A5DD9C2-78E8-4416-B2C1-F07A9E25832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9018160" y="2947712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825">
                <a:solidFill>
                  <a:schemeClr val="tx1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Text Placeholder 46">
            <a:extLst>
              <a:ext uri="{FF2B5EF4-FFF2-40B4-BE49-F238E27FC236}">
                <a16:creationId xmlns:a16="http://schemas.microsoft.com/office/drawing/2014/main" id="{D8A4734F-8867-4923-806F-AE04360B22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018160" y="2544771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 b="1">
                <a:latin typeface="+mj-lt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35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7" name="Picture Placeholder 34">
            <a:extLst>
              <a:ext uri="{FF2B5EF4-FFF2-40B4-BE49-F238E27FC236}">
                <a16:creationId xmlns:a16="http://schemas.microsoft.com/office/drawing/2014/main" id="{B03F66BE-0084-45A8-85FC-1448DEA89D7E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586860" y="4201784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75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8" name="Text Placeholder 39">
            <a:extLst>
              <a:ext uri="{FF2B5EF4-FFF2-40B4-BE49-F238E27FC236}">
                <a16:creationId xmlns:a16="http://schemas.microsoft.com/office/drawing/2014/main" id="{3F9DA6EE-3DE6-4493-AD6B-BEC7EE858CE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2574052" y="4665042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825">
                <a:solidFill>
                  <a:schemeClr val="tx1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1" name="Text Placeholder 46">
            <a:extLst>
              <a:ext uri="{FF2B5EF4-FFF2-40B4-BE49-F238E27FC236}">
                <a16:creationId xmlns:a16="http://schemas.microsoft.com/office/drawing/2014/main" id="{DD5495C5-2CD2-4593-BC1F-CF0E7D3601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574052" y="4262101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 b="1">
                <a:latin typeface="+mj-lt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35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2" name="Picture Placeholder 34">
            <a:extLst>
              <a:ext uri="{FF2B5EF4-FFF2-40B4-BE49-F238E27FC236}">
                <a16:creationId xmlns:a16="http://schemas.microsoft.com/office/drawing/2014/main" id="{D2B54852-DC63-410D-BE2A-4D723492843F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5818608" y="4201784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75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63" name="Text Placeholder 39">
            <a:extLst>
              <a:ext uri="{FF2B5EF4-FFF2-40B4-BE49-F238E27FC236}">
                <a16:creationId xmlns:a16="http://schemas.microsoft.com/office/drawing/2014/main" id="{13567973-FE07-4747-9500-D565A3EF286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805799" y="4665042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825">
                <a:solidFill>
                  <a:schemeClr val="tx1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4" name="Text Placeholder 46">
            <a:extLst>
              <a:ext uri="{FF2B5EF4-FFF2-40B4-BE49-F238E27FC236}">
                <a16:creationId xmlns:a16="http://schemas.microsoft.com/office/drawing/2014/main" id="{FCE91BB7-DB4C-4F95-ADC1-2757AA68964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805799" y="4262101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 b="1">
                <a:latin typeface="+mj-lt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35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5" name="Picture Placeholder 34">
            <a:extLst>
              <a:ext uri="{FF2B5EF4-FFF2-40B4-BE49-F238E27FC236}">
                <a16:creationId xmlns:a16="http://schemas.microsoft.com/office/drawing/2014/main" id="{7082A562-BADD-429E-BB11-8A40EE253FC4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8027988" y="5637179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75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66" name="Text Placeholder 39">
            <a:extLst>
              <a:ext uri="{FF2B5EF4-FFF2-40B4-BE49-F238E27FC236}">
                <a16:creationId xmlns:a16="http://schemas.microsoft.com/office/drawing/2014/main" id="{C8F3380A-C45C-44C2-BE84-98D3DADAEDA3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9015179" y="6100437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825">
                <a:solidFill>
                  <a:schemeClr val="tx1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7" name="Text Placeholder 46">
            <a:extLst>
              <a:ext uri="{FF2B5EF4-FFF2-40B4-BE49-F238E27FC236}">
                <a16:creationId xmlns:a16="http://schemas.microsoft.com/office/drawing/2014/main" id="{67C61256-88BA-4ADF-A3CB-77D1B459CAE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15179" y="5697496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 b="1">
                <a:latin typeface="+mj-lt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35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1D5DA0-8F16-4F11-8B6E-A593133FA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0" y="457200"/>
            <a:ext cx="6096001" cy="601662"/>
          </a:xfr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30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72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28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200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34">
            <a:extLst>
              <a:ext uri="{FF2B5EF4-FFF2-40B4-BE49-F238E27FC236}">
                <a16:creationId xmlns:a16="http://schemas.microsoft.com/office/drawing/2014/main" id="{2D1EF856-2381-405C-A913-80809E59AAB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55567" y="2453724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75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4FBB9E9-CEBE-45B8-BF68-9E764AEF4C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10761" y="4641488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825">
                <a:solidFill>
                  <a:schemeClr val="tx1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5" name="Text Placeholder 46">
            <a:extLst>
              <a:ext uri="{FF2B5EF4-FFF2-40B4-BE49-F238E27FC236}">
                <a16:creationId xmlns:a16="http://schemas.microsoft.com/office/drawing/2014/main" id="{55B6C77E-DBDB-42A4-9B9B-3F2CF47584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10761" y="4240863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 b="1">
                <a:latin typeface="+mj-lt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35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6" name="Picture Placeholder 34">
            <a:extLst>
              <a:ext uri="{FF2B5EF4-FFF2-40B4-BE49-F238E27FC236}">
                <a16:creationId xmlns:a16="http://schemas.microsoft.com/office/drawing/2014/main" id="{55DF7ED3-48B8-48C6-A240-C3F0AF04054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103466" y="2453724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75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7" name="Picture Placeholder 34">
            <a:extLst>
              <a:ext uri="{FF2B5EF4-FFF2-40B4-BE49-F238E27FC236}">
                <a16:creationId xmlns:a16="http://schemas.microsoft.com/office/drawing/2014/main" id="{C38ECA3B-7319-4FDB-BCA5-42DE903E76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551364" y="2453724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75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2" name="Picture Placeholder 34">
            <a:extLst>
              <a:ext uri="{FF2B5EF4-FFF2-40B4-BE49-F238E27FC236}">
                <a16:creationId xmlns:a16="http://schemas.microsoft.com/office/drawing/2014/main" id="{90EC8BEC-DD26-4CF5-9BA3-62FB1DE4E8F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655567" y="4186831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75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3" name="Picture Placeholder 34">
            <a:extLst>
              <a:ext uri="{FF2B5EF4-FFF2-40B4-BE49-F238E27FC236}">
                <a16:creationId xmlns:a16="http://schemas.microsoft.com/office/drawing/2014/main" id="{65A0AFA3-6580-43C1-B098-2C7BCA9F6C7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103466" y="4186831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75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4" name="Picture Placeholder 34">
            <a:extLst>
              <a:ext uri="{FF2B5EF4-FFF2-40B4-BE49-F238E27FC236}">
                <a16:creationId xmlns:a16="http://schemas.microsoft.com/office/drawing/2014/main" id="{633BE360-454A-4A5C-9104-60910DAB61B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551364" y="4186831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75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9" name="Picture Placeholder 34">
            <a:extLst>
              <a:ext uri="{FF2B5EF4-FFF2-40B4-BE49-F238E27FC236}">
                <a16:creationId xmlns:a16="http://schemas.microsoft.com/office/drawing/2014/main" id="{E846108A-BBFA-4FDA-9BAA-78AA09FEF2B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62502" y="306053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75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60" name="Picture Placeholder 34">
            <a:extLst>
              <a:ext uri="{FF2B5EF4-FFF2-40B4-BE49-F238E27FC236}">
                <a16:creationId xmlns:a16="http://schemas.microsoft.com/office/drawing/2014/main" id="{06FACEF4-EC76-40B1-ABAB-DFB9AB1C6F8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03466" y="5749817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75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77" name="Text Placeholder 39">
            <a:extLst>
              <a:ext uri="{FF2B5EF4-FFF2-40B4-BE49-F238E27FC236}">
                <a16:creationId xmlns:a16="http://schemas.microsoft.com/office/drawing/2014/main" id="{F9B127AA-A9E2-41AB-8FAE-D787CE0242B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710761" y="2877635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825">
                <a:solidFill>
                  <a:schemeClr val="tx1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8" name="Text Placeholder 46">
            <a:extLst>
              <a:ext uri="{FF2B5EF4-FFF2-40B4-BE49-F238E27FC236}">
                <a16:creationId xmlns:a16="http://schemas.microsoft.com/office/drawing/2014/main" id="{716BD719-7234-4908-ABBF-43004C9CA95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10761" y="2477010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 b="1">
                <a:latin typeface="+mj-lt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35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626608D9-0200-4530-A392-8778E0D0440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16957" y="4641488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825">
                <a:solidFill>
                  <a:schemeClr val="tx1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0" name="Text Placeholder 46">
            <a:extLst>
              <a:ext uri="{FF2B5EF4-FFF2-40B4-BE49-F238E27FC236}">
                <a16:creationId xmlns:a16="http://schemas.microsoft.com/office/drawing/2014/main" id="{752DFA8A-D6FA-4ECD-9E35-F71EA4E99C7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16957" y="4240863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 b="1">
                <a:latin typeface="+mj-lt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35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1" name="Text Placeholder 39">
            <a:extLst>
              <a:ext uri="{FF2B5EF4-FFF2-40B4-BE49-F238E27FC236}">
                <a16:creationId xmlns:a16="http://schemas.microsoft.com/office/drawing/2014/main" id="{CF686D19-A348-4080-A966-C34BC802E27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116957" y="2877635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825">
                <a:solidFill>
                  <a:schemeClr val="tx1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2" name="Text Placeholder 46">
            <a:extLst>
              <a:ext uri="{FF2B5EF4-FFF2-40B4-BE49-F238E27FC236}">
                <a16:creationId xmlns:a16="http://schemas.microsoft.com/office/drawing/2014/main" id="{60735320-27D8-4F8E-A024-598776C9D1C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16957" y="2477010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 b="1">
                <a:latin typeface="+mj-lt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35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3" name="Text Placeholder 39">
            <a:extLst>
              <a:ext uri="{FF2B5EF4-FFF2-40B4-BE49-F238E27FC236}">
                <a16:creationId xmlns:a16="http://schemas.microsoft.com/office/drawing/2014/main" id="{EAAFD4E3-0D64-4DC4-AC95-C45ABD2AE6F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16957" y="6138282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825">
                <a:solidFill>
                  <a:schemeClr val="tx1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4" name="Text Placeholder 46">
            <a:extLst>
              <a:ext uri="{FF2B5EF4-FFF2-40B4-BE49-F238E27FC236}">
                <a16:creationId xmlns:a16="http://schemas.microsoft.com/office/drawing/2014/main" id="{4E33188F-DB97-4480-8F80-07EABC10A01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16957" y="5750419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 b="1">
                <a:latin typeface="+mj-lt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35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5" name="Text Placeholder 39">
            <a:extLst>
              <a:ext uri="{FF2B5EF4-FFF2-40B4-BE49-F238E27FC236}">
                <a16:creationId xmlns:a16="http://schemas.microsoft.com/office/drawing/2014/main" id="{72308068-AAC7-4C44-AAF1-B2E1EC218C5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553375" y="2877635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825">
                <a:solidFill>
                  <a:schemeClr val="tx1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6" name="Text Placeholder 46">
            <a:extLst>
              <a:ext uri="{FF2B5EF4-FFF2-40B4-BE49-F238E27FC236}">
                <a16:creationId xmlns:a16="http://schemas.microsoft.com/office/drawing/2014/main" id="{0601897E-1B17-49DA-9E03-BCE007BD9AC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53375" y="2477010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 b="1">
                <a:latin typeface="+mj-lt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35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7" name="Text Placeholder 39">
            <a:extLst>
              <a:ext uri="{FF2B5EF4-FFF2-40B4-BE49-F238E27FC236}">
                <a16:creationId xmlns:a16="http://schemas.microsoft.com/office/drawing/2014/main" id="{19CE1DF1-96AA-415F-9715-D5354F419B5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553375" y="4641488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825">
                <a:solidFill>
                  <a:schemeClr val="tx1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8" name="Text Placeholder 46">
            <a:extLst>
              <a:ext uri="{FF2B5EF4-FFF2-40B4-BE49-F238E27FC236}">
                <a16:creationId xmlns:a16="http://schemas.microsoft.com/office/drawing/2014/main" id="{9F9535F2-A766-44AF-9AD3-51BA2C6F2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553375" y="4240863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 b="1">
                <a:latin typeface="+mj-lt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35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9" name="Text Placeholder 39">
            <a:extLst>
              <a:ext uri="{FF2B5EF4-FFF2-40B4-BE49-F238E27FC236}">
                <a16:creationId xmlns:a16="http://schemas.microsoft.com/office/drawing/2014/main" id="{15177575-6B71-4584-8E0B-D151D973200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749693" y="814919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825">
                <a:solidFill>
                  <a:schemeClr val="tx1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0" name="Text Placeholder 46">
            <a:extLst>
              <a:ext uri="{FF2B5EF4-FFF2-40B4-BE49-F238E27FC236}">
                <a16:creationId xmlns:a16="http://schemas.microsoft.com/office/drawing/2014/main" id="{FC7F0546-1415-48CA-8E73-91D3480ED57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749693" y="411978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 b="1">
                <a:latin typeface="+mj-lt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35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017577-965B-4F93-A2EE-44D638A8C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0" y="457200"/>
            <a:ext cx="6096001" cy="601662"/>
          </a:xfr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19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72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28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200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E8319-CEED-5B40-AB33-E872C64A58AF}" type="datetime1">
              <a:rPr lang="nb-NO" noProof="0" smtClean="0"/>
              <a:t>02.02.2022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2961-D91A-442E-803D-6BE684C4B4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94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74" r:id="rId6"/>
    <p:sldLayoutId id="2147483675" r:id="rId7"/>
    <p:sldLayoutId id="2147483676" r:id="rId8"/>
    <p:sldLayoutId id="2147483677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ED0A7-12E5-144D-B100-C386A4B2B466}" type="datetime1">
              <a:rPr lang="nb-NO" noProof="0" smtClean="0"/>
              <a:t>02.02.2022</a:t>
            </a:fld>
            <a:endParaRPr lang="en-US" noProof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2961-D91A-442E-803D-6BE684C4B4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761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E09EB-AC2A-524D-953D-168BF68AF87C}" type="datetime1">
              <a:rPr lang="nb-NO" noProof="0" smtClean="0"/>
              <a:t>02.02.2022</a:t>
            </a:fld>
            <a:endParaRPr lang="en-US" noProof="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2961-D91A-442E-803D-6BE684C4B4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861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265CE-16AE-434D-990A-E630B58B3A68}" type="datetime1">
              <a:rPr lang="nb-NO" noProof="0" smtClean="0"/>
              <a:t>02.02.2022</a:t>
            </a:fld>
            <a:endParaRPr lang="en-US" noProof="0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2961-D91A-442E-803D-6BE684C4B4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254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8.svg"/><Relationship Id="rId7" Type="http://schemas.openxmlformats.org/officeDocument/2006/relationships/image" Target="../media/image2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24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1477"/>
            <a:ext cx="6311900" cy="380915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r>
              <a:rPr lang="nb-NO" sz="20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Marit Westergaard, UiT &amp; NTNU </a:t>
            </a:r>
            <a:br>
              <a:rPr lang="nb-NO" sz="20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</a:br>
            <a:r>
              <a:rPr lang="nb-NO" sz="20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Anne Dahl, NTNU</a:t>
            </a:r>
            <a:br>
              <a:rPr lang="nb-NO" sz="20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</a:br>
            <a:r>
              <a:rPr lang="nb-NO" sz="20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Magdalena </a:t>
            </a:r>
            <a:r>
              <a:rPr lang="nb-NO" sz="2000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Wrembel</a:t>
            </a:r>
            <a:r>
              <a:rPr lang="nb-NO" sz="20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, AMU</a:t>
            </a:r>
            <a:endParaRPr lang="nb-NO" sz="2000" i="1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2F2416B5-EE15-45DE-A1C8-1AA6DFAE20B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4" r="26894"/>
          <a:stretch>
            <a:fillRect/>
          </a:stretch>
        </p:blipFill>
        <p:spPr>
          <a:xfrm>
            <a:off x="7432893" y="0"/>
            <a:ext cx="4743450" cy="685800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2AE664-EB28-3849-853E-CB43288D15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1417" y="390007"/>
            <a:ext cx="1818737" cy="475876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CBA7ABA-F636-264F-B137-E0A715CA5119}"/>
              </a:ext>
            </a:extLst>
          </p:cNvPr>
          <p:cNvSpPr txBox="1">
            <a:spLocks/>
          </p:cNvSpPr>
          <p:nvPr/>
        </p:nvSpPr>
        <p:spPr>
          <a:xfrm>
            <a:off x="624590" y="5715943"/>
            <a:ext cx="5502815" cy="931734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i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i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i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i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nb-NO" sz="1800" b="1" dirty="0"/>
              <a:t> </a:t>
            </a:r>
            <a:endParaRPr lang="nb-NO" sz="1800" dirty="0"/>
          </a:p>
          <a:p>
            <a:pPr algn="just"/>
            <a:endParaRPr lang="nb-NO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EBE790-2EA6-2443-A7FD-1DC1884AF2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90" y="5815584"/>
            <a:ext cx="4032753" cy="6524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0F286C7-3252-1243-AB25-F75F5FB46EA7}"/>
              </a:ext>
            </a:extLst>
          </p:cNvPr>
          <p:cNvSpPr/>
          <p:nvPr/>
        </p:nvSpPr>
        <p:spPr>
          <a:xfrm>
            <a:off x="457199" y="1895526"/>
            <a:ext cx="74385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i="1" dirty="0" err="1">
                <a:solidFill>
                  <a:schemeClr val="bg1"/>
                </a:solidFill>
              </a:rPr>
              <a:t>Polsk</a:t>
            </a:r>
            <a:r>
              <a:rPr lang="en-GB" sz="3200" b="1" i="1" dirty="0">
                <a:solidFill>
                  <a:schemeClr val="bg1"/>
                </a:solidFill>
              </a:rPr>
              <a:t>/</a:t>
            </a:r>
            <a:r>
              <a:rPr lang="en-GB" sz="3200" b="1" i="1" dirty="0" err="1">
                <a:solidFill>
                  <a:schemeClr val="bg1"/>
                </a:solidFill>
              </a:rPr>
              <a:t>norsk</a:t>
            </a:r>
            <a:r>
              <a:rPr lang="en-GB" sz="3200" b="1" i="1" dirty="0">
                <a:solidFill>
                  <a:schemeClr val="bg1"/>
                </a:solidFill>
              </a:rPr>
              <a:t>/</a:t>
            </a:r>
            <a:r>
              <a:rPr lang="en-GB" sz="3200" b="1" i="1" dirty="0" err="1">
                <a:solidFill>
                  <a:schemeClr val="bg1"/>
                </a:solidFill>
              </a:rPr>
              <a:t>engelsk</a:t>
            </a:r>
            <a:r>
              <a:rPr lang="en-GB" sz="3200" b="1" i="1" dirty="0">
                <a:solidFill>
                  <a:schemeClr val="bg1"/>
                </a:solidFill>
              </a:rPr>
              <a:t> </a:t>
            </a:r>
            <a:r>
              <a:rPr lang="en-GB" sz="3200" b="1" i="1" dirty="0" err="1">
                <a:solidFill>
                  <a:schemeClr val="bg1"/>
                </a:solidFill>
              </a:rPr>
              <a:t>flerspråklighet</a:t>
            </a:r>
            <a:r>
              <a:rPr lang="en-GB" sz="3200" b="1" i="1" dirty="0">
                <a:solidFill>
                  <a:schemeClr val="bg1"/>
                </a:solidFill>
              </a:rPr>
              <a:t>: </a:t>
            </a:r>
            <a:r>
              <a:rPr lang="en-GB" sz="3200" b="1" i="1" dirty="0" err="1">
                <a:solidFill>
                  <a:schemeClr val="bg1"/>
                </a:solidFill>
              </a:rPr>
              <a:t>Forskjeller</a:t>
            </a:r>
            <a:r>
              <a:rPr lang="en-GB" sz="3200" b="1" i="1" dirty="0">
                <a:solidFill>
                  <a:schemeClr val="bg1"/>
                </a:solidFill>
              </a:rPr>
              <a:t> </a:t>
            </a:r>
            <a:r>
              <a:rPr lang="en-GB" sz="3200" b="1" i="1" dirty="0" err="1">
                <a:solidFill>
                  <a:schemeClr val="bg1"/>
                </a:solidFill>
              </a:rPr>
              <a:t>mellom</a:t>
            </a:r>
            <a:r>
              <a:rPr lang="en-GB" sz="3200" b="1" i="1" dirty="0">
                <a:solidFill>
                  <a:schemeClr val="bg1"/>
                </a:solidFill>
              </a:rPr>
              <a:t> </a:t>
            </a:r>
            <a:r>
              <a:rPr lang="en-GB" sz="3200" b="1" i="1" dirty="0" err="1">
                <a:solidFill>
                  <a:schemeClr val="bg1"/>
                </a:solidFill>
              </a:rPr>
              <a:t>andre</a:t>
            </a:r>
            <a:r>
              <a:rPr lang="en-GB" sz="3200" b="1" i="1" dirty="0">
                <a:solidFill>
                  <a:schemeClr val="bg1"/>
                </a:solidFill>
              </a:rPr>
              <a:t>- </a:t>
            </a:r>
            <a:r>
              <a:rPr lang="en-GB" sz="3200" b="1" i="1" dirty="0" err="1">
                <a:solidFill>
                  <a:schemeClr val="bg1"/>
                </a:solidFill>
              </a:rPr>
              <a:t>og</a:t>
            </a:r>
            <a:r>
              <a:rPr lang="en-GB" sz="3200" b="1" i="1" dirty="0">
                <a:solidFill>
                  <a:schemeClr val="bg1"/>
                </a:solidFill>
              </a:rPr>
              <a:t> </a:t>
            </a:r>
            <a:r>
              <a:rPr lang="en-GB" sz="3200" b="1" i="1" dirty="0" err="1">
                <a:solidFill>
                  <a:schemeClr val="bg1"/>
                </a:solidFill>
              </a:rPr>
              <a:t>tredjespråkstilegnelse</a:t>
            </a:r>
            <a:r>
              <a:rPr lang="en-GB" sz="3200" b="1" i="1" dirty="0">
                <a:solidFill>
                  <a:schemeClr val="bg1"/>
                </a:solidFill>
              </a:rPr>
              <a:t>.</a:t>
            </a:r>
            <a:endParaRPr lang="en-NO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2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859B6B-3F2F-47F0-9A13-DD61993C2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624187" cy="530359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2400" i="1" dirty="0">
                <a:cs typeface="Calibri" panose="020F0502020204030204" pitchFamily="34" charset="0"/>
              </a:rPr>
              <a:t>2. </a:t>
            </a:r>
            <a:r>
              <a:rPr lang="nb-NO" sz="2400" b="1" i="1" dirty="0" err="1">
                <a:cs typeface="Calibri" panose="020F0502020204030204" pitchFamily="34" charset="0"/>
              </a:rPr>
              <a:t>Scalpel</a:t>
            </a:r>
            <a:r>
              <a:rPr lang="nb-NO" sz="2400" b="1" i="1" dirty="0">
                <a:cs typeface="Calibri" panose="020F0502020204030204" pitchFamily="34" charset="0"/>
              </a:rPr>
              <a:t> Model </a:t>
            </a:r>
            <a:r>
              <a:rPr lang="nb-NO" sz="2400" dirty="0">
                <a:cs typeface="Calibri" panose="020F0502020204030204" pitchFamily="34" charset="0"/>
              </a:rPr>
              <a:t>(Slabakova, 2017)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nb-NO" dirty="0">
                <a:cs typeface="Calibri" panose="020F0502020204030204" pitchFamily="34" charset="0"/>
              </a:rPr>
              <a:t>Språkevnen er som en skalpell (“property-by-</a:t>
            </a:r>
            <a:r>
              <a:rPr lang="nb-NO" dirty="0" err="1">
                <a:cs typeface="Calibri" panose="020F0502020204030204" pitchFamily="34" charset="0"/>
              </a:rPr>
              <a:t>property</a:t>
            </a:r>
            <a:r>
              <a:rPr lang="nb-NO" dirty="0">
                <a:cs typeface="Calibri" panose="020F0502020204030204" pitchFamily="34" charset="0"/>
              </a:rPr>
              <a:t>”)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nb-NO" dirty="0">
                <a:cs typeface="Calibri" panose="020F0502020204030204" pitchFamily="34" charset="0"/>
              </a:rPr>
              <a:t>Vektlegger kognitive og erfaringsmessige faktorer, f.eks. kompleksitet og frekvens av strukturer, tvetydig/villedende input, aktivering og bruk.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nb-NO" dirty="0"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i="1" dirty="0">
                <a:cs typeface="Calibri" panose="020F0502020204030204" pitchFamily="34" charset="0"/>
              </a:rPr>
              <a:t>3. </a:t>
            </a:r>
            <a:r>
              <a:rPr lang="en-US" sz="2400" b="1" i="1" dirty="0">
                <a:cs typeface="Calibri" panose="020F0502020204030204" pitchFamily="34" charset="0"/>
              </a:rPr>
              <a:t>Natural Growth Theory of Acquisition </a:t>
            </a:r>
            <a:r>
              <a:rPr lang="en-US" sz="2400" dirty="0">
                <a:cs typeface="Calibri" panose="020F0502020204030204" pitchFamily="34" charset="0"/>
              </a:rPr>
              <a:t>(</a:t>
            </a:r>
            <a:r>
              <a:rPr lang="en-US" sz="2400" dirty="0" err="1">
                <a:cs typeface="Calibri" panose="020F0502020204030204" pitchFamily="34" charset="0"/>
              </a:rPr>
              <a:t>Dziubalska-Kołaczyk</a:t>
            </a:r>
            <a:r>
              <a:rPr lang="en-US" sz="2400" dirty="0">
                <a:cs typeface="Calibri" panose="020F0502020204030204" pitchFamily="34" charset="0"/>
              </a:rPr>
              <a:t> &amp; Wrembel 2017)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err="1">
                <a:cs typeface="Calibri" panose="020F0502020204030204" pitchFamily="34" charset="0"/>
              </a:rPr>
              <a:t>Generell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dirty="0" err="1">
                <a:cs typeface="Calibri" panose="020F0502020204030204" pitchFamily="34" charset="0"/>
              </a:rPr>
              <a:t>teori</a:t>
            </a:r>
            <a:r>
              <a:rPr lang="en-US" dirty="0">
                <a:cs typeface="Calibri" panose="020F0502020204030204" pitchFamily="34" charset="0"/>
              </a:rPr>
              <a:t> for </a:t>
            </a:r>
            <a:r>
              <a:rPr lang="en-US" dirty="0" err="1">
                <a:cs typeface="Calibri" panose="020F0502020204030204" pitchFamily="34" charset="0"/>
              </a:rPr>
              <a:t>språktilegnelse</a:t>
            </a:r>
            <a:r>
              <a:rPr lang="en-US" dirty="0">
                <a:cs typeface="Calibri" panose="020F0502020204030204" pitchFamily="34" charset="0"/>
              </a:rPr>
              <a:t>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Fonologi</a:t>
            </a:r>
            <a:r>
              <a:rPr lang="en-GB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GB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andre</a:t>
            </a:r>
            <a:r>
              <a:rPr lang="en-GB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tredjespråk</a:t>
            </a:r>
            <a:r>
              <a:rPr lang="en-GB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utvikles</a:t>
            </a:r>
            <a:r>
              <a:rPr lang="en-GB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ea typeface="Calibri" panose="020F0502020204030204" pitchFamily="34" charset="0"/>
                <a:cs typeface="Calibri" panose="020F0502020204030204" pitchFamily="34" charset="0"/>
              </a:rPr>
              <a:t>gradvis</a:t>
            </a:r>
            <a:r>
              <a:rPr lang="en-GB" dirty="0">
                <a:ea typeface="Calibri" panose="020F0502020204030204" pitchFamily="34" charset="0"/>
                <a:cs typeface="Calibri" panose="020F0502020204030204" pitchFamily="34" charset="0"/>
              </a:rPr>
              <a:t> og </a:t>
            </a:r>
            <a:r>
              <a:rPr lang="en-GB" dirty="0" err="1">
                <a:ea typeface="Calibri" panose="020F0502020204030204" pitchFamily="34" charset="0"/>
                <a:cs typeface="Calibri" panose="020F0502020204030204" pitchFamily="34" charset="0"/>
              </a:rPr>
              <a:t>dynamisk</a:t>
            </a:r>
            <a:r>
              <a:rPr lang="en-GB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ea typeface="Calibri" panose="020F0502020204030204" pitchFamily="34" charset="0"/>
                <a:cs typeface="Calibri" panose="020F0502020204030204" pitchFamily="34" charset="0"/>
              </a:rPr>
              <a:t>og</a:t>
            </a:r>
            <a:r>
              <a:rPr lang="en-GB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ea typeface="Calibri" panose="020F0502020204030204" pitchFamily="34" charset="0"/>
                <a:cs typeface="Calibri" panose="020F0502020204030204" pitchFamily="34" charset="0"/>
              </a:rPr>
              <a:t>formes</a:t>
            </a:r>
            <a:r>
              <a:rPr lang="en-GB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ea typeface="Calibri" panose="020F0502020204030204" pitchFamily="34" charset="0"/>
                <a:cs typeface="Calibri" panose="020F0502020204030204" pitchFamily="34" charset="0"/>
              </a:rPr>
              <a:t>av</a:t>
            </a:r>
            <a:r>
              <a:rPr lang="en-GB" dirty="0">
                <a:ea typeface="Calibri" panose="020F0502020204030204" pitchFamily="34" charset="0"/>
                <a:cs typeface="Calibri" panose="020F0502020204030204" pitchFamily="34" charset="0"/>
              </a:rPr>
              <a:t> input fra </a:t>
            </a:r>
            <a:r>
              <a:rPr lang="en-GB" dirty="0" err="1">
                <a:ea typeface="Calibri" panose="020F0502020204030204" pitchFamily="34" charset="0"/>
                <a:cs typeface="Calibri" panose="020F0502020204030204" pitchFamily="34" charset="0"/>
              </a:rPr>
              <a:t>tidligere</a:t>
            </a:r>
            <a:r>
              <a:rPr lang="en-GB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ea typeface="Calibri" panose="020F0502020204030204" pitchFamily="34" charset="0"/>
                <a:cs typeface="Calibri" panose="020F0502020204030204" pitchFamily="34" charset="0"/>
              </a:rPr>
              <a:t>lærte</a:t>
            </a:r>
            <a:r>
              <a:rPr lang="en-GB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ea typeface="Calibri" panose="020F0502020204030204" pitchFamily="34" charset="0"/>
                <a:cs typeface="Calibri" panose="020F0502020204030204" pitchFamily="34" charset="0"/>
              </a:rPr>
              <a:t>språk</a:t>
            </a:r>
            <a:r>
              <a:rPr lang="en-GB" dirty="0">
                <a:ea typeface="Calibri" panose="020F0502020204030204" pitchFamily="34" charset="0"/>
                <a:cs typeface="Calibri" panose="020F0502020204030204" pitchFamily="34" charset="0"/>
              </a:rPr>
              <a:t>, med </a:t>
            </a:r>
            <a:r>
              <a:rPr lang="en-GB" dirty="0" err="1">
                <a:ea typeface="Calibri" panose="020F0502020204030204" pitchFamily="34" charset="0"/>
                <a:cs typeface="Calibri" panose="020F0502020204030204" pitchFamily="34" charset="0"/>
              </a:rPr>
              <a:t>påvirkning</a:t>
            </a:r>
            <a:r>
              <a:rPr lang="en-GB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ea typeface="Calibri" panose="020F0502020204030204" pitchFamily="34" charset="0"/>
                <a:cs typeface="Calibri" panose="020F0502020204030204" pitchFamily="34" charset="0"/>
              </a:rPr>
              <a:t>fra</a:t>
            </a:r>
            <a:r>
              <a:rPr lang="en-GB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ea typeface="Calibri" panose="020F0502020204030204" pitchFamily="34" charset="0"/>
                <a:cs typeface="Calibri" panose="020F0502020204030204" pitchFamily="34" charset="0"/>
              </a:rPr>
              <a:t>universelle</a:t>
            </a:r>
            <a:r>
              <a:rPr lang="en-GB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ea typeface="Calibri" panose="020F0502020204030204" pitchFamily="34" charset="0"/>
                <a:cs typeface="Calibri" panose="020F0502020204030204" pitchFamily="34" charset="0"/>
              </a:rPr>
              <a:t>faktorer</a:t>
            </a:r>
            <a:r>
              <a:rPr lang="en-GB" dirty="0"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dirty="0" err="1">
                <a:ea typeface="Calibri" panose="020F0502020204030204" pitchFamily="34" charset="0"/>
                <a:cs typeface="Calibri" panose="020F0502020204030204" pitchFamily="34" charset="0"/>
              </a:rPr>
              <a:t>typologi</a:t>
            </a:r>
            <a:r>
              <a:rPr lang="en-GB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ea typeface="Calibri" panose="020F0502020204030204" pitchFamily="34" charset="0"/>
                <a:cs typeface="Calibri" panose="020F0502020204030204" pitchFamily="34" charset="0"/>
              </a:rPr>
              <a:t>og</a:t>
            </a:r>
            <a:r>
              <a:rPr lang="en-GB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ea typeface="Calibri" panose="020F0502020204030204" pitchFamily="34" charset="0"/>
                <a:cs typeface="Calibri" panose="020F0502020204030204" pitchFamily="34" charset="0"/>
              </a:rPr>
              <a:t>kontekst</a:t>
            </a:r>
            <a:r>
              <a:rPr lang="en-GB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28C0A5-EB9D-45B2-A639-AC05CEFD8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9A9F-91DC-A148-866A-F75C041B8C81}" type="datetime1">
              <a:rPr lang="nb-NO" noProof="0" smtClean="0"/>
              <a:t>02.02.2022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3ACFE-B239-4577-A503-44B794A0B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2961-D91A-442E-803D-6BE684C4B445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B92260E-E982-433C-8E95-FA3FB208E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4"/>
                </a:solidFill>
              </a:rPr>
              <a:t>Modeller for tredjespråkstilegnelse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1887FA-7965-CF43-8CA5-ED2C54E72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500" y="51030"/>
            <a:ext cx="2971799" cy="49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20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DD594DD-EA0E-2641-90BB-20B7DFD6C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492171"/>
            <a:ext cx="10515600" cy="1325563"/>
          </a:xfrm>
        </p:spPr>
        <p:txBody>
          <a:bodyPr>
            <a:normAutofit/>
          </a:bodyPr>
          <a:lstStyle/>
          <a:p>
            <a:r>
              <a:rPr lang="en-NO" sz="3600" dirty="0">
                <a:solidFill>
                  <a:schemeClr val="accent4"/>
                </a:solidFill>
              </a:rPr>
              <a:t>Kolb et al. (2022): </a:t>
            </a:r>
            <a:r>
              <a:rPr lang="en-NO" sz="3600" b="1" dirty="0">
                <a:solidFill>
                  <a:schemeClr val="accent4"/>
                </a:solidFill>
              </a:rPr>
              <a:t>L3 English (</a:t>
            </a:r>
            <a:r>
              <a:rPr lang="en-NO" sz="3600" dirty="0">
                <a:solidFill>
                  <a:schemeClr val="accent4"/>
                </a:solidFill>
              </a:rPr>
              <a:t>L1/L2 Russian &amp; German) vs. </a:t>
            </a:r>
            <a:r>
              <a:rPr lang="en-NO" sz="3600" b="1" dirty="0">
                <a:solidFill>
                  <a:schemeClr val="accent4"/>
                </a:solidFill>
              </a:rPr>
              <a:t>L2 English </a:t>
            </a:r>
            <a:r>
              <a:rPr lang="en-NO" sz="3600" dirty="0">
                <a:solidFill>
                  <a:schemeClr val="accent4"/>
                </a:solidFill>
              </a:rPr>
              <a:t>(L1 Russian vs. German)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18B4E4-941A-9746-B366-D582A4752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500" y="51030"/>
            <a:ext cx="2971799" cy="498354"/>
          </a:xfrm>
          <a:prstGeom prst="rect">
            <a:avLst/>
          </a:prstGeom>
        </p:spPr>
      </p:pic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227E9BF8-406E-F548-8A60-95E4062F4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64" y="1719162"/>
            <a:ext cx="6997285" cy="5002313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87A250-06EC-B048-AF96-813694F6848F}"/>
              </a:ext>
            </a:extLst>
          </p:cNvPr>
          <p:cNvSpPr txBox="1"/>
          <p:nvPr/>
        </p:nvSpPr>
        <p:spPr>
          <a:xfrm>
            <a:off x="6778871" y="1817734"/>
            <a:ext cx="51180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b="1" dirty="0">
                <a:solidFill>
                  <a:schemeClr val="accent4"/>
                </a:solidFill>
              </a:rPr>
              <a:t>Adverb placement (ENG=RUS) vs. Determiner use (ENG=GER)</a:t>
            </a:r>
          </a:p>
          <a:p>
            <a:endParaRPr lang="en-NO" b="1" dirty="0">
              <a:solidFill>
                <a:srgbClr val="0070C0"/>
              </a:solidFill>
            </a:endParaRPr>
          </a:p>
          <a:p>
            <a:r>
              <a:rPr lang="en-NO" b="1" dirty="0">
                <a:solidFill>
                  <a:srgbClr val="0070C0"/>
                </a:solidFill>
              </a:rPr>
              <a:t>RUS</a:t>
            </a:r>
            <a:r>
              <a:rPr lang="en-NO" dirty="0"/>
              <a:t>: Above average on adverb placement,</a:t>
            </a:r>
          </a:p>
          <a:p>
            <a:r>
              <a:rPr lang="nb-NO" dirty="0" err="1"/>
              <a:t>below</a:t>
            </a:r>
            <a:r>
              <a:rPr lang="nb-NO" dirty="0"/>
              <a:t> </a:t>
            </a:r>
            <a:r>
              <a:rPr lang="nb-NO" dirty="0" err="1"/>
              <a:t>average</a:t>
            </a:r>
            <a:r>
              <a:rPr lang="nb-NO" dirty="0"/>
              <a:t> </a:t>
            </a:r>
            <a:r>
              <a:rPr lang="en-NO" dirty="0"/>
              <a:t>on determiner use.</a:t>
            </a:r>
          </a:p>
          <a:p>
            <a:endParaRPr lang="en-NO" dirty="0"/>
          </a:p>
          <a:p>
            <a:r>
              <a:rPr lang="en-NO" b="1" dirty="0">
                <a:solidFill>
                  <a:srgbClr val="FF0000"/>
                </a:solidFill>
              </a:rPr>
              <a:t>GER</a:t>
            </a:r>
            <a:r>
              <a:rPr lang="en-NO" dirty="0"/>
              <a:t>: Above average scores on determiner use,  </a:t>
            </a:r>
            <a:r>
              <a:rPr lang="nb-NO" dirty="0" err="1"/>
              <a:t>below</a:t>
            </a:r>
            <a:r>
              <a:rPr lang="nb-NO" dirty="0"/>
              <a:t> </a:t>
            </a:r>
            <a:r>
              <a:rPr lang="nb-NO" dirty="0" err="1"/>
              <a:t>average</a:t>
            </a:r>
            <a:r>
              <a:rPr lang="nb-NO" dirty="0"/>
              <a:t> </a:t>
            </a:r>
            <a:r>
              <a:rPr lang="en-NO" dirty="0"/>
              <a:t>on adverb placement.</a:t>
            </a:r>
          </a:p>
          <a:p>
            <a:endParaRPr lang="en-NO" dirty="0"/>
          </a:p>
          <a:p>
            <a:r>
              <a:rPr lang="en-NO" b="1" dirty="0">
                <a:solidFill>
                  <a:srgbClr val="00B050"/>
                </a:solidFill>
              </a:rPr>
              <a:t>L3ers</a:t>
            </a:r>
            <a:r>
              <a:rPr lang="en-NO" dirty="0"/>
              <a:t>: Perform in between the two L2 groups – on both conditions → Influence from both languages.</a:t>
            </a:r>
          </a:p>
          <a:p>
            <a:endParaRPr lang="en-NO" dirty="0"/>
          </a:p>
          <a:p>
            <a:endParaRPr lang="en-NO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FC36F3-A35A-0C4A-B28E-13272C364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29DF-2656-CF48-8F19-C2743B0DF6E8}" type="datetime1">
              <a:rPr lang="nb-NO" noProof="0" smtClean="0"/>
              <a:t>02.02.2022</a:t>
            </a:fld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9C947EA-1CC0-9D49-ABA8-B0A739A9D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2961-D91A-442E-803D-6BE684C4B445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6059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55F861-298D-4735-A2E5-9DFD05979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27590" cy="4351338"/>
          </a:xfrm>
        </p:spPr>
        <p:txBody>
          <a:bodyPr/>
          <a:lstStyle/>
          <a:p>
            <a:r>
              <a:rPr lang="nb-NO" dirty="0"/>
              <a:t>Begge prosjektene utnytter systematiske forskjeller mellom polsk, engelsk og norsk for å undersøke tverrspråklig påvirkning (</a:t>
            </a:r>
            <a:r>
              <a:rPr lang="nb-NO" i="1" dirty="0" err="1"/>
              <a:t>crosslinguistic</a:t>
            </a:r>
            <a:r>
              <a:rPr lang="nb-NO" i="1" dirty="0"/>
              <a:t> </a:t>
            </a:r>
            <a:r>
              <a:rPr lang="nb-NO" i="1" dirty="0" err="1"/>
              <a:t>influence</a:t>
            </a:r>
            <a:r>
              <a:rPr lang="nb-NO" i="1" dirty="0"/>
              <a:t>, CLI</a:t>
            </a:r>
            <a:r>
              <a:rPr lang="nb-NO" dirty="0"/>
              <a:t>) i </a:t>
            </a:r>
            <a:r>
              <a:rPr lang="nb-NO" dirty="0" err="1"/>
              <a:t>tredjespråkstilegnelse</a:t>
            </a:r>
            <a:r>
              <a:rPr lang="nb-NO" dirty="0"/>
              <a:t> fra de tidligere innlærte språkene (L1, L2 eller begge). </a:t>
            </a:r>
          </a:p>
          <a:p>
            <a:endParaRPr lang="nb-NO" dirty="0"/>
          </a:p>
          <a:p>
            <a:r>
              <a:rPr lang="nb-NO" dirty="0"/>
              <a:t>De to prosjektene har forskjellig omfang og hovedfokus.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A1BBE7-2856-48A5-A943-ADCC5B122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9A9F-91DC-A148-866A-F75C041B8C81}" type="datetime1">
              <a:rPr lang="nb-NO" noProof="0" smtClean="0"/>
              <a:t>02.02.2022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50166-F10B-4D36-B192-9C7849788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2961-D91A-442E-803D-6BE684C4B445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F342ED-6696-4FF9-95B2-BD97C07A5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solidFill>
                  <a:schemeClr val="accent4"/>
                </a:solidFill>
              </a:rPr>
              <a:t>CLIMAD</a:t>
            </a:r>
            <a:r>
              <a:rPr lang="nb-NO" dirty="0">
                <a:solidFill>
                  <a:schemeClr val="accent4"/>
                </a:solidFill>
              </a:rPr>
              <a:t> og </a:t>
            </a:r>
            <a:r>
              <a:rPr lang="nb-NO" dirty="0" err="1">
                <a:solidFill>
                  <a:schemeClr val="accent4"/>
                </a:solidFill>
              </a:rPr>
              <a:t>ADIM</a:t>
            </a:r>
            <a:endParaRPr lang="nb-NO" dirty="0">
              <a:solidFill>
                <a:schemeClr val="accent4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632FFE-8A77-A144-8533-84F27F2F3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500" y="51030"/>
            <a:ext cx="2971799" cy="49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72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0E64C5-8811-4559-BB3A-9E6737C2D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4"/>
                </a:solidFill>
              </a:rPr>
              <a:t>CLIMAD vs. ADIM: </a:t>
            </a:r>
            <a:r>
              <a:rPr lang="pl-PL" dirty="0" err="1">
                <a:solidFill>
                  <a:schemeClr val="accent4"/>
                </a:solidFill>
              </a:rPr>
              <a:t>Forskningsfokus</a:t>
            </a:r>
            <a:endParaRPr lang="pl-PL" dirty="0">
              <a:solidFill>
                <a:schemeClr val="accent4"/>
              </a:solidFill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9EE2BDE-3F83-4B5C-A13C-31B0F5B073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CLIMAD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000197C-33C6-47B6-9EDB-C13FD03A6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5736168" cy="511082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pl-PL" sz="3800" dirty="0" err="1">
                <a:solidFill>
                  <a:srgbClr val="002060"/>
                </a:solidFill>
              </a:rPr>
              <a:t>Flerspråklig</a:t>
            </a:r>
            <a:r>
              <a:rPr lang="pl-PL" sz="3800" dirty="0">
                <a:solidFill>
                  <a:srgbClr val="002060"/>
                </a:solidFill>
              </a:rPr>
              <a:t> </a:t>
            </a:r>
            <a:r>
              <a:rPr lang="pl-PL" sz="3800" dirty="0" err="1">
                <a:solidFill>
                  <a:srgbClr val="002060"/>
                </a:solidFill>
              </a:rPr>
              <a:t>kombinasjon</a:t>
            </a:r>
            <a:r>
              <a:rPr lang="pl-PL" sz="3800" dirty="0">
                <a:solidFill>
                  <a:srgbClr val="002060"/>
                </a:solidFill>
              </a:rPr>
              <a:t>: L1 </a:t>
            </a:r>
            <a:r>
              <a:rPr lang="pl-PL" sz="3800" dirty="0" err="1">
                <a:solidFill>
                  <a:srgbClr val="002060"/>
                </a:solidFill>
              </a:rPr>
              <a:t>polsk</a:t>
            </a:r>
            <a:r>
              <a:rPr lang="pl-PL" sz="3800" dirty="0">
                <a:solidFill>
                  <a:srgbClr val="002060"/>
                </a:solidFill>
              </a:rPr>
              <a:t>, L2 </a:t>
            </a:r>
            <a:r>
              <a:rPr lang="pl-PL" sz="3800" dirty="0" err="1">
                <a:solidFill>
                  <a:srgbClr val="002060"/>
                </a:solidFill>
              </a:rPr>
              <a:t>engelsk</a:t>
            </a:r>
            <a:r>
              <a:rPr lang="pl-PL" sz="3800" dirty="0">
                <a:solidFill>
                  <a:srgbClr val="002060"/>
                </a:solidFill>
              </a:rPr>
              <a:t>, L3 </a:t>
            </a:r>
            <a:r>
              <a:rPr lang="pl-PL" sz="3800" dirty="0" err="1">
                <a:solidFill>
                  <a:srgbClr val="002060"/>
                </a:solidFill>
              </a:rPr>
              <a:t>norsk</a:t>
            </a:r>
            <a:endParaRPr lang="pl-PL" sz="380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pl-PL" sz="3800" dirty="0" err="1">
                <a:solidFill>
                  <a:srgbClr val="002060"/>
                </a:solidFill>
              </a:rPr>
              <a:t>Tverrspråklig</a:t>
            </a:r>
            <a:r>
              <a:rPr lang="pl-PL" sz="3800" dirty="0">
                <a:solidFill>
                  <a:srgbClr val="002060"/>
                </a:solidFill>
              </a:rPr>
              <a:t> </a:t>
            </a:r>
            <a:r>
              <a:rPr lang="pl-PL" sz="3800" dirty="0" err="1">
                <a:solidFill>
                  <a:srgbClr val="002060"/>
                </a:solidFill>
              </a:rPr>
              <a:t>påvirkning</a:t>
            </a:r>
            <a:r>
              <a:rPr lang="pl-PL" sz="3800" dirty="0">
                <a:solidFill>
                  <a:srgbClr val="002060"/>
                </a:solidFill>
              </a:rPr>
              <a:t> (</a:t>
            </a:r>
            <a:r>
              <a:rPr lang="pl-PL" sz="3800" i="1" dirty="0" err="1">
                <a:solidFill>
                  <a:srgbClr val="002060"/>
                </a:solidFill>
              </a:rPr>
              <a:t>Crosslinguistic</a:t>
            </a:r>
            <a:r>
              <a:rPr lang="pl-PL" sz="3800" i="1" dirty="0">
                <a:solidFill>
                  <a:srgbClr val="002060"/>
                </a:solidFill>
              </a:rPr>
              <a:t> Influence </a:t>
            </a:r>
            <a:r>
              <a:rPr lang="pl-PL" sz="3800" dirty="0">
                <a:solidFill>
                  <a:srgbClr val="002060"/>
                </a:solidFill>
              </a:rPr>
              <a:t>– CLI) i </a:t>
            </a:r>
            <a:r>
              <a:rPr lang="pl-PL" sz="3800" dirty="0" err="1">
                <a:solidFill>
                  <a:srgbClr val="002060"/>
                </a:solidFill>
              </a:rPr>
              <a:t>tredjespråkstilegnelse</a:t>
            </a:r>
            <a:r>
              <a:rPr lang="pl-PL" sz="3800" dirty="0">
                <a:solidFill>
                  <a:srgbClr val="002060"/>
                </a:solidFill>
              </a:rPr>
              <a:t> </a:t>
            </a:r>
            <a:r>
              <a:rPr lang="pl-PL" sz="3800" dirty="0" err="1">
                <a:solidFill>
                  <a:srgbClr val="002060"/>
                </a:solidFill>
              </a:rPr>
              <a:t>med</a:t>
            </a:r>
            <a:r>
              <a:rPr lang="pl-PL" sz="3800" dirty="0">
                <a:solidFill>
                  <a:srgbClr val="002060"/>
                </a:solidFill>
              </a:rPr>
              <a:t> fokus </a:t>
            </a:r>
            <a:r>
              <a:rPr lang="pl-PL" sz="3800" dirty="0" err="1">
                <a:solidFill>
                  <a:srgbClr val="002060"/>
                </a:solidFill>
              </a:rPr>
              <a:t>på</a:t>
            </a:r>
            <a:r>
              <a:rPr lang="pl-PL" sz="3800" dirty="0">
                <a:solidFill>
                  <a:srgbClr val="002060"/>
                </a:solidFill>
              </a:rPr>
              <a:t> </a:t>
            </a:r>
            <a:r>
              <a:rPr lang="pl-PL" sz="3800" dirty="0" err="1">
                <a:solidFill>
                  <a:srgbClr val="002060"/>
                </a:solidFill>
              </a:rPr>
              <a:t>fonologi</a:t>
            </a:r>
            <a:r>
              <a:rPr lang="pl-PL" sz="3800" dirty="0">
                <a:solidFill>
                  <a:srgbClr val="002060"/>
                </a:solidFill>
              </a:rPr>
              <a:t> </a:t>
            </a:r>
            <a:r>
              <a:rPr lang="pl-PL" sz="3800" dirty="0" err="1">
                <a:solidFill>
                  <a:srgbClr val="002060"/>
                </a:solidFill>
              </a:rPr>
              <a:t>og</a:t>
            </a:r>
            <a:r>
              <a:rPr lang="pl-PL" sz="3800" dirty="0">
                <a:solidFill>
                  <a:srgbClr val="002060"/>
                </a:solidFill>
              </a:rPr>
              <a:t> syntaks</a:t>
            </a:r>
          </a:p>
          <a:p>
            <a:pPr>
              <a:lnSpc>
                <a:spcPct val="120000"/>
              </a:lnSpc>
            </a:pPr>
            <a:r>
              <a:rPr lang="pl-PL" sz="3800" b="0" i="0" u="none" strike="noStrike" baseline="0" dirty="0" err="1">
                <a:solidFill>
                  <a:srgbClr val="002060"/>
                </a:solidFill>
              </a:rPr>
              <a:t>Pilotprosjekt</a:t>
            </a:r>
            <a:r>
              <a:rPr lang="pl-PL" sz="3800" b="0" i="0" u="none" strike="noStrike" baseline="0" dirty="0">
                <a:solidFill>
                  <a:srgbClr val="002060"/>
                </a:solidFill>
              </a:rPr>
              <a:t> </a:t>
            </a:r>
            <a:r>
              <a:rPr lang="pl-PL" sz="3800" b="0" i="0" u="none" strike="noStrike" baseline="0" dirty="0" err="1">
                <a:solidFill>
                  <a:srgbClr val="002060"/>
                </a:solidFill>
              </a:rPr>
              <a:t>allerede</a:t>
            </a:r>
            <a:r>
              <a:rPr lang="pl-PL" sz="3800" b="0" i="0" u="none" strike="noStrike" baseline="0" dirty="0">
                <a:solidFill>
                  <a:srgbClr val="002060"/>
                </a:solidFill>
              </a:rPr>
              <a:t> </a:t>
            </a:r>
            <a:r>
              <a:rPr lang="pl-PL" sz="3800" b="0" i="0" u="none" strike="noStrike" baseline="0" dirty="0" err="1">
                <a:solidFill>
                  <a:srgbClr val="002060"/>
                </a:solidFill>
              </a:rPr>
              <a:t>gjennomført</a:t>
            </a:r>
            <a:r>
              <a:rPr lang="pl-PL" sz="3800" dirty="0">
                <a:solidFill>
                  <a:srgbClr val="002060"/>
                </a:solidFill>
              </a:rPr>
              <a:t>; </a:t>
            </a:r>
            <a:r>
              <a:rPr lang="pl-PL" sz="3800" dirty="0" err="1">
                <a:solidFill>
                  <a:srgbClr val="002060"/>
                </a:solidFill>
              </a:rPr>
              <a:t>datainnsamling</a:t>
            </a:r>
            <a:r>
              <a:rPr lang="pl-PL" sz="3800" dirty="0">
                <a:solidFill>
                  <a:srgbClr val="002060"/>
                </a:solidFill>
              </a:rPr>
              <a:t> for </a:t>
            </a:r>
            <a:r>
              <a:rPr lang="pl-PL" sz="3800" dirty="0" err="1">
                <a:solidFill>
                  <a:srgbClr val="002060"/>
                </a:solidFill>
              </a:rPr>
              <a:t>ny</a:t>
            </a:r>
            <a:r>
              <a:rPr lang="pl-PL" sz="3800" dirty="0">
                <a:solidFill>
                  <a:srgbClr val="002060"/>
                </a:solidFill>
              </a:rPr>
              <a:t> </a:t>
            </a:r>
            <a:r>
              <a:rPr lang="pl-PL" sz="3800" dirty="0" err="1">
                <a:solidFill>
                  <a:srgbClr val="002060"/>
                </a:solidFill>
              </a:rPr>
              <a:t>studie</a:t>
            </a:r>
            <a:r>
              <a:rPr lang="pl-PL" sz="3800" dirty="0">
                <a:solidFill>
                  <a:srgbClr val="002060"/>
                </a:solidFill>
              </a:rPr>
              <a:t> i gang</a:t>
            </a:r>
          </a:p>
          <a:p>
            <a:pPr>
              <a:lnSpc>
                <a:spcPct val="120000"/>
              </a:lnSpc>
            </a:pPr>
            <a:r>
              <a:rPr lang="pl-PL" sz="3800" b="0" i="0" u="none" strike="noStrike" baseline="0" dirty="0" err="1">
                <a:solidFill>
                  <a:srgbClr val="002060"/>
                </a:solidFill>
              </a:rPr>
              <a:t>Longitudinell</a:t>
            </a:r>
            <a:r>
              <a:rPr lang="pl-PL" sz="3800" b="0" i="0" u="none" strike="noStrike" baseline="0" dirty="0">
                <a:solidFill>
                  <a:srgbClr val="002060"/>
                </a:solidFill>
              </a:rPr>
              <a:t> </a:t>
            </a:r>
            <a:r>
              <a:rPr lang="pl-PL" sz="3800" b="0" i="0" u="none" strike="noStrike" baseline="0" dirty="0" err="1">
                <a:solidFill>
                  <a:srgbClr val="002060"/>
                </a:solidFill>
              </a:rPr>
              <a:t>datainnsamling</a:t>
            </a:r>
            <a:r>
              <a:rPr lang="pl-PL" sz="3800" b="0" i="0" u="none" strike="noStrike" baseline="0" dirty="0">
                <a:solidFill>
                  <a:srgbClr val="002060"/>
                </a:solidFill>
              </a:rPr>
              <a:t> (</a:t>
            </a:r>
            <a:r>
              <a:rPr lang="pl-PL" sz="3800" b="0" i="0" u="none" strike="noStrike" baseline="0" dirty="0" err="1">
                <a:solidFill>
                  <a:srgbClr val="002060"/>
                </a:solidFill>
              </a:rPr>
              <a:t>ved</a:t>
            </a:r>
            <a:r>
              <a:rPr lang="pl-PL" sz="3800" b="0" i="0" u="none" strike="noStrike" baseline="0" dirty="0">
                <a:solidFill>
                  <a:srgbClr val="002060"/>
                </a:solidFill>
              </a:rPr>
              <a:t> start </a:t>
            </a:r>
            <a:r>
              <a:rPr lang="pl-PL" sz="3800" b="0" i="0" u="none" strike="noStrike" baseline="0" dirty="0" err="1">
                <a:solidFill>
                  <a:srgbClr val="002060"/>
                </a:solidFill>
              </a:rPr>
              <a:t>av</a:t>
            </a:r>
            <a:r>
              <a:rPr lang="pl-PL" sz="3800" b="0" i="0" u="none" strike="noStrike" baseline="0" dirty="0">
                <a:solidFill>
                  <a:srgbClr val="002060"/>
                </a:solidFill>
              </a:rPr>
              <a:t> </a:t>
            </a:r>
            <a:r>
              <a:rPr lang="pl-PL" sz="3800" b="0" i="0" u="none" strike="noStrike" baseline="0" dirty="0" err="1">
                <a:solidFill>
                  <a:srgbClr val="002060"/>
                </a:solidFill>
              </a:rPr>
              <a:t>studiet</a:t>
            </a:r>
            <a:r>
              <a:rPr lang="pl-PL" sz="3800" b="0" i="0" u="none" strike="noStrike" baseline="0" dirty="0">
                <a:solidFill>
                  <a:srgbClr val="002060"/>
                </a:solidFill>
              </a:rPr>
              <a:t>, </a:t>
            </a:r>
            <a:r>
              <a:rPr lang="pl-PL" sz="3800" b="0" i="0" u="none" strike="noStrike" baseline="0" dirty="0" err="1">
                <a:solidFill>
                  <a:srgbClr val="002060"/>
                </a:solidFill>
              </a:rPr>
              <a:t>etter</a:t>
            </a:r>
            <a:r>
              <a:rPr lang="pl-PL" sz="3800" b="0" i="0" u="none" strike="noStrike" baseline="0" dirty="0">
                <a:solidFill>
                  <a:srgbClr val="002060"/>
                </a:solidFill>
              </a:rPr>
              <a:t> 4 </a:t>
            </a:r>
            <a:r>
              <a:rPr lang="pl-PL" sz="3800" b="0" i="0" u="none" strike="noStrike" baseline="0" dirty="0" err="1">
                <a:solidFill>
                  <a:srgbClr val="002060"/>
                </a:solidFill>
              </a:rPr>
              <a:t>mndr</a:t>
            </a:r>
            <a:r>
              <a:rPr lang="pl-PL" sz="3800" dirty="0">
                <a:solidFill>
                  <a:srgbClr val="002060"/>
                </a:solidFill>
              </a:rPr>
              <a:t> &amp;</a:t>
            </a:r>
            <a:r>
              <a:rPr lang="pl-PL" sz="3800" b="0" i="0" u="none" strike="noStrike" baseline="0" dirty="0">
                <a:solidFill>
                  <a:srgbClr val="002060"/>
                </a:solidFill>
              </a:rPr>
              <a:t> 9 </a:t>
            </a:r>
            <a:r>
              <a:rPr lang="pl-PL" sz="3800" b="0" i="0" u="none" strike="noStrike" baseline="0" dirty="0" err="1">
                <a:solidFill>
                  <a:srgbClr val="002060"/>
                </a:solidFill>
              </a:rPr>
              <a:t>mndr</a:t>
            </a:r>
            <a:r>
              <a:rPr lang="pl-PL" sz="3800" b="0" i="0" u="none" strike="noStrike" baseline="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3DAFA45-F084-4681-BC55-072A6E4F4F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ADIM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BD2B2D5-3222-4C99-922F-926F7F257A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541432" cy="395128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800" dirty="0" err="1"/>
              <a:t>Polsk</a:t>
            </a:r>
            <a:r>
              <a:rPr lang="en-US" sz="3800" dirty="0"/>
              <a:t>/</a:t>
            </a:r>
            <a:r>
              <a:rPr lang="en-US" sz="3800" dirty="0" err="1"/>
              <a:t>engelsk</a:t>
            </a:r>
            <a:r>
              <a:rPr lang="en-US" sz="3800" dirty="0"/>
              <a:t>/</a:t>
            </a:r>
            <a:r>
              <a:rPr lang="en-US" sz="3800" dirty="0" err="1"/>
              <a:t>norsk</a:t>
            </a:r>
            <a:r>
              <a:rPr lang="en-US" sz="3800" dirty="0"/>
              <a:t>, men </a:t>
            </a:r>
            <a:r>
              <a:rPr lang="en-US" sz="3800" dirty="0" err="1"/>
              <a:t>også</a:t>
            </a:r>
            <a:r>
              <a:rPr lang="en-US" sz="3800" dirty="0"/>
              <a:t> </a:t>
            </a:r>
            <a:r>
              <a:rPr lang="en-US" sz="3800" dirty="0" err="1"/>
              <a:t>andre</a:t>
            </a:r>
            <a:r>
              <a:rPr lang="en-US" sz="3800" dirty="0"/>
              <a:t> </a:t>
            </a:r>
            <a:r>
              <a:rPr lang="en-US" sz="3800" dirty="0" err="1"/>
              <a:t>språklige</a:t>
            </a:r>
            <a:r>
              <a:rPr lang="en-US" sz="3800" dirty="0"/>
              <a:t> </a:t>
            </a:r>
            <a:r>
              <a:rPr lang="en-US" sz="3800" dirty="0" err="1"/>
              <a:t>kombinasjoner</a:t>
            </a:r>
            <a:endParaRPr lang="en-US" sz="3800" dirty="0"/>
          </a:p>
          <a:p>
            <a:pPr>
              <a:lnSpc>
                <a:spcPct val="120000"/>
              </a:lnSpc>
            </a:pPr>
            <a:r>
              <a:rPr lang="en-US" sz="3800" dirty="0" err="1"/>
              <a:t>Bredere</a:t>
            </a:r>
            <a:r>
              <a:rPr lang="en-US" sz="3800" dirty="0"/>
              <a:t> </a:t>
            </a:r>
            <a:r>
              <a:rPr lang="en-US" sz="3800" dirty="0" err="1"/>
              <a:t>fokus</a:t>
            </a:r>
            <a:r>
              <a:rPr lang="en-US" sz="3800" dirty="0"/>
              <a:t> </a:t>
            </a:r>
            <a:r>
              <a:rPr lang="en-US" sz="3800" dirty="0" err="1"/>
              <a:t>på</a:t>
            </a:r>
            <a:r>
              <a:rPr lang="en-US" sz="3800" dirty="0"/>
              <a:t> </a:t>
            </a:r>
            <a:r>
              <a:rPr lang="en-US" sz="3800" dirty="0" err="1"/>
              <a:t>flere</a:t>
            </a:r>
            <a:r>
              <a:rPr lang="en-US" sz="3800" dirty="0"/>
              <a:t> </a:t>
            </a:r>
            <a:r>
              <a:rPr lang="en-US" sz="3800" dirty="0" err="1"/>
              <a:t>domener</a:t>
            </a:r>
            <a:r>
              <a:rPr lang="en-US" sz="3800" dirty="0"/>
              <a:t> (</a:t>
            </a:r>
            <a:r>
              <a:rPr lang="en-US" sz="3800" dirty="0" err="1"/>
              <a:t>semantikk</a:t>
            </a:r>
            <a:r>
              <a:rPr lang="en-US" sz="3800" dirty="0"/>
              <a:t>/</a:t>
            </a:r>
            <a:r>
              <a:rPr lang="en-US" sz="3800" dirty="0" err="1"/>
              <a:t>morfologi</a:t>
            </a:r>
            <a:r>
              <a:rPr lang="en-US" sz="3800" dirty="0"/>
              <a:t>) </a:t>
            </a:r>
            <a:r>
              <a:rPr lang="en-US" sz="3800" dirty="0" err="1"/>
              <a:t>og</a:t>
            </a:r>
            <a:r>
              <a:rPr lang="en-US" sz="3800" dirty="0"/>
              <a:t> </a:t>
            </a:r>
            <a:r>
              <a:rPr lang="en-US" sz="3800" dirty="0" err="1"/>
              <a:t>forskjellige</a:t>
            </a:r>
            <a:r>
              <a:rPr lang="en-US" sz="3800" dirty="0"/>
              <a:t> </a:t>
            </a:r>
            <a:r>
              <a:rPr lang="en-US" sz="3800" dirty="0" err="1"/>
              <a:t>kontekster</a:t>
            </a:r>
            <a:r>
              <a:rPr lang="en-US" sz="3800" dirty="0"/>
              <a:t> av L3A (</a:t>
            </a:r>
            <a:r>
              <a:rPr lang="en-US" sz="3800" dirty="0" err="1"/>
              <a:t>naturalistisk</a:t>
            </a:r>
            <a:r>
              <a:rPr lang="en-US" sz="3800" dirty="0"/>
              <a:t>/</a:t>
            </a:r>
            <a:r>
              <a:rPr lang="en-US" sz="3800" dirty="0" err="1"/>
              <a:t>instruert</a:t>
            </a:r>
            <a:r>
              <a:rPr lang="en-US" sz="3800" dirty="0"/>
              <a:t>) </a:t>
            </a:r>
          </a:p>
          <a:p>
            <a:pPr>
              <a:lnSpc>
                <a:spcPct val="120000"/>
              </a:lnSpc>
            </a:pPr>
            <a:r>
              <a:rPr lang="en-US" sz="3800" dirty="0" err="1"/>
              <a:t>Norsk</a:t>
            </a:r>
            <a:r>
              <a:rPr lang="en-US" sz="3800" dirty="0"/>
              <a:t> </a:t>
            </a:r>
            <a:r>
              <a:rPr lang="en-US" sz="3800" dirty="0" err="1"/>
              <a:t>som</a:t>
            </a:r>
            <a:r>
              <a:rPr lang="en-US" sz="3800" dirty="0"/>
              <a:t> L3 </a:t>
            </a:r>
            <a:r>
              <a:rPr lang="en-US" sz="3800" dirty="0" err="1"/>
              <a:t>i</a:t>
            </a:r>
            <a:r>
              <a:rPr lang="en-US" sz="3800" dirty="0"/>
              <a:t> Poznan vs. </a:t>
            </a:r>
            <a:r>
              <a:rPr lang="en-US" sz="3800" dirty="0" err="1"/>
              <a:t>norsk</a:t>
            </a:r>
            <a:r>
              <a:rPr lang="en-US" sz="3800" dirty="0"/>
              <a:t> </a:t>
            </a:r>
            <a:r>
              <a:rPr lang="en-US" sz="3800" dirty="0" err="1"/>
              <a:t>som</a:t>
            </a:r>
            <a:r>
              <a:rPr lang="en-US" sz="3800" dirty="0"/>
              <a:t> L3 </a:t>
            </a:r>
            <a:r>
              <a:rPr lang="en-US" sz="3800" dirty="0" err="1"/>
              <a:t>i</a:t>
            </a:r>
            <a:r>
              <a:rPr lang="en-US" sz="3800" dirty="0"/>
              <a:t> Norge</a:t>
            </a:r>
          </a:p>
          <a:p>
            <a:pPr>
              <a:lnSpc>
                <a:spcPct val="120000"/>
              </a:lnSpc>
            </a:pPr>
            <a:r>
              <a:rPr lang="en-US" sz="3800" dirty="0" err="1"/>
              <a:t>Kontrollgruppe</a:t>
            </a:r>
            <a:r>
              <a:rPr lang="en-US" sz="3800" dirty="0"/>
              <a:t>: L1 </a:t>
            </a:r>
            <a:r>
              <a:rPr lang="en-US" sz="3800" dirty="0" err="1"/>
              <a:t>polsk</a:t>
            </a:r>
            <a:r>
              <a:rPr lang="en-US" sz="3800" dirty="0"/>
              <a:t>, L2 </a:t>
            </a:r>
            <a:r>
              <a:rPr lang="en-US" sz="3800" dirty="0" err="1"/>
              <a:t>norsk</a:t>
            </a:r>
            <a:endParaRPr lang="en-US" sz="3800" dirty="0"/>
          </a:p>
          <a:p>
            <a:endParaRPr lang="en-US" sz="3400" dirty="0">
              <a:latin typeface="Calibri" panose="020F0502020204030204" pitchFamily="34" charset="0"/>
            </a:endParaRPr>
          </a:p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A3DB9E2-9B89-45AB-BC7F-6B63C8CE8C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62D5B2-75E4-4D63-88C2-173B2673CF42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3114CF-75D0-CB4E-BA54-DEF1B70E6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500" y="51030"/>
            <a:ext cx="2971799" cy="49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7828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FEC745-426A-49A9-AE9C-E6042D998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49"/>
            <a:ext cx="10515600" cy="4873625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9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V2 </a:t>
            </a:r>
            <a:r>
              <a:rPr lang="en-US" sz="9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ordstilling</a:t>
            </a:r>
            <a:r>
              <a:rPr lang="en-US" sz="9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7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Norsk</a:t>
            </a:r>
            <a:r>
              <a:rPr lang="en-US" sz="7400" b="1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7400" dirty="0">
                <a:ea typeface="Calibri" panose="020F0502020204030204" pitchFamily="34" charset="0"/>
                <a:cs typeface="Times New Roman" panose="02020603050405020304" pitchFamily="18" charset="0"/>
              </a:rPr>
              <a:t> 		</a:t>
            </a:r>
            <a:r>
              <a:rPr lang="en-US" sz="7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V2 i (</a:t>
            </a:r>
            <a:r>
              <a:rPr lang="en-US" sz="7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nesten</a:t>
            </a:r>
            <a:r>
              <a:rPr lang="en-US" sz="7400" dirty="0">
                <a:ea typeface="Calibri" panose="020F0502020204030204" pitchFamily="34" charset="0"/>
                <a:cs typeface="Times New Roman" panose="02020603050405020304" pitchFamily="18" charset="0"/>
              </a:rPr>
              <a:t>) alle </a:t>
            </a:r>
            <a:r>
              <a:rPr lang="en-US" sz="7400" dirty="0" err="1">
                <a:ea typeface="Calibri" panose="020F0502020204030204" pitchFamily="34" charset="0"/>
                <a:cs typeface="Times New Roman" panose="02020603050405020304" pitchFamily="18" charset="0"/>
              </a:rPr>
              <a:t>deklarativer</a:t>
            </a:r>
            <a:r>
              <a:rPr lang="en-US" sz="7400" dirty="0">
                <a:ea typeface="Calibri" panose="020F0502020204030204" pitchFamily="34" charset="0"/>
                <a:cs typeface="Times New Roman" panose="02020603050405020304" pitchFamily="18" charset="0"/>
              </a:rPr>
              <a:t> og </a:t>
            </a:r>
            <a:r>
              <a:rPr lang="en-US" sz="74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7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400" dirty="0" err="1">
                <a:ea typeface="Calibri" panose="020F0502020204030204" pitchFamily="34" charset="0"/>
                <a:cs typeface="Times New Roman" panose="02020603050405020304" pitchFamily="18" charset="0"/>
              </a:rPr>
              <a:t>hv-spørsmål</a:t>
            </a:r>
            <a:r>
              <a:rPr lang="en-US" sz="7400" dirty="0">
                <a:ea typeface="Calibri" panose="020F0502020204030204" pitchFamily="34" charset="0"/>
                <a:cs typeface="Times New Roman" panose="02020603050405020304" pitchFamily="18" charset="0"/>
              </a:rPr>
              <a:t> (med </a:t>
            </a:r>
            <a:r>
              <a:rPr lang="en-US" sz="7400" dirty="0" err="1">
                <a:ea typeface="Calibri" panose="020F0502020204030204" pitchFamily="34" charset="0"/>
                <a:cs typeface="Times New Roman" panose="02020603050405020304" pitchFamily="18" charset="0"/>
              </a:rPr>
              <a:t>dialektvariasjon</a:t>
            </a:r>
            <a:r>
              <a:rPr lang="en-US" sz="7400" dirty="0"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br>
              <a:rPr lang="en-US" sz="7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7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Engelsk</a:t>
            </a:r>
            <a:r>
              <a:rPr lang="en-US" sz="7400" b="1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7400" dirty="0"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sz="7400" dirty="0" err="1">
                <a:ea typeface="Calibri" panose="020F0502020204030204" pitchFamily="34" charset="0"/>
                <a:cs typeface="Times New Roman" panose="02020603050405020304" pitchFamily="18" charset="0"/>
              </a:rPr>
              <a:t>Ikke</a:t>
            </a:r>
            <a:r>
              <a:rPr lang="en-US" sz="7400" dirty="0">
                <a:ea typeface="Calibri" panose="020F0502020204030204" pitchFamily="34" charset="0"/>
                <a:cs typeface="Times New Roman" panose="02020603050405020304" pitchFamily="18" charset="0"/>
              </a:rPr>
              <a:t> V2 i (de </a:t>
            </a:r>
            <a:r>
              <a:rPr lang="en-US" sz="7400" dirty="0" err="1">
                <a:ea typeface="Calibri" panose="020F0502020204030204" pitchFamily="34" charset="0"/>
                <a:cs typeface="Times New Roman" panose="02020603050405020304" pitchFamily="18" charset="0"/>
              </a:rPr>
              <a:t>fleste</a:t>
            </a:r>
            <a:r>
              <a:rPr lang="en-US" sz="7400" dirty="0"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7400" dirty="0" err="1">
                <a:ea typeface="Calibri" panose="020F0502020204030204" pitchFamily="34" charset="0"/>
                <a:cs typeface="Times New Roman" panose="02020603050405020304" pitchFamily="18" charset="0"/>
              </a:rPr>
              <a:t>deklarativer</a:t>
            </a:r>
            <a:r>
              <a:rPr lang="en-US" sz="7400" dirty="0">
                <a:ea typeface="Calibri" panose="020F0502020204030204" pitchFamily="34" charset="0"/>
                <a:cs typeface="Times New Roman" panose="02020603050405020304" pitchFamily="18" charset="0"/>
              </a:rPr>
              <a:t>‚ </a:t>
            </a:r>
            <a:r>
              <a:rPr lang="en-US" sz="7400" dirty="0" err="1">
                <a:ea typeface="Calibri" panose="020F0502020204030204" pitchFamily="34" charset="0"/>
                <a:cs typeface="Times New Roman" panose="02020603050405020304" pitchFamily="18" charset="0"/>
              </a:rPr>
              <a:t>inversjon</a:t>
            </a:r>
            <a:r>
              <a:rPr lang="en-US" sz="7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4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7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400" dirty="0" err="1">
                <a:ea typeface="Calibri" panose="020F0502020204030204" pitchFamily="34" charset="0"/>
                <a:cs typeface="Times New Roman" panose="02020603050405020304" pitchFamily="18" charset="0"/>
              </a:rPr>
              <a:t>hv-spørsmål</a:t>
            </a:r>
            <a:br>
              <a:rPr lang="en-US" sz="7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7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Polsk:</a:t>
            </a:r>
            <a:r>
              <a:rPr lang="nb-NO" sz="7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		Ikke V2</a:t>
            </a:r>
          </a:p>
          <a:p>
            <a:pPr marL="1371600" indent="-1371600">
              <a:lnSpc>
                <a:spcPct val="120000"/>
              </a:lnSpc>
              <a:spcAft>
                <a:spcPts val="1000"/>
              </a:spcAft>
              <a:buAutoNum type="arabicParenBoth"/>
            </a:pPr>
            <a:r>
              <a:rPr lang="en-US" sz="7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a. 	Yesterday </a:t>
            </a:r>
            <a:r>
              <a:rPr lang="en-US" sz="7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Mary</a:t>
            </a:r>
            <a:r>
              <a:rPr lang="en-US" sz="7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drank</a:t>
            </a:r>
            <a:r>
              <a:rPr lang="en-US" sz="7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coffee. 	(engelsk: X-</a:t>
            </a:r>
            <a:r>
              <a:rPr lang="en-US" sz="7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S-V</a:t>
            </a:r>
            <a:r>
              <a:rPr lang="en-US" sz="7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-O)</a:t>
            </a:r>
            <a:br>
              <a:rPr lang="nb-NO" sz="7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7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b. 	I går </a:t>
            </a:r>
            <a:r>
              <a:rPr lang="pl-PL" sz="7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drakk</a:t>
            </a:r>
            <a:r>
              <a:rPr lang="pl-PL" sz="7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7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Mari</a:t>
            </a:r>
            <a:r>
              <a:rPr lang="pl-PL" sz="7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kaffe.		(</a:t>
            </a:r>
            <a:r>
              <a:rPr lang="nb-NO" sz="7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pl-PL" sz="7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nb-NO" sz="7400" dirty="0" err="1">
                <a:ea typeface="Calibri" panose="020F0502020204030204" pitchFamily="34" charset="0"/>
                <a:cs typeface="Times New Roman" panose="02020603050405020304" pitchFamily="18" charset="0"/>
              </a:rPr>
              <a:t>sk</a:t>
            </a:r>
            <a:r>
              <a:rPr lang="pl-PL" sz="7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X-</a:t>
            </a:r>
            <a:r>
              <a:rPr lang="pl-PL" sz="7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V-S</a:t>
            </a:r>
            <a:r>
              <a:rPr lang="pl-PL" sz="7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-O)</a:t>
            </a:r>
            <a:br>
              <a:rPr lang="nb-NO" sz="7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7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c. 	Wczoraj </a:t>
            </a:r>
            <a:r>
              <a:rPr lang="pl-PL" sz="7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Maria</a:t>
            </a:r>
            <a:r>
              <a:rPr lang="pl-PL" sz="7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wypiła</a:t>
            </a:r>
            <a:r>
              <a:rPr lang="pl-PL" sz="7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kawę.	(</a:t>
            </a:r>
            <a:r>
              <a:rPr lang="nb-NO" sz="7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polsk</a:t>
            </a:r>
            <a:r>
              <a:rPr lang="pl-PL" sz="7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X-</a:t>
            </a:r>
            <a:r>
              <a:rPr lang="pl-PL" sz="7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S-V</a:t>
            </a:r>
            <a:r>
              <a:rPr lang="pl-PL" sz="7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-O)</a:t>
            </a:r>
            <a:endParaRPr lang="nb-NO" sz="7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7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(2)	a. 	What </a:t>
            </a:r>
            <a:r>
              <a:rPr lang="en-US" sz="7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did</a:t>
            </a:r>
            <a:r>
              <a:rPr lang="en-US" sz="7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Mary</a:t>
            </a:r>
            <a:r>
              <a:rPr lang="en-US" sz="7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drink yesterday?	(</a:t>
            </a:r>
            <a:r>
              <a:rPr lang="en-US" sz="7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engelsk</a:t>
            </a:r>
            <a:r>
              <a:rPr lang="en-US" sz="7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X-aux-S-V …)</a:t>
            </a:r>
            <a:br>
              <a:rPr lang="en-US" sz="7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7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l-PL" sz="7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b.	Hva </a:t>
            </a:r>
            <a:r>
              <a:rPr lang="pl-PL" sz="7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drakk</a:t>
            </a:r>
            <a:r>
              <a:rPr lang="pl-PL" sz="7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7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Mari</a:t>
            </a:r>
            <a:r>
              <a:rPr lang="pl-PL" sz="7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 går?		(</a:t>
            </a:r>
            <a:r>
              <a:rPr lang="nb-NO" sz="7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pl-PL" sz="7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nb-NO" sz="7400" dirty="0" err="1">
                <a:ea typeface="Calibri" panose="020F0502020204030204" pitchFamily="34" charset="0"/>
                <a:cs typeface="Times New Roman" panose="02020603050405020304" pitchFamily="18" charset="0"/>
              </a:rPr>
              <a:t>sk</a:t>
            </a:r>
            <a:r>
              <a:rPr lang="pl-PL" sz="7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X-V-S)</a:t>
            </a:r>
            <a:br>
              <a:rPr lang="nb-NO" sz="7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74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l-PL" sz="7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c.	Co </a:t>
            </a:r>
            <a:r>
              <a:rPr lang="pl-PL" sz="7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Maria</a:t>
            </a:r>
            <a:r>
              <a:rPr lang="pl-PL" sz="7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7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wypiła</a:t>
            </a:r>
            <a:r>
              <a:rPr lang="pl-PL" sz="7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wczoraj?	</a:t>
            </a:r>
            <a:r>
              <a:rPr lang="en-US" sz="7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nb-NO" sz="7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polsk</a:t>
            </a:r>
            <a:r>
              <a:rPr lang="en-US" sz="7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X-S-V)</a:t>
            </a:r>
            <a:endParaRPr lang="nb-NO" sz="7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3639F5-71AC-4A7C-9CD7-FB408FE35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9A9F-91DC-A148-866A-F75C041B8C81}" type="datetime1">
              <a:rPr lang="nb-NO" noProof="0" smtClean="0"/>
              <a:t>02.02.2022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40867-5284-42AD-8BE0-AC8DC8600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2961-D91A-442E-803D-6BE684C4B445}" type="slidenum">
              <a:rPr lang="en-US" noProof="0" smtClean="0"/>
              <a:t>14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77D9936-DBE5-456F-A821-8E46FD8C0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4"/>
                </a:solidFill>
              </a:rPr>
              <a:t>Polsk, engelsk og norsk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95AD36-BA32-9541-9195-26AFA58BD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500" y="51030"/>
            <a:ext cx="2971799" cy="49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18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F1676-0F0E-48F7-B6E6-A829EC743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>
                <a:solidFill>
                  <a:schemeClr val="accent4"/>
                </a:solidFill>
              </a:rPr>
            </a:br>
            <a:r>
              <a:rPr lang="pl-PL">
                <a:solidFill>
                  <a:schemeClr val="accent4"/>
                </a:solidFill>
              </a:rPr>
              <a:t>Polsk, engelsk og norsk II</a:t>
            </a:r>
            <a:br>
              <a:rPr lang="pl-PL">
                <a:solidFill>
                  <a:schemeClr val="accent4"/>
                </a:solidFill>
              </a:rPr>
            </a:b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2441E-A252-4D29-9121-10EC760F8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400" b="1" dirty="0" err="1">
                <a:ea typeface="Calibri" panose="020F0502020204030204" pitchFamily="34" charset="0"/>
              </a:rPr>
              <a:t>Refleksiver</a:t>
            </a:r>
            <a:r>
              <a:rPr lang="pl-PL" sz="2400" b="1" dirty="0">
                <a:ea typeface="Calibri" panose="020F0502020204030204" pitchFamily="34" charset="0"/>
              </a:rPr>
              <a:t> vs. </a:t>
            </a:r>
            <a:r>
              <a:rPr lang="pl-PL" sz="2400" b="1" dirty="0" err="1">
                <a:ea typeface="Calibri" panose="020F0502020204030204" pitchFamily="34" charset="0"/>
              </a:rPr>
              <a:t>Possessiver</a:t>
            </a:r>
            <a:r>
              <a:rPr lang="pl-PL" sz="2400" b="1" dirty="0">
                <a:ea typeface="Calibri" panose="020F0502020204030204" pitchFamily="34" charset="0"/>
              </a:rPr>
              <a:t> (Polsk = </a:t>
            </a:r>
            <a:r>
              <a:rPr lang="pl-PL" sz="2400" b="1" dirty="0" err="1">
                <a:ea typeface="Calibri" panose="020F0502020204030204" pitchFamily="34" charset="0"/>
              </a:rPr>
              <a:t>norsk</a:t>
            </a:r>
            <a:r>
              <a:rPr lang="pl-PL" sz="2400" b="1" dirty="0">
                <a:ea typeface="Calibri" panose="020F0502020204030204" pitchFamily="34" charset="0"/>
              </a:rPr>
              <a:t> ≠ </a:t>
            </a:r>
            <a:r>
              <a:rPr lang="pl-PL" sz="2400" b="1" dirty="0" err="1">
                <a:ea typeface="Calibri" panose="020F0502020204030204" pitchFamily="34" charset="0"/>
              </a:rPr>
              <a:t>engelsk</a:t>
            </a:r>
            <a:r>
              <a:rPr lang="pl-PL" sz="2400" b="1" dirty="0">
                <a:ea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endParaRPr lang="pl-PL" sz="2400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2400" dirty="0">
                <a:ea typeface="Calibri" panose="020F0502020204030204" pitchFamily="34" charset="0"/>
              </a:rPr>
              <a:t>(3)	a. Jan</a:t>
            </a:r>
            <a:r>
              <a:rPr lang="pl-PL" sz="2400" baseline="-25000" dirty="0">
                <a:ea typeface="Calibri" panose="020F0502020204030204" pitchFamily="34" charset="0"/>
              </a:rPr>
              <a:t>1/*2</a:t>
            </a:r>
            <a:r>
              <a:rPr lang="pl-PL" sz="2400" dirty="0">
                <a:ea typeface="Calibri" panose="020F0502020204030204" pitchFamily="34" charset="0"/>
              </a:rPr>
              <a:t> znalazł </a:t>
            </a:r>
            <a:r>
              <a:rPr lang="pl-PL" sz="2400" b="1" dirty="0">
                <a:ea typeface="Calibri" panose="020F0502020204030204" pitchFamily="34" charset="0"/>
              </a:rPr>
              <a:t>swoje</a:t>
            </a:r>
            <a:r>
              <a:rPr lang="pl-PL" sz="2400" b="1" baseline="-25000" dirty="0">
                <a:ea typeface="Calibri" panose="020F0502020204030204" pitchFamily="34" charset="0"/>
              </a:rPr>
              <a:t>1</a:t>
            </a:r>
            <a:r>
              <a:rPr lang="pl-PL" sz="2400" b="1" dirty="0">
                <a:ea typeface="Calibri" panose="020F0502020204030204" pitchFamily="34" charset="0"/>
              </a:rPr>
              <a:t> / jego</a:t>
            </a:r>
            <a:r>
              <a:rPr lang="pl-PL" sz="2400" b="1" baseline="-25000" dirty="0">
                <a:ea typeface="Calibri" panose="020F0502020204030204" pitchFamily="34" charset="0"/>
              </a:rPr>
              <a:t>2</a:t>
            </a:r>
            <a:r>
              <a:rPr lang="pl-PL" sz="2400" b="1" dirty="0">
                <a:ea typeface="Calibri" panose="020F0502020204030204" pitchFamily="34" charset="0"/>
              </a:rPr>
              <a:t> </a:t>
            </a:r>
            <a:r>
              <a:rPr lang="pl-PL" sz="2400" dirty="0">
                <a:ea typeface="Calibri" panose="020F0502020204030204" pitchFamily="34" charset="0"/>
              </a:rPr>
              <a:t>klucze.</a:t>
            </a:r>
          </a:p>
          <a:p>
            <a:pPr marL="0" indent="0">
              <a:buNone/>
            </a:pPr>
            <a:endParaRPr lang="pl-PL" sz="2400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2400" dirty="0">
                <a:ea typeface="Calibri" panose="020F0502020204030204" pitchFamily="34" charset="0"/>
              </a:rPr>
              <a:t>	b. </a:t>
            </a:r>
            <a:r>
              <a:rPr lang="en-US" sz="2400" dirty="0">
                <a:ea typeface="Calibri" panose="020F0502020204030204" pitchFamily="34" charset="0"/>
              </a:rPr>
              <a:t>Jan</a:t>
            </a:r>
            <a:r>
              <a:rPr lang="pl-PL" sz="2400" baseline="-25000" dirty="0">
                <a:ea typeface="Calibri" panose="020F0502020204030204" pitchFamily="34" charset="0"/>
              </a:rPr>
              <a:t>1/*2</a:t>
            </a:r>
            <a:r>
              <a:rPr lang="en-US" sz="2400" baseline="-250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fant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nøklene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b="1" dirty="0">
                <a:ea typeface="Calibri" panose="020F0502020204030204" pitchFamily="34" charset="0"/>
              </a:rPr>
              <a:t>sine</a:t>
            </a:r>
            <a:r>
              <a:rPr lang="pl-PL" sz="2400" b="1" baseline="-25000" dirty="0">
                <a:ea typeface="Calibri" panose="020F0502020204030204" pitchFamily="34" charset="0"/>
              </a:rPr>
              <a:t>1</a:t>
            </a:r>
            <a:r>
              <a:rPr lang="pl-PL" sz="2400" b="1" dirty="0">
                <a:ea typeface="Calibri" panose="020F0502020204030204" pitchFamily="34" charset="0"/>
              </a:rPr>
              <a:t> / hans</a:t>
            </a:r>
            <a:r>
              <a:rPr lang="pl-PL" sz="2400" b="1" baseline="-25000" dirty="0">
                <a:ea typeface="Calibri" panose="020F0502020204030204" pitchFamily="34" charset="0"/>
              </a:rPr>
              <a:t>2</a:t>
            </a:r>
            <a:r>
              <a:rPr lang="en-US" sz="2400" dirty="0">
                <a:ea typeface="Calibri" panose="020F0502020204030204" pitchFamily="34" charset="0"/>
              </a:rPr>
              <a:t>.</a:t>
            </a:r>
            <a:endParaRPr lang="pl-PL" sz="2400" dirty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	c. John</a:t>
            </a:r>
            <a:r>
              <a:rPr lang="pl-PL" sz="2400" baseline="-25000" dirty="0"/>
              <a:t>1</a:t>
            </a:r>
            <a:r>
              <a:rPr lang="pl-PL" sz="2400" dirty="0"/>
              <a:t> </a:t>
            </a:r>
            <a:r>
              <a:rPr lang="pl-PL" sz="2400" dirty="0" err="1"/>
              <a:t>found</a:t>
            </a:r>
            <a:r>
              <a:rPr lang="pl-PL" sz="2400" dirty="0"/>
              <a:t> </a:t>
            </a:r>
            <a:r>
              <a:rPr lang="pl-PL" sz="2400" b="1" dirty="0"/>
              <a:t>his</a:t>
            </a:r>
            <a:r>
              <a:rPr lang="pl-PL" sz="2400" b="1" baseline="-25000" dirty="0"/>
              <a:t>1/2</a:t>
            </a:r>
            <a:r>
              <a:rPr lang="pl-PL" sz="2400" dirty="0"/>
              <a:t> </a:t>
            </a:r>
            <a:r>
              <a:rPr lang="pl-PL" sz="2400" dirty="0" err="1"/>
              <a:t>keys</a:t>
            </a:r>
            <a:r>
              <a:rPr lang="pl-PL" sz="2400" dirty="0"/>
              <a:t>.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548D0A-36CC-47C2-927B-233C811E8A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65D277-A6A6-4CE8-B0D1-ADAFA1F3DDF6}" type="slidenum">
              <a:rPr lang="en-GB" altLang="pl-PL" smtClean="0"/>
              <a:pPr/>
              <a:t>15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2230526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0E64C5-8811-4559-BB3A-9E6737C2D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solidFill>
                  <a:schemeClr val="accent4"/>
                </a:solidFill>
              </a:rPr>
              <a:t>Forskningsmetoder</a:t>
            </a:r>
            <a:endParaRPr lang="pl-PL" dirty="0">
              <a:solidFill>
                <a:schemeClr val="accent4"/>
              </a:solidFill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9EE2BDE-3F83-4B5C-A13C-31B0F5B073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CLIMAD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000197C-33C6-47B6-9EDB-C13FD03A67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EEG, med 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fokus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på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talepersepsjon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 og 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prosessering</a:t>
            </a: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Eksperimenter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ved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 EEG-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laben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 (Neuroscience of Language Laboratory) 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ved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 AMU i 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Poznań</a:t>
            </a: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nb-NO" sz="1800" dirty="0">
                <a:solidFill>
                  <a:srgbClr val="002060"/>
                </a:solidFill>
                <a:latin typeface="Calibri" panose="020F0502020204030204" pitchFamily="34" charset="0"/>
              </a:rPr>
              <a:t>P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roduksjon</a:t>
            </a:r>
            <a:r>
              <a:rPr lang="pl-PL" sz="1800" dirty="0">
                <a:solidFill>
                  <a:srgbClr val="002060"/>
                </a:solidFill>
                <a:latin typeface="Calibri" panose="020F0502020204030204" pitchFamily="34" charset="0"/>
              </a:rPr>
              <a:t>: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bildebeskrivelse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leseoppgaver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setninger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/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ord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semistrukturerte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intervju</a:t>
            </a: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Persepsjon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: tester av 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kategorisk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diskriminering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 av norske/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engelske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vokaler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assimileringstester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 med </a:t>
            </a:r>
            <a:r>
              <a:rPr lang="en-US" sz="1800" i="1" dirty="0">
                <a:solidFill>
                  <a:srgbClr val="002060"/>
                </a:solidFill>
                <a:latin typeface="Calibri" panose="020F0502020204030204" pitchFamily="34" charset="0"/>
              </a:rPr>
              <a:t>category goodness ranking</a:t>
            </a: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Synta</a:t>
            </a:r>
            <a:r>
              <a:rPr lang="nb-NO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ks</a:t>
            </a:r>
            <a:r>
              <a:rPr lang="pl-PL" sz="1800" dirty="0">
                <a:solidFill>
                  <a:srgbClr val="002060"/>
                </a:solidFill>
                <a:latin typeface="Calibri" panose="020F0502020204030204" pitchFamily="34" charset="0"/>
              </a:rPr>
              <a:t>: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Akseptabilitetsvurderinger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elisitert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 (semi-) 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spontan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produksjon</a:t>
            </a:r>
            <a:endParaRPr lang="pl-PL" sz="1800" dirty="0">
              <a:solidFill>
                <a:srgbClr val="002060"/>
              </a:solidFill>
            </a:endParaRP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3DAFA45-F084-4681-BC55-072A6E4F4F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ADIM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BD2B2D5-3222-4C99-922F-926F7F257A6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EEG og 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blikksporing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 med 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fokus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på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prosessering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 av 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syntaks</a:t>
            </a: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Eksperimenter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ved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 EEG-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laben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ved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UiT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kontrolldata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ved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 AMU in 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Poznań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nb-NO" sz="1800" dirty="0">
                <a:solidFill>
                  <a:srgbClr val="002060"/>
                </a:solidFill>
                <a:latin typeface="Calibri" panose="020F0502020204030204" pitchFamily="34" charset="0"/>
              </a:rPr>
              <a:t>P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roduksjon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:</a:t>
            </a:r>
            <a:r>
              <a:rPr lang="nb-NO" sz="1800" dirty="0">
                <a:solidFill>
                  <a:srgbClr val="002060"/>
                </a:solidFill>
                <a:latin typeface="Calibri" panose="020F0502020204030204" pitchFamily="34" charset="0"/>
              </a:rPr>
              <a:t> samarbeidsoppgave (kartoppgave) i par for </a:t>
            </a:r>
            <a:r>
              <a:rPr lang="nb-NO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semi</a:t>
            </a:r>
            <a:r>
              <a:rPr lang="nb-NO" sz="1800" dirty="0">
                <a:solidFill>
                  <a:srgbClr val="002060"/>
                </a:solidFill>
                <a:latin typeface="Calibri" panose="020F0502020204030204" pitchFamily="34" charset="0"/>
              </a:rPr>
              <a:t>-spontan produksjon</a:t>
            </a:r>
          </a:p>
          <a:p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Persepsjon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: 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tverrspråklige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identifiseringsoppgaver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 med 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utvalgte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vokaler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 og 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konsonanter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  <a:endParaRPr lang="pl-PL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Akseptabilitetsvurderinger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suppleres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 med </a:t>
            </a:r>
            <a:r>
              <a:rPr lang="en-US" sz="1800" i="1" dirty="0">
                <a:solidFill>
                  <a:srgbClr val="002060"/>
                </a:solidFill>
                <a:latin typeface="Calibri" panose="020F0502020204030204" pitchFamily="34" charset="0"/>
              </a:rPr>
              <a:t>self paced reading.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pl-PL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pl-PL" sz="1800" dirty="0">
              <a:solidFill>
                <a:srgbClr val="002060"/>
              </a:solidFill>
            </a:endParaRP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A3DB9E2-9B89-45AB-BC7F-6B63C8CE8C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62D5B2-75E4-4D63-88C2-173B2673CF42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78142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4EBDD5F-FF94-487A-BBC4-E50423E8D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34663" y="4053077"/>
            <a:ext cx="630722" cy="630722"/>
          </a:xfrm>
          <a:prstGeom prst="ellipse">
            <a:avLst/>
          </a:prstGeom>
          <a:solidFill>
            <a:schemeClr val="accent3">
              <a:lumMod val="40000"/>
              <a:lumOff val="6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2DC97EE-1C75-4EFE-ACC8-71559A6A3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44034" y="5162639"/>
            <a:ext cx="630722" cy="63072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003C6E1-DAB0-406D-A0FE-AD4258B4F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12988" y="2770038"/>
            <a:ext cx="630722" cy="630722"/>
          </a:xfrm>
          <a:prstGeom prst="ellipse">
            <a:avLst/>
          </a:prstGeom>
          <a:solidFill>
            <a:schemeClr val="accent6">
              <a:lumMod val="40000"/>
              <a:lumOff val="6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63A44AD-2E4C-4AC0-B897-B75DA4A35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21856" y="1502134"/>
            <a:ext cx="630722" cy="63072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43" name="Group 42" descr="timeline">
            <a:extLst>
              <a:ext uri="{FF2B5EF4-FFF2-40B4-BE49-F238E27FC236}">
                <a16:creationId xmlns:a16="http://schemas.microsoft.com/office/drawing/2014/main" id="{915DE441-0B8B-4BCE-8E3B-4246BC09E7A1}"/>
              </a:ext>
            </a:extLst>
          </p:cNvPr>
          <p:cNvGrpSpPr/>
          <p:nvPr/>
        </p:nvGrpSpPr>
        <p:grpSpPr>
          <a:xfrm>
            <a:off x="2256411" y="1951475"/>
            <a:ext cx="7708642" cy="4314191"/>
            <a:chOff x="976547" y="1458965"/>
            <a:chExt cx="10278189" cy="575225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6FAB540-C491-4F6D-A6FE-A267705EEA5B}"/>
                </a:ext>
              </a:extLst>
            </p:cNvPr>
            <p:cNvGrpSpPr/>
            <p:nvPr/>
          </p:nvGrpSpPr>
          <p:grpSpPr>
            <a:xfrm rot="5400000" flipH="1">
              <a:off x="9555848" y="2219844"/>
              <a:ext cx="1624126" cy="1773651"/>
              <a:chOff x="6415077" y="1171530"/>
              <a:chExt cx="1890380" cy="1890380"/>
            </a:xfrm>
          </p:grpSpPr>
          <p:sp>
            <p:nvSpPr>
              <p:cNvPr id="10" name="Arc 9">
                <a:extLst>
                  <a:ext uri="{FF2B5EF4-FFF2-40B4-BE49-F238E27FC236}">
                    <a16:creationId xmlns:a16="http://schemas.microsoft.com/office/drawing/2014/main" id="{8065E7CB-23F1-435F-AF44-714D3ED3AEEC}"/>
                  </a:ext>
                </a:extLst>
              </p:cNvPr>
              <p:cNvSpPr/>
              <p:nvPr/>
            </p:nvSpPr>
            <p:spPr>
              <a:xfrm>
                <a:off x="6415077" y="1171530"/>
                <a:ext cx="1890380" cy="1890380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" name="Arc 10">
                <a:extLst>
                  <a:ext uri="{FF2B5EF4-FFF2-40B4-BE49-F238E27FC236}">
                    <a16:creationId xmlns:a16="http://schemas.microsoft.com/office/drawing/2014/main" id="{35E4FBCD-37DC-40E0-9AC8-B2466900D8BE}"/>
                  </a:ext>
                </a:extLst>
              </p:cNvPr>
              <p:cNvSpPr/>
              <p:nvPr/>
            </p:nvSpPr>
            <p:spPr>
              <a:xfrm flipH="1">
                <a:off x="6415077" y="1171530"/>
                <a:ext cx="1890380" cy="1890380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CFEE95A-087F-4F9C-876F-9F92595763B6}"/>
                </a:ext>
              </a:extLst>
            </p:cNvPr>
            <p:cNvGrpSpPr/>
            <p:nvPr/>
          </p:nvGrpSpPr>
          <p:grpSpPr>
            <a:xfrm rot="16200000" flipH="1">
              <a:off x="1051310" y="3843465"/>
              <a:ext cx="1624126" cy="1773651"/>
              <a:chOff x="6415077" y="1171530"/>
              <a:chExt cx="1890380" cy="1890380"/>
            </a:xfrm>
          </p:grpSpPr>
          <p:sp>
            <p:nvSpPr>
              <p:cNvPr id="47" name="Arc 46">
                <a:extLst>
                  <a:ext uri="{FF2B5EF4-FFF2-40B4-BE49-F238E27FC236}">
                    <a16:creationId xmlns:a16="http://schemas.microsoft.com/office/drawing/2014/main" id="{0BEF374B-D633-4C49-A916-320DB8732251}"/>
                  </a:ext>
                </a:extLst>
              </p:cNvPr>
              <p:cNvSpPr/>
              <p:nvPr/>
            </p:nvSpPr>
            <p:spPr>
              <a:xfrm>
                <a:off x="6415077" y="1171530"/>
                <a:ext cx="1890380" cy="1890380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8" name="Arc 47">
                <a:extLst>
                  <a:ext uri="{FF2B5EF4-FFF2-40B4-BE49-F238E27FC236}">
                    <a16:creationId xmlns:a16="http://schemas.microsoft.com/office/drawing/2014/main" id="{7EA3C2CD-982C-4EAD-AF27-8F363D90EDB9}"/>
                  </a:ext>
                </a:extLst>
              </p:cNvPr>
              <p:cNvSpPr/>
              <p:nvPr/>
            </p:nvSpPr>
            <p:spPr>
              <a:xfrm flipH="1">
                <a:off x="6415077" y="1171530"/>
                <a:ext cx="1890380" cy="1890380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AF71C86D-5144-4D25-B6A2-918DC4160A1F}"/>
                </a:ext>
              </a:extLst>
            </p:cNvPr>
            <p:cNvSpPr/>
            <p:nvPr/>
          </p:nvSpPr>
          <p:spPr>
            <a:xfrm rot="16200000" flipH="1">
              <a:off x="1705996" y="1478703"/>
              <a:ext cx="834433" cy="794957"/>
            </a:xfrm>
            <a:custGeom>
              <a:avLst/>
              <a:gdLst>
                <a:gd name="connsiteX0" fmla="*/ 834432 w 1668865"/>
                <a:gd name="connsiteY0" fmla="*/ 0 h 1589914"/>
                <a:gd name="connsiteX1" fmla="*/ 1668865 w 1668865"/>
                <a:gd name="connsiteY1" fmla="*/ 794957 h 1589914"/>
                <a:gd name="connsiteX2" fmla="*/ 834433 w 1668865"/>
                <a:gd name="connsiteY2" fmla="*/ 794957 h 1589914"/>
                <a:gd name="connsiteX3" fmla="*/ 834432 w 1668865"/>
                <a:gd name="connsiteY3" fmla="*/ 0 h 1589914"/>
                <a:gd name="connsiteX0" fmla="*/ 834432 w 1668865"/>
                <a:gd name="connsiteY0" fmla="*/ 0 h 1589914"/>
                <a:gd name="connsiteX1" fmla="*/ 1668865 w 1668865"/>
                <a:gd name="connsiteY1" fmla="*/ 794957 h 1589914"/>
                <a:gd name="connsiteX0" fmla="*/ 0 w 834433"/>
                <a:gd name="connsiteY0" fmla="*/ 0 h 794957"/>
                <a:gd name="connsiteX1" fmla="*/ 834433 w 834433"/>
                <a:gd name="connsiteY1" fmla="*/ 794957 h 794957"/>
                <a:gd name="connsiteX2" fmla="*/ 1 w 834433"/>
                <a:gd name="connsiteY2" fmla="*/ 794957 h 794957"/>
                <a:gd name="connsiteX3" fmla="*/ 0 w 834433"/>
                <a:gd name="connsiteY3" fmla="*/ 0 h 794957"/>
                <a:gd name="connsiteX0" fmla="*/ 64295 w 834433"/>
                <a:gd name="connsiteY0" fmla="*/ 0 h 794957"/>
                <a:gd name="connsiteX1" fmla="*/ 834433 w 834433"/>
                <a:gd name="connsiteY1" fmla="*/ 794957 h 79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4433" h="794957" stroke="0" extrusionOk="0">
                  <a:moveTo>
                    <a:pt x="0" y="0"/>
                  </a:moveTo>
                  <a:cubicBezTo>
                    <a:pt x="460845" y="0"/>
                    <a:pt x="834433" y="355914"/>
                    <a:pt x="834433" y="794957"/>
                  </a:cubicBezTo>
                  <a:lnTo>
                    <a:pt x="1" y="794957"/>
                  </a:lnTo>
                  <a:cubicBezTo>
                    <a:pt x="1" y="529971"/>
                    <a:pt x="0" y="264986"/>
                    <a:pt x="0" y="0"/>
                  </a:cubicBezTo>
                  <a:close/>
                </a:path>
                <a:path w="834433" h="794957" fill="none">
                  <a:moveTo>
                    <a:pt x="64295" y="0"/>
                  </a:moveTo>
                  <a:cubicBezTo>
                    <a:pt x="525140" y="0"/>
                    <a:pt x="834433" y="355914"/>
                    <a:pt x="834433" y="794957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5507F1A1-1EB3-4835-A723-6E0CC155369B}"/>
                </a:ext>
              </a:extLst>
            </p:cNvPr>
            <p:cNvSpPr/>
            <p:nvPr/>
          </p:nvSpPr>
          <p:spPr>
            <a:xfrm rot="5400000" flipH="1">
              <a:off x="5908738" y="5581830"/>
              <a:ext cx="1668865" cy="1589914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91AC131-C2D0-4567-9511-EA65CA7EE2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9536" y="2293398"/>
              <a:ext cx="78959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A0A091F-631C-4120-B174-67D45A6A13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49703" y="3918227"/>
              <a:ext cx="85357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BF890A1-93BF-4879-9ED9-E25DBB7E6053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 flipH="1" flipV="1">
              <a:off x="1849705" y="5542113"/>
              <a:ext cx="4893466" cy="2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A655D06-4225-4A2B-AEF8-4E2C18FE017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330094" y="1655175"/>
            <a:ext cx="3413978" cy="475435"/>
          </a:xfrm>
        </p:spPr>
        <p:txBody>
          <a:bodyPr/>
          <a:lstStyle/>
          <a:p>
            <a:r>
              <a:rPr lang="en-US" sz="1800" dirty="0" err="1"/>
              <a:t>Prosjektmøter</a:t>
            </a:r>
            <a:r>
              <a:rPr lang="en-US" sz="1800" dirty="0"/>
              <a:t> (2021, 2022)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8CA8C-F8B5-45B2-8FCA-3A6F8DF40E9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288662" y="3340940"/>
            <a:ext cx="2700026" cy="451247"/>
          </a:xfrm>
        </p:spPr>
        <p:txBody>
          <a:bodyPr/>
          <a:lstStyle/>
          <a:p>
            <a:r>
              <a:rPr lang="en-US" sz="1350" dirty="0"/>
              <a:t> </a:t>
            </a:r>
            <a:r>
              <a:rPr lang="en-US" sz="1350" dirty="0" err="1"/>
              <a:t>datainnsamling</a:t>
            </a:r>
            <a:r>
              <a:rPr lang="en-US" sz="1350" dirty="0"/>
              <a:t> + </a:t>
            </a:r>
            <a:r>
              <a:rPr lang="en-US" sz="1350" dirty="0" err="1"/>
              <a:t>diskusjoner</a:t>
            </a:r>
            <a:endParaRPr lang="en-US" sz="135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0E64BD-FC67-4B26-8FED-8E078A3CF22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344033" y="2739582"/>
            <a:ext cx="2505664" cy="372958"/>
          </a:xfrm>
        </p:spPr>
        <p:txBody>
          <a:bodyPr/>
          <a:lstStyle/>
          <a:p>
            <a:r>
              <a:rPr lang="en-US" sz="1800" dirty="0" err="1"/>
              <a:t>Forskningsbesøk</a:t>
            </a:r>
            <a:r>
              <a:rPr lang="en-US" sz="1800" dirty="0"/>
              <a:t> (2021, 2022, 2023)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A0F53B-4BED-46EF-9057-6334F372F67C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216726" y="4181795"/>
            <a:ext cx="3352333" cy="372217"/>
          </a:xfrm>
        </p:spPr>
        <p:txBody>
          <a:bodyPr/>
          <a:lstStyle/>
          <a:p>
            <a:r>
              <a:rPr lang="en-US" sz="1800" dirty="0"/>
              <a:t>Workshop </a:t>
            </a:r>
            <a:r>
              <a:rPr lang="en-US" sz="1800" dirty="0" err="1"/>
              <a:t>på</a:t>
            </a:r>
            <a:r>
              <a:rPr lang="en-US" sz="1800" dirty="0"/>
              <a:t> AMU (2023)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F5D9E13-3778-4E76-95F1-32465C1D6C90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199782" y="5181217"/>
            <a:ext cx="2468219" cy="356021"/>
          </a:xfrm>
        </p:spPr>
        <p:txBody>
          <a:bodyPr/>
          <a:lstStyle/>
          <a:p>
            <a:r>
              <a:rPr lang="en-US" sz="1800" dirty="0"/>
              <a:t>Open Access-</a:t>
            </a:r>
            <a:br>
              <a:rPr lang="en-US" sz="1800" dirty="0"/>
            </a:br>
            <a:r>
              <a:rPr lang="en-US" sz="1800" dirty="0" err="1"/>
              <a:t>publikasjoner</a:t>
            </a:r>
            <a:r>
              <a:rPr lang="en-US" sz="1800" dirty="0"/>
              <a:t> (2023)</a:t>
            </a:r>
          </a:p>
        </p:txBody>
      </p:sp>
      <p:sp>
        <p:nvSpPr>
          <p:cNvPr id="54" name="Oval 53" descr="timeline markers">
            <a:extLst>
              <a:ext uri="{FF2B5EF4-FFF2-40B4-BE49-F238E27FC236}">
                <a16:creationId xmlns:a16="http://schemas.microsoft.com/office/drawing/2014/main" id="{860921B8-3D91-48AB-A236-95079DA8AD01}"/>
              </a:ext>
            </a:extLst>
          </p:cNvPr>
          <p:cNvSpPr/>
          <p:nvPr/>
        </p:nvSpPr>
        <p:spPr>
          <a:xfrm>
            <a:off x="2766191" y="2003933"/>
            <a:ext cx="126723" cy="126723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05" name="Oval 104" descr="timeline markers">
            <a:extLst>
              <a:ext uri="{FF2B5EF4-FFF2-40B4-BE49-F238E27FC236}">
                <a16:creationId xmlns:a16="http://schemas.microsoft.com/office/drawing/2014/main" id="{E92417A0-A309-465F-88E7-0DED361313C1}"/>
              </a:ext>
            </a:extLst>
          </p:cNvPr>
          <p:cNvSpPr/>
          <p:nvPr/>
        </p:nvSpPr>
        <p:spPr>
          <a:xfrm>
            <a:off x="7114236" y="5571679"/>
            <a:ext cx="126723" cy="126723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06" name="Oval 105" descr="timeline markers">
            <a:extLst>
              <a:ext uri="{FF2B5EF4-FFF2-40B4-BE49-F238E27FC236}">
                <a16:creationId xmlns:a16="http://schemas.microsoft.com/office/drawing/2014/main" id="{9E78D0A5-5816-4D38-925E-3537C6B2CF07}"/>
              </a:ext>
            </a:extLst>
          </p:cNvPr>
          <p:cNvSpPr/>
          <p:nvPr/>
        </p:nvSpPr>
        <p:spPr>
          <a:xfrm>
            <a:off x="7161939" y="2513938"/>
            <a:ext cx="126723" cy="126723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10" name="Oval 109" descr="timeline markers">
            <a:extLst>
              <a:ext uri="{FF2B5EF4-FFF2-40B4-BE49-F238E27FC236}">
                <a16:creationId xmlns:a16="http://schemas.microsoft.com/office/drawing/2014/main" id="{19A80ABD-E90D-411F-BF88-7E1ED68E1846}"/>
              </a:ext>
            </a:extLst>
          </p:cNvPr>
          <p:cNvSpPr/>
          <p:nvPr/>
        </p:nvSpPr>
        <p:spPr>
          <a:xfrm>
            <a:off x="4153365" y="3720546"/>
            <a:ext cx="126723" cy="126723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225BA5-9FA7-4106-AC33-85F2D35EC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161" y="476674"/>
            <a:ext cx="4572001" cy="873879"/>
          </a:xfrm>
        </p:spPr>
        <p:txBody>
          <a:bodyPr>
            <a:normAutofit fontScale="90000"/>
          </a:bodyPr>
          <a:lstStyle/>
          <a:p>
            <a:r>
              <a:rPr lang="en-US" sz="4950" dirty="0" err="1">
                <a:solidFill>
                  <a:schemeClr val="accent4"/>
                </a:solidFill>
              </a:rPr>
              <a:t>CLIMADs</a:t>
            </a:r>
            <a:r>
              <a:rPr lang="en-US" sz="4950" dirty="0">
                <a:solidFill>
                  <a:schemeClr val="accent4"/>
                </a:solidFill>
              </a:rPr>
              <a:t> </a:t>
            </a:r>
            <a:r>
              <a:rPr lang="en-US" sz="4950" dirty="0" err="1">
                <a:solidFill>
                  <a:schemeClr val="accent4"/>
                </a:solidFill>
              </a:rPr>
              <a:t>tidslinje</a:t>
            </a:r>
            <a:endParaRPr lang="en-US" sz="4950" dirty="0">
              <a:solidFill>
                <a:schemeClr val="accent4"/>
              </a:solidFill>
            </a:endParaRPr>
          </a:p>
        </p:txBody>
      </p:sp>
      <p:pic>
        <p:nvPicPr>
          <p:cNvPr id="36" name="Graphic 35" descr="Saw blade outline">
            <a:extLst>
              <a:ext uri="{FF2B5EF4-FFF2-40B4-BE49-F238E27FC236}">
                <a16:creationId xmlns:a16="http://schemas.microsoft.com/office/drawing/2014/main" id="{A10C4828-9794-AC4E-9693-791833C4E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13434" y="4031735"/>
            <a:ext cx="685800" cy="685800"/>
          </a:xfrm>
          <a:prstGeom prst="rect">
            <a:avLst/>
          </a:prstGeom>
        </p:spPr>
      </p:pic>
      <p:pic>
        <p:nvPicPr>
          <p:cNvPr id="51" name="Graphic 50" descr="Storytelling outline">
            <a:extLst>
              <a:ext uri="{FF2B5EF4-FFF2-40B4-BE49-F238E27FC236}">
                <a16:creationId xmlns:a16="http://schemas.microsoft.com/office/drawing/2014/main" id="{D8488733-C762-CB40-9F30-EB1B5A6849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69059" y="5162638"/>
            <a:ext cx="630722" cy="630722"/>
          </a:xfrm>
          <a:prstGeom prst="rect">
            <a:avLst/>
          </a:prstGeom>
        </p:spPr>
      </p:pic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A03D0973-7112-2148-ADC5-E379CE56A549}"/>
              </a:ext>
            </a:extLst>
          </p:cNvPr>
          <p:cNvSpPr txBox="1">
            <a:spLocks/>
          </p:cNvSpPr>
          <p:nvPr/>
        </p:nvSpPr>
        <p:spPr>
          <a:xfrm>
            <a:off x="8213198" y="5735200"/>
            <a:ext cx="843233" cy="26555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/>
              <a:t>(N=2)</a:t>
            </a:r>
          </a:p>
        </p:txBody>
      </p:sp>
      <p:pic>
        <p:nvPicPr>
          <p:cNvPr id="70" name="Graphic 69" descr="Radio microphone outline">
            <a:extLst>
              <a:ext uri="{FF2B5EF4-FFF2-40B4-BE49-F238E27FC236}">
                <a16:creationId xmlns:a16="http://schemas.microsoft.com/office/drawing/2014/main" id="{EBE3CF58-8251-324D-B901-4A0AC6F9AD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76138" y="2765353"/>
            <a:ext cx="685800" cy="685800"/>
          </a:xfrm>
          <a:prstGeom prst="rect">
            <a:avLst/>
          </a:prstGeom>
        </p:spPr>
      </p:pic>
      <p:pic>
        <p:nvPicPr>
          <p:cNvPr id="75" name="Graphic 74" descr="Meeting outline">
            <a:extLst>
              <a:ext uri="{FF2B5EF4-FFF2-40B4-BE49-F238E27FC236}">
                <a16:creationId xmlns:a16="http://schemas.microsoft.com/office/drawing/2014/main" id="{447B836A-EF02-F247-BDD4-1541C21766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44294" y="144705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02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timeline">
            <a:extLst>
              <a:ext uri="{FF2B5EF4-FFF2-40B4-BE49-F238E27FC236}">
                <a16:creationId xmlns:a16="http://schemas.microsoft.com/office/drawing/2014/main" id="{83532B1B-6F65-43E8-93A9-7C8923238520}"/>
              </a:ext>
            </a:extLst>
          </p:cNvPr>
          <p:cNvGrpSpPr/>
          <p:nvPr/>
        </p:nvGrpSpPr>
        <p:grpSpPr>
          <a:xfrm>
            <a:off x="1695452" y="1221543"/>
            <a:ext cx="8724899" cy="4779208"/>
            <a:chOff x="228601" y="485723"/>
            <a:chExt cx="11633199" cy="637227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6FAB540-C491-4F6D-A6FE-A267705EEA5B}"/>
                </a:ext>
              </a:extLst>
            </p:cNvPr>
            <p:cNvGrpSpPr/>
            <p:nvPr/>
          </p:nvGrpSpPr>
          <p:grpSpPr>
            <a:xfrm rot="5400000" flipH="1">
              <a:off x="10012548" y="2066363"/>
              <a:ext cx="1691026" cy="2007478"/>
              <a:chOff x="6415077" y="1171530"/>
              <a:chExt cx="1890380" cy="1890380"/>
            </a:xfrm>
          </p:grpSpPr>
          <p:sp>
            <p:nvSpPr>
              <p:cNvPr id="10" name="Arc 9">
                <a:extLst>
                  <a:ext uri="{FF2B5EF4-FFF2-40B4-BE49-F238E27FC236}">
                    <a16:creationId xmlns:a16="http://schemas.microsoft.com/office/drawing/2014/main" id="{8065E7CB-23F1-435F-AF44-714D3ED3AEEC}"/>
                  </a:ext>
                </a:extLst>
              </p:cNvPr>
              <p:cNvSpPr/>
              <p:nvPr/>
            </p:nvSpPr>
            <p:spPr>
              <a:xfrm>
                <a:off x="6415077" y="1171530"/>
                <a:ext cx="1890380" cy="1890380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" name="Arc 10">
                <a:extLst>
                  <a:ext uri="{FF2B5EF4-FFF2-40B4-BE49-F238E27FC236}">
                    <a16:creationId xmlns:a16="http://schemas.microsoft.com/office/drawing/2014/main" id="{35E4FBCD-37DC-40E0-9AC8-B2466900D8BE}"/>
                  </a:ext>
                </a:extLst>
              </p:cNvPr>
              <p:cNvSpPr/>
              <p:nvPr/>
            </p:nvSpPr>
            <p:spPr>
              <a:xfrm flipH="1">
                <a:off x="6415077" y="1171530"/>
                <a:ext cx="1890380" cy="1890380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B75C7B1-766D-4711-8CB1-1D3AD4142E3F}"/>
                </a:ext>
              </a:extLst>
            </p:cNvPr>
            <p:cNvGrpSpPr/>
            <p:nvPr/>
          </p:nvGrpSpPr>
          <p:grpSpPr>
            <a:xfrm>
              <a:off x="228601" y="485723"/>
              <a:ext cx="10649366" cy="6372277"/>
              <a:chOff x="228601" y="485723"/>
              <a:chExt cx="10649366" cy="6372277"/>
            </a:xfrm>
          </p:grpSpPr>
          <p:sp>
            <p:nvSpPr>
              <p:cNvPr id="7" name="Arc 6">
                <a:extLst>
                  <a:ext uri="{FF2B5EF4-FFF2-40B4-BE49-F238E27FC236}">
                    <a16:creationId xmlns:a16="http://schemas.microsoft.com/office/drawing/2014/main" id="{AF71C86D-5144-4D25-B6A2-918DC4160A1F}"/>
                  </a:ext>
                </a:extLst>
              </p:cNvPr>
              <p:cNvSpPr/>
              <p:nvPr/>
            </p:nvSpPr>
            <p:spPr>
              <a:xfrm rot="16200000" flipH="1">
                <a:off x="1107510" y="454768"/>
                <a:ext cx="1737608" cy="1799518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2D2F24B-3BD6-4803-B697-1C078E89C915}"/>
                  </a:ext>
                </a:extLst>
              </p:cNvPr>
              <p:cNvGrpSpPr/>
              <p:nvPr/>
            </p:nvGrpSpPr>
            <p:grpSpPr>
              <a:xfrm>
                <a:off x="228601" y="2223331"/>
                <a:ext cx="10649366" cy="4634669"/>
                <a:chOff x="228601" y="2223331"/>
                <a:chExt cx="10649366" cy="4634669"/>
              </a:xfrm>
            </p:grpSpPr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5CFEE95A-087F-4F9C-876F-9F92595763B6}"/>
                    </a:ext>
                  </a:extLst>
                </p:cNvPr>
                <p:cNvGrpSpPr/>
                <p:nvPr/>
              </p:nvGrpSpPr>
              <p:grpSpPr>
                <a:xfrm rot="16200000" flipH="1">
                  <a:off x="386827" y="3756863"/>
                  <a:ext cx="1691026" cy="2007478"/>
                  <a:chOff x="6415077" y="1171530"/>
                  <a:chExt cx="1890380" cy="1890380"/>
                </a:xfrm>
              </p:grpSpPr>
              <p:sp>
                <p:nvSpPr>
                  <p:cNvPr id="47" name="Arc 46">
                    <a:extLst>
                      <a:ext uri="{FF2B5EF4-FFF2-40B4-BE49-F238E27FC236}">
                        <a16:creationId xmlns:a16="http://schemas.microsoft.com/office/drawing/2014/main" id="{0BEF374B-D633-4C49-A916-320DB8732251}"/>
                      </a:ext>
                    </a:extLst>
                  </p:cNvPr>
                  <p:cNvSpPr/>
                  <p:nvPr/>
                </p:nvSpPr>
                <p:spPr>
                  <a:xfrm>
                    <a:off x="6415077" y="1171530"/>
                    <a:ext cx="1890380" cy="1890380"/>
                  </a:xfrm>
                  <a:prstGeom prst="arc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48" name="Arc 47">
                    <a:extLst>
                      <a:ext uri="{FF2B5EF4-FFF2-40B4-BE49-F238E27FC236}">
                        <a16:creationId xmlns:a16="http://schemas.microsoft.com/office/drawing/2014/main" id="{7EA3C2CD-982C-4EAD-AF27-8F363D90EDB9}"/>
                      </a:ext>
                    </a:extLst>
                  </p:cNvPr>
                  <p:cNvSpPr/>
                  <p:nvPr/>
                </p:nvSpPr>
                <p:spPr>
                  <a:xfrm flipH="1">
                    <a:off x="6415077" y="1171530"/>
                    <a:ext cx="1890380" cy="1890380"/>
                  </a:xfrm>
                  <a:prstGeom prst="arc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</p:grpSp>
            <p:sp>
              <p:nvSpPr>
                <p:cNvPr id="13" name="Arc 12">
                  <a:extLst>
                    <a:ext uri="{FF2B5EF4-FFF2-40B4-BE49-F238E27FC236}">
                      <a16:creationId xmlns:a16="http://schemas.microsoft.com/office/drawing/2014/main" id="{5507F1A1-1EB3-4835-A723-6E0CC155369B}"/>
                    </a:ext>
                  </a:extLst>
                </p:cNvPr>
                <p:cNvSpPr/>
                <p:nvPr/>
              </p:nvSpPr>
              <p:spPr>
                <a:xfrm rot="5400000" flipH="1">
                  <a:off x="3114163" y="5332299"/>
                  <a:ext cx="1251885" cy="1799518"/>
                </a:xfrm>
                <a:prstGeom prst="arc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A91AC131-C2D0-4567-9511-EA65CA7EE2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941052" y="2223331"/>
                  <a:ext cx="8936915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CA0A091F-631C-4120-B174-67D45A6A13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16868" y="3915088"/>
                  <a:ext cx="9661099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9BF890A1-93BF-4879-9ED9-E25DBB7E6053}"/>
                    </a:ext>
                  </a:extLst>
                </p:cNvPr>
                <p:cNvCxnSpPr>
                  <a:cxnSpLocks/>
                  <a:stCxn id="13" idx="2"/>
                </p:cNvCxnSpPr>
                <p:nvPr/>
              </p:nvCxnSpPr>
              <p:spPr>
                <a:xfrm flipH="1" flipV="1">
                  <a:off x="1216868" y="5605864"/>
                  <a:ext cx="2523238" cy="25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1952C023-9B06-4B43-B644-CD03A0185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52579" y="4061924"/>
            <a:ext cx="630722" cy="630722"/>
          </a:xfrm>
          <a:prstGeom prst="ellipse">
            <a:avLst/>
          </a:prstGeom>
          <a:solidFill>
            <a:schemeClr val="accent3">
              <a:lumMod val="40000"/>
              <a:lumOff val="6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96BE8D8-6B81-4D92-9557-CDC354533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51599" y="2700705"/>
            <a:ext cx="630722" cy="63072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8DEBD90-486A-4B0E-9DEA-51F884971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24192" y="4061924"/>
            <a:ext cx="630722" cy="630722"/>
          </a:xfrm>
          <a:prstGeom prst="ellipse">
            <a:avLst/>
          </a:prstGeom>
          <a:solidFill>
            <a:schemeClr val="accent6">
              <a:lumMod val="40000"/>
              <a:lumOff val="6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9CF61DF-01D9-4149-8DB8-30F8646B4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68934" y="1510884"/>
            <a:ext cx="630722" cy="63072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06632AC2-657E-4F91-AC5F-70B8B019F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12112" y="5170063"/>
            <a:ext cx="630722" cy="63072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F5D27-BEFB-4DBA-8F9B-A036D4DFCB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90646" y="4100631"/>
            <a:ext cx="3028419" cy="343122"/>
          </a:xfrm>
        </p:spPr>
        <p:txBody>
          <a:bodyPr/>
          <a:lstStyle/>
          <a:p>
            <a:r>
              <a:rPr lang="en-US" sz="1800" dirty="0">
                <a:solidFill>
                  <a:srgbClr val="000000"/>
                </a:solidFill>
              </a:rPr>
              <a:t>Workshop </a:t>
            </a:r>
            <a:r>
              <a:rPr lang="en-US" sz="1800" dirty="0" err="1">
                <a:solidFill>
                  <a:srgbClr val="000000"/>
                </a:solidFill>
              </a:rPr>
              <a:t>på</a:t>
            </a:r>
            <a:r>
              <a:rPr lang="en-US" sz="1800" dirty="0">
                <a:solidFill>
                  <a:srgbClr val="000000"/>
                </a:solidFill>
              </a:rPr>
              <a:t> AMU (2022)</a:t>
            </a:r>
            <a:endParaRPr lang="en-US" sz="180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7C8CD10-3C66-4C32-B8C2-9A234B82C7D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45042" y="2809335"/>
            <a:ext cx="3537434" cy="343184"/>
          </a:xfrm>
        </p:spPr>
        <p:txBody>
          <a:bodyPr>
            <a:noAutofit/>
          </a:bodyPr>
          <a:lstStyle/>
          <a:p>
            <a:r>
              <a:rPr lang="en-US" sz="1800" dirty="0" err="1">
                <a:solidFill>
                  <a:srgbClr val="000000"/>
                </a:solidFill>
              </a:rPr>
              <a:t>Forskningsbesøk</a:t>
            </a:r>
            <a:r>
              <a:rPr lang="en-US" sz="1800" dirty="0">
                <a:solidFill>
                  <a:srgbClr val="000000"/>
                </a:solidFill>
              </a:rPr>
              <a:t> (2022, 2023)</a:t>
            </a:r>
            <a:endParaRPr lang="en-US" sz="1800" dirty="0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E06C67B9-B15A-43D7-A1C8-0C3286C3EB2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046957" y="5461892"/>
            <a:ext cx="4094569" cy="430786"/>
          </a:xfrm>
        </p:spPr>
        <p:txBody>
          <a:bodyPr/>
          <a:lstStyle/>
          <a:p>
            <a:r>
              <a:rPr lang="en-US" sz="1800" dirty="0"/>
              <a:t>Open Access-</a:t>
            </a:r>
            <a:r>
              <a:rPr lang="en-US" sz="1800" dirty="0" err="1"/>
              <a:t>publikasjoner</a:t>
            </a:r>
            <a:r>
              <a:rPr lang="en-US" sz="1800" dirty="0"/>
              <a:t> (2023)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57539E1A-9B29-402B-A46D-E0F212E1B50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305260" y="4226804"/>
            <a:ext cx="3222788" cy="325685"/>
          </a:xfrm>
        </p:spPr>
        <p:txBody>
          <a:bodyPr/>
          <a:lstStyle/>
          <a:p>
            <a:r>
              <a:rPr lang="en-US" sz="1800" dirty="0"/>
              <a:t>Workshop i Norge (2023)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E280721E-D8F5-469E-B021-B2428B82D28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236088" y="1655986"/>
            <a:ext cx="2810871" cy="340518"/>
          </a:xfrm>
        </p:spPr>
        <p:txBody>
          <a:bodyPr/>
          <a:lstStyle/>
          <a:p>
            <a:r>
              <a:rPr lang="en-US" sz="1800" dirty="0" err="1"/>
              <a:t>Prosjektmøte</a:t>
            </a:r>
            <a:r>
              <a:rPr lang="en-US" sz="1800" dirty="0"/>
              <a:t> (2022)</a:t>
            </a:r>
          </a:p>
        </p:txBody>
      </p:sp>
      <p:sp>
        <p:nvSpPr>
          <p:cNvPr id="54" name="Oval 53" descr="timeline markers">
            <a:extLst>
              <a:ext uri="{FF2B5EF4-FFF2-40B4-BE49-F238E27FC236}">
                <a16:creationId xmlns:a16="http://schemas.microsoft.com/office/drawing/2014/main" id="{860921B8-3D91-48AB-A236-95079DA8AD01}"/>
              </a:ext>
            </a:extLst>
          </p:cNvPr>
          <p:cNvSpPr/>
          <p:nvPr/>
        </p:nvSpPr>
        <p:spPr>
          <a:xfrm flipH="1">
            <a:off x="2276811" y="1869782"/>
            <a:ext cx="126723" cy="12672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05" name="Oval 104" descr="timeline markers">
            <a:extLst>
              <a:ext uri="{FF2B5EF4-FFF2-40B4-BE49-F238E27FC236}">
                <a16:creationId xmlns:a16="http://schemas.microsoft.com/office/drawing/2014/main" id="{E92417A0-A309-465F-88E7-0DED361313C1}"/>
              </a:ext>
            </a:extLst>
          </p:cNvPr>
          <p:cNvSpPr/>
          <p:nvPr/>
        </p:nvSpPr>
        <p:spPr>
          <a:xfrm flipH="1">
            <a:off x="4938613" y="5461893"/>
            <a:ext cx="126723" cy="12672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07" name="Oval 106" descr="timeline markers">
            <a:extLst>
              <a:ext uri="{FF2B5EF4-FFF2-40B4-BE49-F238E27FC236}">
                <a16:creationId xmlns:a16="http://schemas.microsoft.com/office/drawing/2014/main" id="{13511587-7FCB-40F6-8E34-178AF7381975}"/>
              </a:ext>
            </a:extLst>
          </p:cNvPr>
          <p:cNvSpPr/>
          <p:nvPr/>
        </p:nvSpPr>
        <p:spPr>
          <a:xfrm flipH="1">
            <a:off x="6145569" y="2456937"/>
            <a:ext cx="126723" cy="12672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09" name="Oval 108" descr="timeline markers">
            <a:extLst>
              <a:ext uri="{FF2B5EF4-FFF2-40B4-BE49-F238E27FC236}">
                <a16:creationId xmlns:a16="http://schemas.microsoft.com/office/drawing/2014/main" id="{E245448C-0204-44B2-B971-A22E9D2DFACE}"/>
              </a:ext>
            </a:extLst>
          </p:cNvPr>
          <p:cNvSpPr/>
          <p:nvPr/>
        </p:nvSpPr>
        <p:spPr>
          <a:xfrm flipH="1">
            <a:off x="8881525" y="3734778"/>
            <a:ext cx="126723" cy="12672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11" name="Oval 110" descr="timeline markers">
            <a:extLst>
              <a:ext uri="{FF2B5EF4-FFF2-40B4-BE49-F238E27FC236}">
                <a16:creationId xmlns:a16="http://schemas.microsoft.com/office/drawing/2014/main" id="{467F323A-16F5-4015-85F9-EED889A6702A}"/>
              </a:ext>
            </a:extLst>
          </p:cNvPr>
          <p:cNvSpPr/>
          <p:nvPr/>
        </p:nvSpPr>
        <p:spPr>
          <a:xfrm flipH="1">
            <a:off x="3408150" y="3731079"/>
            <a:ext cx="126723" cy="12672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A2CAEF-301A-49CC-8FE3-331B30F3C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8826" y="404667"/>
            <a:ext cx="4572001" cy="851265"/>
          </a:xfrm>
        </p:spPr>
        <p:txBody>
          <a:bodyPr>
            <a:normAutofit/>
          </a:bodyPr>
          <a:lstStyle/>
          <a:p>
            <a:r>
              <a:rPr lang="en-US" sz="4950" dirty="0" err="1">
                <a:solidFill>
                  <a:schemeClr val="accent4"/>
                </a:solidFill>
              </a:rPr>
              <a:t>ADIMs</a:t>
            </a:r>
            <a:r>
              <a:rPr lang="en-US" sz="4950" dirty="0">
                <a:solidFill>
                  <a:schemeClr val="accent4"/>
                </a:solidFill>
              </a:rPr>
              <a:t> </a:t>
            </a:r>
            <a:r>
              <a:rPr lang="en-US" sz="4950" dirty="0" err="1">
                <a:solidFill>
                  <a:schemeClr val="accent4"/>
                </a:solidFill>
              </a:rPr>
              <a:t>tidslinje</a:t>
            </a:r>
            <a:r>
              <a:rPr lang="en-US" sz="4950" dirty="0">
                <a:solidFill>
                  <a:schemeClr val="accent4"/>
                </a:solidFill>
              </a:rPr>
              <a:t>  </a:t>
            </a:r>
          </a:p>
        </p:txBody>
      </p:sp>
      <p:pic>
        <p:nvPicPr>
          <p:cNvPr id="44" name="Graphic 43" descr="Meeting outline">
            <a:extLst>
              <a:ext uri="{FF2B5EF4-FFF2-40B4-BE49-F238E27FC236}">
                <a16:creationId xmlns:a16="http://schemas.microsoft.com/office/drawing/2014/main" id="{ED759BEE-C0FF-084D-832C-432553A54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9880" y="1447056"/>
            <a:ext cx="685800" cy="685800"/>
          </a:xfrm>
          <a:prstGeom prst="rect">
            <a:avLst/>
          </a:prstGeom>
        </p:spPr>
      </p:pic>
      <p:pic>
        <p:nvPicPr>
          <p:cNvPr id="85" name="Graphic 84" descr="Radio microphone outline">
            <a:extLst>
              <a:ext uri="{FF2B5EF4-FFF2-40B4-BE49-F238E27FC236}">
                <a16:creationId xmlns:a16="http://schemas.microsoft.com/office/drawing/2014/main" id="{B03781A6-BA9D-3B48-BE8D-25EBCF818C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40903" y="2687467"/>
            <a:ext cx="685800" cy="685800"/>
          </a:xfrm>
          <a:prstGeom prst="rect">
            <a:avLst/>
          </a:prstGeom>
        </p:spPr>
      </p:pic>
      <p:pic>
        <p:nvPicPr>
          <p:cNvPr id="73" name="Graphic 72" descr="Saw blade outline">
            <a:extLst>
              <a:ext uri="{FF2B5EF4-FFF2-40B4-BE49-F238E27FC236}">
                <a16:creationId xmlns:a16="http://schemas.microsoft.com/office/drawing/2014/main" id="{BAD9DFC5-DE12-AD42-8F2E-6764874B5D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26207" y="4037896"/>
            <a:ext cx="630722" cy="685800"/>
          </a:xfrm>
          <a:prstGeom prst="rect">
            <a:avLst/>
          </a:prstGeom>
        </p:spPr>
      </p:pic>
      <p:pic>
        <p:nvPicPr>
          <p:cNvPr id="81" name="Graphic 80" descr="Saw blade outline">
            <a:extLst>
              <a:ext uri="{FF2B5EF4-FFF2-40B4-BE49-F238E27FC236}">
                <a16:creationId xmlns:a16="http://schemas.microsoft.com/office/drawing/2014/main" id="{45BF02E2-1907-B647-AA5E-F614E368E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309" y="4057373"/>
            <a:ext cx="685800" cy="685800"/>
          </a:xfrm>
          <a:prstGeom prst="rect">
            <a:avLst/>
          </a:prstGeom>
        </p:spPr>
      </p:pic>
      <p:pic>
        <p:nvPicPr>
          <p:cNvPr id="91" name="Picture Placeholder 90" descr="Storytelling outline">
            <a:extLst>
              <a:ext uri="{FF2B5EF4-FFF2-40B4-BE49-F238E27FC236}">
                <a16:creationId xmlns:a16="http://schemas.microsoft.com/office/drawing/2014/main" id="{790FE800-1429-AA4A-AD6A-D9D3EFEB9496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89" r="89"/>
          <a:stretch>
            <a:fillRect/>
          </a:stretch>
        </p:blipFill>
        <p:spPr>
          <a:xfrm>
            <a:off x="5250089" y="5170063"/>
            <a:ext cx="665560" cy="889000"/>
          </a:xfrm>
        </p:spPr>
      </p:pic>
    </p:spTree>
    <p:extLst>
      <p:ext uri="{BB962C8B-B14F-4D97-AF65-F5344CB8AC3E}">
        <p14:creationId xmlns:p14="http://schemas.microsoft.com/office/powerpoint/2010/main" val="274489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7DB65-5D62-4BA3-ABA7-463F05813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4"/>
                </a:solidFill>
              </a:rPr>
              <a:t>Muligheter for samarbeid?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66A3D-C025-4683-9525-B1F2E82E0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Informanter? Barn vs. Voksne?</a:t>
            </a:r>
          </a:p>
          <a:p>
            <a:r>
              <a:rPr lang="nb-NO" dirty="0"/>
              <a:t>Metoder? </a:t>
            </a:r>
          </a:p>
          <a:p>
            <a:r>
              <a:rPr lang="nb-NO" dirty="0"/>
              <a:t>Bakgrunnsskjemaer?</a:t>
            </a:r>
          </a:p>
          <a:p>
            <a:r>
              <a:rPr lang="nb-NO" dirty="0"/>
              <a:t>Data?</a:t>
            </a:r>
          </a:p>
          <a:p>
            <a:r>
              <a:rPr lang="nb-NO" dirty="0"/>
              <a:t>Annet?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3A473-D4D6-47B0-8AAA-35565E4FC4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672667-14AE-4FF7-9F80-6F58F6D52F27}" type="slidenum">
              <a:rPr lang="en-GB" smtClean="0">
                <a:solidFill>
                  <a:srgbClr val="000000"/>
                </a:solidFill>
              </a:rPr>
              <a:pPr/>
              <a:t>19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81839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288AA3-5070-2D40-BBED-753DAF216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NO" sz="3800" dirty="0"/>
          </a:p>
          <a:p>
            <a:r>
              <a:rPr lang="en-NO" dirty="0"/>
              <a:t>To polsk/norske samarbeidsprosjekter: CLIMAD og ADIM</a:t>
            </a:r>
          </a:p>
          <a:p>
            <a:pPr lvl="1"/>
            <a:r>
              <a:rPr lang="en-NO" dirty="0"/>
              <a:t>Finansiering</a:t>
            </a:r>
          </a:p>
          <a:p>
            <a:pPr lvl="1"/>
            <a:r>
              <a:rPr lang="en-NO" dirty="0"/>
              <a:t>Forskningsspørsmål / Mål</a:t>
            </a:r>
          </a:p>
          <a:p>
            <a:pPr lvl="1"/>
            <a:r>
              <a:rPr lang="en-NO" dirty="0"/>
              <a:t>Deltakere</a:t>
            </a:r>
          </a:p>
          <a:p>
            <a:endParaRPr lang="en-NO" dirty="0"/>
          </a:p>
          <a:p>
            <a:r>
              <a:rPr lang="en-NO" dirty="0"/>
              <a:t>Andre- vs. tredjespråkstilegnelse</a:t>
            </a:r>
          </a:p>
          <a:p>
            <a:pPr lvl="2"/>
            <a:r>
              <a:rPr lang="en-NO" sz="2600" dirty="0"/>
              <a:t>Tverrspråklig innflytelse (CLI) </a:t>
            </a:r>
            <a:r>
              <a:rPr lang="en-GB" sz="2600" dirty="0" err="1"/>
              <a:t>i</a:t>
            </a:r>
            <a:r>
              <a:rPr lang="en-NO" sz="2600" dirty="0"/>
              <a:t> tredjespråkstilegnelse</a:t>
            </a:r>
          </a:p>
          <a:p>
            <a:pPr lvl="2"/>
            <a:r>
              <a:rPr lang="en-NO" sz="2600" dirty="0"/>
              <a:t>Modeller</a:t>
            </a:r>
          </a:p>
          <a:p>
            <a:endParaRPr lang="en-NO" dirty="0"/>
          </a:p>
          <a:p>
            <a:r>
              <a:rPr lang="en-NO" dirty="0"/>
              <a:t>ADIM og CLIMAD: forskningsfokus, metoder, tidslinje</a:t>
            </a:r>
          </a:p>
          <a:p>
            <a:endParaRPr lang="en-NO" dirty="0"/>
          </a:p>
          <a:p>
            <a:r>
              <a:rPr lang="en-NO" dirty="0"/>
              <a:t>Mulig samarbeid med andre </a:t>
            </a:r>
            <a:r>
              <a:rPr lang="en-GB" dirty="0"/>
              <a:t>i</a:t>
            </a:r>
            <a:r>
              <a:rPr lang="en-NO" dirty="0"/>
              <a:t> denne dugnadsgruppa?</a:t>
            </a:r>
          </a:p>
          <a:p>
            <a:endParaRPr lang="en-NO" dirty="0"/>
          </a:p>
          <a:p>
            <a:endParaRPr lang="en-NO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DD594DD-EA0E-2641-90BB-20B7DFD6C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>
                <a:solidFill>
                  <a:schemeClr val="accent4"/>
                </a:solidFill>
              </a:rPr>
              <a:t>Oversikt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F4E9C7-4107-194B-B361-1E9DF45C9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500" y="51030"/>
            <a:ext cx="2971799" cy="498354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ED64104-0E52-A247-A1EB-4CB8702BE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580C-D3AA-5E4A-BBA0-640A26D98D08}" type="datetime1">
              <a:rPr lang="nb-NO" noProof="0" smtClean="0"/>
              <a:t>02.02.2022</a:t>
            </a:fld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6B1B62-1323-1449-A5C3-735C7A301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2961-D91A-442E-803D-6BE684C4B445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7452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619790-F742-44AD-BF0A-529B87A45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Thank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/ dziękuję / </a:t>
            </a:r>
            <a:r>
              <a:rPr lang="pl-PL" dirty="0" err="1"/>
              <a:t>takk</a:t>
            </a:r>
            <a:r>
              <a:rPr lang="pl-PL" dirty="0"/>
              <a:t>!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54E7423-0C49-44B0-8261-8057E8808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672667-14AE-4FF7-9F80-6F58F6D52F27}" type="slidenum">
              <a:rPr lang="en-GB" smtClean="0">
                <a:solidFill>
                  <a:srgbClr val="000000"/>
                </a:solidFill>
              </a:rPr>
              <a:pPr/>
              <a:t>20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8B0EBB4-08D7-473D-BA9D-FB29FFFDE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2534507"/>
            <a:ext cx="1907752" cy="211103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30947CD-4B57-4512-9768-A6D035B5D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20" y="4077072"/>
            <a:ext cx="3168352" cy="1136942"/>
          </a:xfrm>
          <a:prstGeom prst="rect">
            <a:avLst/>
          </a:prstGeom>
        </p:spPr>
      </p:pic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DD2A172C-8A36-46A9-B599-A58F1558F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55641" y="5468016"/>
            <a:ext cx="6994525" cy="76929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0D74E59-247E-4144-B628-DC770C7A6D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064" y="2235232"/>
            <a:ext cx="4060288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775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10C1BBD-924C-974A-ADA3-CC357862EE34}"/>
              </a:ext>
            </a:extLst>
          </p:cNvPr>
          <p:cNvSpPr/>
          <p:nvPr/>
        </p:nvSpPr>
        <p:spPr>
          <a:xfrm>
            <a:off x="0" y="6356350"/>
            <a:ext cx="12192000" cy="488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E65017-B568-5846-BEFD-71A04EC33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40" y="1246625"/>
            <a:ext cx="10751720" cy="5109725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D49E95-AC1D-874E-9172-A3F06CC9B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192" y="69850"/>
            <a:ext cx="2817618" cy="49835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6ABD12-FB06-3B43-97EA-D3484C677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489B-B4B2-8D43-B52C-4510697446B4}" type="datetime1">
              <a:rPr lang="nb-NO" noProof="0" smtClean="0"/>
              <a:t>02.02.2022</a:t>
            </a:fld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149010-63EE-E84C-843A-D87CC31E0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2961-D91A-442E-803D-6BE684C4B445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27653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3F2DF4-A090-4CD0-8FDF-07BC90FC7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solidFill>
                  <a:schemeClr val="accent4"/>
                </a:solidFill>
              </a:rPr>
              <a:t>Samarbeid</a:t>
            </a:r>
            <a:r>
              <a:rPr lang="pl-PL" dirty="0">
                <a:solidFill>
                  <a:schemeClr val="accent4"/>
                </a:solidFill>
              </a:rPr>
              <a:t> </a:t>
            </a:r>
            <a:r>
              <a:rPr lang="pl-PL" dirty="0" err="1">
                <a:solidFill>
                  <a:schemeClr val="accent4"/>
                </a:solidFill>
              </a:rPr>
              <a:t>mellom</a:t>
            </a:r>
            <a:r>
              <a:rPr lang="pl-PL" dirty="0">
                <a:solidFill>
                  <a:schemeClr val="accent4"/>
                </a:solidFill>
              </a:rPr>
              <a:t> </a:t>
            </a:r>
            <a:r>
              <a:rPr lang="pl-PL" dirty="0" err="1">
                <a:solidFill>
                  <a:schemeClr val="accent4"/>
                </a:solidFill>
              </a:rPr>
              <a:t>tre</a:t>
            </a:r>
            <a:r>
              <a:rPr lang="pl-PL" dirty="0">
                <a:solidFill>
                  <a:schemeClr val="accent4"/>
                </a:solidFill>
              </a:rPr>
              <a:t> </a:t>
            </a:r>
            <a:r>
              <a:rPr lang="pl-PL" dirty="0" err="1">
                <a:solidFill>
                  <a:schemeClr val="accent4"/>
                </a:solidFill>
              </a:rPr>
              <a:t>institusjoner</a:t>
            </a:r>
            <a:endParaRPr lang="pl-PL" dirty="0">
              <a:solidFill>
                <a:schemeClr val="accent4"/>
              </a:solidFill>
            </a:endParaRP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42D00FD2-C8A4-4B3E-BD7A-6AC2E7C48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1970373"/>
            <a:ext cx="2232248" cy="2466594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543C5F8-F384-4D4B-9DDF-03BC25D0FE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672667-14AE-4FF7-9F80-6F58F6D52F27}" type="slidenum">
              <a:rPr lang="en-GB" smtClean="0">
                <a:solidFill>
                  <a:srgbClr val="000000"/>
                </a:solidFill>
              </a:rPr>
              <a:pPr/>
              <a:t>3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2050" name="Picture 2" descr="Partners - NTNU">
            <a:extLst>
              <a:ext uri="{FF2B5EF4-FFF2-40B4-BE49-F238E27FC236}">
                <a16:creationId xmlns:a16="http://schemas.microsoft.com/office/drawing/2014/main" id="{566220AC-2AEA-4A8F-B204-DB1049BBC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2719190"/>
            <a:ext cx="35814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1FD8CF03-569F-4010-A0EB-E180FE777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63552" y="4947374"/>
            <a:ext cx="8424936" cy="92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1379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607918-D17D-4B37-AF17-D5A510463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4"/>
                </a:solidFill>
                <a:latin typeface="Calibri" panose="020F0502020204030204" pitchFamily="34" charset="0"/>
              </a:rPr>
              <a:t>ADIM (Across-Domain Influence in Multilingualism: Modeling L3 acquisition in diverse settings)</a:t>
            </a:r>
            <a:endParaRPr lang="pl-PL" sz="4000" dirty="0">
              <a:solidFill>
                <a:schemeClr val="accent4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781603-E696-4B4F-8A85-FB227163B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8347"/>
            <a:ext cx="10515600" cy="3658615"/>
          </a:xfrm>
        </p:spPr>
        <p:txBody>
          <a:bodyPr/>
          <a:lstStyle/>
          <a:p>
            <a:r>
              <a:rPr lang="pl-PL" b="1" dirty="0" err="1">
                <a:solidFill>
                  <a:srgbClr val="002060"/>
                </a:solidFill>
                <a:latin typeface="+mj-lt"/>
              </a:rPr>
              <a:t>Finansiering</a:t>
            </a:r>
            <a:r>
              <a:rPr lang="pl-PL" dirty="0">
                <a:solidFill>
                  <a:srgbClr val="002060"/>
                </a:solidFill>
                <a:latin typeface="+mj-lt"/>
              </a:rPr>
              <a:t>: EEA </a:t>
            </a:r>
            <a:r>
              <a:rPr lang="pl-PL" dirty="0" err="1">
                <a:solidFill>
                  <a:srgbClr val="002060"/>
                </a:solidFill>
                <a:latin typeface="+mj-lt"/>
              </a:rPr>
              <a:t>Norway</a:t>
            </a:r>
            <a:r>
              <a:rPr lang="pl-PL" dirty="0">
                <a:solidFill>
                  <a:srgbClr val="002060"/>
                </a:solidFill>
                <a:latin typeface="+mj-lt"/>
              </a:rPr>
              <a:t> </a:t>
            </a:r>
            <a:r>
              <a:rPr lang="pl-PL" dirty="0" err="1">
                <a:solidFill>
                  <a:srgbClr val="002060"/>
                </a:solidFill>
                <a:latin typeface="+mj-lt"/>
              </a:rPr>
              <a:t>grants</a:t>
            </a:r>
            <a:r>
              <a:rPr lang="pl-PL" dirty="0">
                <a:solidFill>
                  <a:srgbClr val="002060"/>
                </a:solidFill>
                <a:latin typeface="+mj-lt"/>
              </a:rPr>
              <a:t>, NCN - GRIEG</a:t>
            </a:r>
            <a:endParaRPr lang="en-US" b="0" i="0" u="none" strike="noStrike" baseline="0" dirty="0">
              <a:solidFill>
                <a:srgbClr val="002060"/>
              </a:solidFill>
              <a:latin typeface="+mj-lt"/>
            </a:endParaRPr>
          </a:p>
          <a:p>
            <a:r>
              <a:rPr lang="pl-PL" b="1" dirty="0"/>
              <a:t>Tidsramme</a:t>
            </a:r>
            <a:r>
              <a:rPr lang="pl-PL" dirty="0"/>
              <a:t>: Des 2021–</a:t>
            </a:r>
            <a:r>
              <a:rPr lang="nb-NO" dirty="0"/>
              <a:t>d</a:t>
            </a:r>
            <a:r>
              <a:rPr lang="pl-PL" dirty="0"/>
              <a:t>es 2023 (</a:t>
            </a:r>
            <a:r>
              <a:rPr lang="nb-NO" dirty="0"/>
              <a:t>a</a:t>
            </a:r>
            <a:r>
              <a:rPr lang="pl-PL" dirty="0"/>
              <a:t>pril 2024) ca 28 mndr</a:t>
            </a:r>
          </a:p>
          <a:p>
            <a:r>
              <a:rPr lang="pl-PL" b="1" dirty="0"/>
              <a:t>PI</a:t>
            </a:r>
            <a:r>
              <a:rPr lang="pl-PL" dirty="0"/>
              <a:t>: Magdalena Wrembel, </a:t>
            </a:r>
            <a:r>
              <a:rPr lang="pl-PL" dirty="0" err="1"/>
              <a:t>Marit</a:t>
            </a:r>
            <a:r>
              <a:rPr lang="pl-PL" dirty="0"/>
              <a:t> </a:t>
            </a:r>
            <a:r>
              <a:rPr lang="pl-PL" dirty="0" err="1"/>
              <a:t>Westergaard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FFD7540-F685-4439-96AE-CCFA0F3BA4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672667-14AE-4FF7-9F80-6F58F6D52F27}" type="slidenum">
              <a:rPr lang="en-GB" smtClean="0">
                <a:solidFill>
                  <a:srgbClr val="000000"/>
                </a:solidFill>
              </a:rPr>
              <a:pPr/>
              <a:t>4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D3AC0EC6-B1AB-45FF-8A2C-07C5E47E8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68" y="4573134"/>
            <a:ext cx="1378165" cy="158978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2D6AA2EE-2B6D-4041-AD19-BF0C3B8E9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532" y="4335705"/>
            <a:ext cx="1974468" cy="1974468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8237A427-04A3-49D0-916E-CECF5620F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6010" y="5024746"/>
            <a:ext cx="2996783" cy="82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1995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AA8D54-BB5B-4E52-BCA3-87E207727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chemeClr val="accent4"/>
                </a:solidFill>
              </a:rPr>
              <a:t>CLIMAD (</a:t>
            </a:r>
            <a:r>
              <a:rPr lang="pl-PL" dirty="0" err="1">
                <a:solidFill>
                  <a:schemeClr val="accent4"/>
                </a:solidFill>
              </a:rPr>
              <a:t>Crosslinguistic</a:t>
            </a:r>
            <a:r>
              <a:rPr lang="pl-PL" dirty="0">
                <a:solidFill>
                  <a:schemeClr val="accent4"/>
                </a:solidFill>
              </a:rPr>
              <a:t> Influence in </a:t>
            </a:r>
            <a:r>
              <a:rPr lang="pl-PL" dirty="0" err="1">
                <a:solidFill>
                  <a:schemeClr val="accent4"/>
                </a:solidFill>
              </a:rPr>
              <a:t>Multilingualism</a:t>
            </a:r>
            <a:r>
              <a:rPr lang="pl-PL" dirty="0">
                <a:solidFill>
                  <a:schemeClr val="accent4"/>
                </a:solidFill>
              </a:rPr>
              <a:t> </a:t>
            </a:r>
            <a:r>
              <a:rPr lang="pl-PL" dirty="0" err="1">
                <a:solidFill>
                  <a:schemeClr val="accent4"/>
                </a:solidFill>
              </a:rPr>
              <a:t>Across</a:t>
            </a:r>
            <a:r>
              <a:rPr lang="pl-PL" dirty="0">
                <a:solidFill>
                  <a:schemeClr val="accent4"/>
                </a:solidFill>
              </a:rPr>
              <a:t> </a:t>
            </a:r>
            <a:r>
              <a:rPr lang="pl-PL" dirty="0" err="1">
                <a:solidFill>
                  <a:schemeClr val="accent4"/>
                </a:solidFill>
              </a:rPr>
              <a:t>Domains</a:t>
            </a:r>
            <a:r>
              <a:rPr lang="pl-PL" dirty="0">
                <a:solidFill>
                  <a:schemeClr val="accent4"/>
                </a:solidFill>
              </a:rPr>
              <a:t>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68947F-5506-4EC8-B19C-DC0F85F0C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3533"/>
            <a:ext cx="10515600" cy="3943429"/>
          </a:xfrm>
        </p:spPr>
        <p:txBody>
          <a:bodyPr>
            <a:normAutofit/>
          </a:bodyPr>
          <a:lstStyle/>
          <a:p>
            <a:r>
              <a:rPr lang="pl-PL" b="1" dirty="0" err="1"/>
              <a:t>Finansiering</a:t>
            </a:r>
            <a:r>
              <a:rPr lang="pl-PL" dirty="0"/>
              <a:t>: </a:t>
            </a:r>
            <a:r>
              <a:rPr lang="pl-PL" dirty="0" err="1"/>
              <a:t>Polish</a:t>
            </a:r>
            <a:r>
              <a:rPr lang="pl-PL" dirty="0"/>
              <a:t> </a:t>
            </a:r>
            <a:r>
              <a:rPr lang="pl-PL" dirty="0" err="1"/>
              <a:t>National</a:t>
            </a:r>
            <a:r>
              <a:rPr lang="pl-PL" dirty="0"/>
              <a:t> Science Centre - OPUS</a:t>
            </a:r>
          </a:p>
          <a:p>
            <a:r>
              <a:rPr lang="pl-PL" b="1" dirty="0" err="1"/>
              <a:t>Tidsramme</a:t>
            </a:r>
            <a:r>
              <a:rPr lang="pl-PL" dirty="0"/>
              <a:t>: 2021-2024 (36 </a:t>
            </a:r>
            <a:r>
              <a:rPr lang="pl-PL" dirty="0" err="1"/>
              <a:t>mndr</a:t>
            </a:r>
            <a:r>
              <a:rPr lang="pl-PL" dirty="0"/>
              <a:t>)</a:t>
            </a:r>
          </a:p>
          <a:p>
            <a:r>
              <a:rPr lang="pl-PL" b="1" dirty="0"/>
              <a:t>PI</a:t>
            </a:r>
            <a:r>
              <a:rPr lang="pl-PL" dirty="0"/>
              <a:t>: Magdalena Wrembel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ED01A77-32DC-4F40-8C04-DDF7732B9D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672667-14AE-4FF7-9F80-6F58F6D52F27}" type="slidenum">
              <a:rPr lang="en-GB" smtClean="0">
                <a:solidFill>
                  <a:srgbClr val="000000"/>
                </a:solidFill>
              </a:rPr>
              <a:pPr/>
              <a:t>5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1113106-E91D-4264-9FCD-0649E35B7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757" y="4069630"/>
            <a:ext cx="2619375" cy="174307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BF255B9-7E7D-4968-B846-09EE376FE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550" y="4379192"/>
            <a:ext cx="40576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5342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0BE997-BF05-4E11-B85F-F6FAFBFAE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solidFill>
                  <a:schemeClr val="accent4"/>
                </a:solidFill>
              </a:rPr>
              <a:t>Prosjekt</a:t>
            </a:r>
            <a:r>
              <a:rPr lang="pl-PL" dirty="0">
                <a:solidFill>
                  <a:schemeClr val="accent4"/>
                </a:solidFill>
              </a:rPr>
              <a:t>-</a:t>
            </a:r>
            <a:br>
              <a:rPr lang="pl-PL" dirty="0">
                <a:solidFill>
                  <a:schemeClr val="accent4"/>
                </a:solidFill>
              </a:rPr>
            </a:br>
            <a:r>
              <a:rPr lang="pl-PL" dirty="0" err="1">
                <a:solidFill>
                  <a:schemeClr val="accent4"/>
                </a:solidFill>
              </a:rPr>
              <a:t>deltakere</a:t>
            </a:r>
            <a:endParaRPr lang="pl-PL" dirty="0">
              <a:solidFill>
                <a:schemeClr val="accent4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335C3F-ADD7-4F2E-9F04-6E096D342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66" y="365125"/>
            <a:ext cx="7186534" cy="6356350"/>
          </a:xfrm>
        </p:spPr>
        <p:txBody>
          <a:bodyPr>
            <a:normAutofit fontScale="92500" lnSpcReduction="10000"/>
          </a:bodyPr>
          <a:lstStyle/>
          <a:p>
            <a:r>
              <a:rPr lang="pl-P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Adam Mickiewicz University, Poznań, </a:t>
            </a:r>
            <a:r>
              <a:rPr lang="pl-PL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Faculty</a:t>
            </a:r>
            <a:r>
              <a:rPr lang="pl-P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of English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ea typeface="Calibri" panose="020F0502020204030204" pitchFamily="34" charset="0"/>
              </a:rPr>
              <a:t>Katarzyna </a:t>
            </a:r>
            <a:r>
              <a:rPr lang="en-US" sz="2000" dirty="0" err="1">
                <a:solidFill>
                  <a:srgbClr val="002060"/>
                </a:solidFill>
                <a:ea typeface="Calibri" panose="020F0502020204030204" pitchFamily="34" charset="0"/>
              </a:rPr>
              <a:t>Dziubalska-Kołaczyk</a:t>
            </a:r>
            <a:endParaRPr lang="pl-PL" sz="2000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lvl="1"/>
            <a:r>
              <a:rPr lang="en-US" sz="2000" dirty="0" err="1">
                <a:solidFill>
                  <a:srgbClr val="002060"/>
                </a:solidFill>
                <a:ea typeface="Calibri" panose="020F0502020204030204" pitchFamily="34" charset="0"/>
              </a:rPr>
              <a:t>Jarosław</a:t>
            </a:r>
            <a:r>
              <a:rPr lang="en-US" sz="2000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a typeface="Calibri" panose="020F0502020204030204" pitchFamily="34" charset="0"/>
              </a:rPr>
              <a:t>Weckwerth</a:t>
            </a:r>
            <a:r>
              <a:rPr lang="pl-PL" sz="2000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ea typeface="Calibri" panose="020F0502020204030204" pitchFamily="34" charset="0"/>
              </a:rPr>
              <a:t>Anna </a:t>
            </a:r>
            <a:r>
              <a:rPr lang="en-US" sz="2000" dirty="0" err="1">
                <a:solidFill>
                  <a:srgbClr val="002060"/>
                </a:solidFill>
                <a:ea typeface="Calibri" panose="020F0502020204030204" pitchFamily="34" charset="0"/>
              </a:rPr>
              <a:t>Balas</a:t>
            </a:r>
            <a:endParaRPr lang="pl-PL" sz="2000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lvl="1"/>
            <a:r>
              <a:rPr lang="en-US" sz="2000" dirty="0" err="1">
                <a:solidFill>
                  <a:srgbClr val="002060"/>
                </a:solidFill>
                <a:ea typeface="Calibri" panose="020F0502020204030204" pitchFamily="34" charset="0"/>
              </a:rPr>
              <a:t>Sylwiusz</a:t>
            </a:r>
            <a:r>
              <a:rPr lang="en-US" sz="2000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a typeface="Calibri" panose="020F0502020204030204" pitchFamily="34" charset="0"/>
              </a:rPr>
              <a:t>Żychliński</a:t>
            </a:r>
            <a:endParaRPr lang="pl-PL" sz="2000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lvl="1"/>
            <a:r>
              <a:rPr lang="pl-PL" sz="2000" dirty="0">
                <a:solidFill>
                  <a:srgbClr val="002060"/>
                </a:solidFill>
                <a:ea typeface="Calibri" panose="020F0502020204030204" pitchFamily="34" charset="0"/>
              </a:rPr>
              <a:t>Nicole Rodriguez</a:t>
            </a:r>
          </a:p>
          <a:p>
            <a:pPr lvl="1"/>
            <a:r>
              <a:rPr lang="pl-PL" sz="2000" dirty="0">
                <a:solidFill>
                  <a:srgbClr val="002060"/>
                </a:solidFill>
                <a:ea typeface="Calibri" panose="020F0502020204030204" pitchFamily="34" charset="0"/>
              </a:rPr>
              <a:t>Zuzanna Cal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ea typeface="Calibri" panose="020F0502020204030204" pitchFamily="34" charset="0"/>
              </a:rPr>
              <a:t>Karolina </a:t>
            </a:r>
            <a:r>
              <a:rPr lang="en-US" sz="2000" dirty="0" err="1">
                <a:solidFill>
                  <a:srgbClr val="002060"/>
                </a:solidFill>
                <a:ea typeface="Calibri" panose="020F0502020204030204" pitchFamily="34" charset="0"/>
              </a:rPr>
              <a:t>Rataj</a:t>
            </a:r>
            <a:r>
              <a:rPr lang="en-US" sz="2000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endParaRPr lang="pl-PL" sz="2000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lvl="1"/>
            <a:r>
              <a:rPr lang="pl-PL" sz="2000" dirty="0">
                <a:solidFill>
                  <a:srgbClr val="002060"/>
                </a:solidFill>
                <a:ea typeface="Calibri" panose="020F0502020204030204" pitchFamily="34" charset="0"/>
              </a:rPr>
              <a:t>J</a:t>
            </a:r>
            <a:r>
              <a:rPr lang="en-US" sz="2000" dirty="0" err="1">
                <a:solidFill>
                  <a:srgbClr val="002060"/>
                </a:solidFill>
                <a:ea typeface="Calibri" panose="020F0502020204030204" pitchFamily="34" charset="0"/>
              </a:rPr>
              <a:t>acek</a:t>
            </a:r>
            <a:r>
              <a:rPr lang="en-US" sz="2000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a typeface="Calibri" panose="020F0502020204030204" pitchFamily="34" charset="0"/>
              </a:rPr>
              <a:t>Witkoś</a:t>
            </a:r>
            <a:r>
              <a:rPr lang="en-US" sz="2000" dirty="0">
                <a:solidFill>
                  <a:srgbClr val="002060"/>
                </a:solidFill>
                <a:ea typeface="Calibri" panose="020F0502020204030204" pitchFamily="34" charset="0"/>
              </a:rPr>
              <a:t>		</a:t>
            </a:r>
            <a:r>
              <a:rPr lang="en-US" sz="2000" b="1" dirty="0">
                <a:solidFill>
                  <a:srgbClr val="FF0000"/>
                </a:solidFill>
                <a:ea typeface="Calibri" panose="020F0502020204030204" pitchFamily="34" charset="0"/>
              </a:rPr>
              <a:t>+ 2 postdocs</a:t>
            </a:r>
            <a:endParaRPr lang="pl-PL" sz="2000" b="1" dirty="0">
              <a:solidFill>
                <a:srgbClr val="FF0000"/>
              </a:solidFill>
              <a:ea typeface="Calibri" panose="020F0502020204030204" pitchFamily="34" charset="0"/>
            </a:endParaRPr>
          </a:p>
          <a:p>
            <a:r>
              <a:rPr lang="en-US" sz="2000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UiT</a:t>
            </a:r>
            <a:r>
              <a:rPr lang="en-US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Tromsø</a:t>
            </a:r>
            <a:r>
              <a:rPr lang="pl-PL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pl-PL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AcqVA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Aurora Center</a:t>
            </a:r>
            <a:endParaRPr lang="pl-PL" sz="20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 err="1">
                <a:solidFill>
                  <a:srgbClr val="002060"/>
                </a:solidFill>
                <a:ea typeface="Calibri" panose="020F0502020204030204" pitchFamily="34" charset="0"/>
              </a:rPr>
              <a:t>Marit</a:t>
            </a:r>
            <a:r>
              <a:rPr lang="en-US" sz="2000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a typeface="Calibri" panose="020F0502020204030204" pitchFamily="34" charset="0"/>
              </a:rPr>
              <a:t>Westergaard</a:t>
            </a:r>
            <a:endParaRPr lang="pl-PL" sz="20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Merete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Anderssen</a:t>
            </a:r>
            <a:endParaRPr lang="pl-PL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Yulia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Rodina </a:t>
            </a:r>
            <a:endParaRPr lang="pl-PL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Natalia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Mitrofanova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/>
              <a:t>Isabel Nadine Jensen	</a:t>
            </a:r>
            <a:r>
              <a:rPr lang="en-US" sz="2000" b="1" dirty="0">
                <a:solidFill>
                  <a:srgbClr val="FF0000"/>
                </a:solidFill>
              </a:rPr>
              <a:t>+ 1 postdoc </a:t>
            </a:r>
            <a:endParaRPr lang="pl-PL" sz="2000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NTNU Trondheim </a:t>
            </a:r>
            <a:endParaRPr lang="pl-PL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Roumyana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Slabakova</a:t>
            </a:r>
            <a:endParaRPr lang="pl-PL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Anne Dahl</a:t>
            </a:r>
          </a:p>
          <a:p>
            <a:pPr lvl="1"/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Kjersti Listhaug</a:t>
            </a:r>
          </a:p>
          <a:p>
            <a:pPr lvl="1"/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Pawe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ł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Urbanik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Guro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Busterud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UiO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)	</a:t>
            </a:r>
            <a:r>
              <a:rPr lang="en-US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+ 1 postdoc</a:t>
            </a:r>
            <a:endParaRPr lang="pl-PL" sz="2000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87AA2E6-2C2C-47DB-8AD7-4E394FE380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672667-14AE-4FF7-9F80-6F58F6D52F27}" type="slidenum">
              <a:rPr lang="en-GB" smtClean="0">
                <a:solidFill>
                  <a:srgbClr val="000000"/>
                </a:solidFill>
              </a:rPr>
              <a:pPr/>
              <a:t>6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3074" name="Picture 2" descr="Flaga Norwegii Norwegia 100x60cm - 7124860837 - oficjalne archiwum Allegro">
            <a:extLst>
              <a:ext uri="{FF2B5EF4-FFF2-40B4-BE49-F238E27FC236}">
                <a16:creationId xmlns:a16="http://schemas.microsoft.com/office/drawing/2014/main" id="{D52F5FBE-CA7E-4EC5-AF1A-A436AEBF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4077072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laga narodowa POLSKA 70 X 112 cm z drzewcem 120 cm - Flagi i uchwyty do  flag - w atrakcyjnej cenie w sklepach Leroy Merlin.">
            <a:extLst>
              <a:ext uri="{FF2B5EF4-FFF2-40B4-BE49-F238E27FC236}">
                <a16:creationId xmlns:a16="http://schemas.microsoft.com/office/drawing/2014/main" id="{746A0975-2C61-4173-AF02-6963CDF9A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78650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3754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906FE4-2BEA-E24D-B4F4-3C83B5BB9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Det er veletablert at tidligere lærte språk påvirker tilegnelsen av et nytt språk.</a:t>
            </a:r>
          </a:p>
          <a:p>
            <a:r>
              <a:rPr lang="nb-NO" dirty="0"/>
              <a:t>For andrespråkstilegnelse vil dette tidligere lærte språket alltid være førstespråket.</a:t>
            </a:r>
          </a:p>
          <a:p>
            <a:r>
              <a:rPr lang="nb-NO" dirty="0"/>
              <a:t>I tredjespråkstilegnelse har man imidlertid (minst) to tidligere lærte språk.</a:t>
            </a:r>
          </a:p>
          <a:p>
            <a:r>
              <a:rPr lang="nb-NO" dirty="0"/>
              <a:t>Spørsmålet er hvilket av de tidligere språkene som påvirker det nye språket (i størst grad).</a:t>
            </a:r>
          </a:p>
          <a:p>
            <a:r>
              <a:rPr lang="nb-NO" dirty="0"/>
              <a:t>Det er dermed viktig</a:t>
            </a:r>
            <a:r>
              <a:rPr lang="en-NO" dirty="0"/>
              <a:t> å skille mellom L2 og L3</a:t>
            </a:r>
            <a:r>
              <a:rPr lang="nb-NO" dirty="0"/>
              <a:t>. </a:t>
            </a:r>
            <a:endParaRPr lang="en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9BDB3F-CE39-CA4A-AA6C-BB6287D89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9A9F-91DC-A148-866A-F75C041B8C81}" type="datetime1">
              <a:rPr lang="nb-NO" noProof="0" smtClean="0"/>
              <a:t>02.02.2022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DF19A-9EBD-6C4F-93AC-4F1BDA1C7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2961-D91A-442E-803D-6BE684C4B445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EE33F4-EEDC-6140-BD5B-C6F6B8D81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>
                <a:solidFill>
                  <a:schemeClr val="accent4"/>
                </a:solidFill>
              </a:rPr>
              <a:t>Andre- vs. tredjespråkstilegnelse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7DFD5C-1A77-CC48-A22E-A2D0693CB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500" y="51030"/>
            <a:ext cx="2971799" cy="49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87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17E796-017C-F340-AD57-3BE8EFBB7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nb-NO" dirty="0"/>
              <a:t>Studier (f.eks., Håkansson et al, 2002) har funnet at svensktalende </a:t>
            </a:r>
            <a:r>
              <a:rPr lang="nb-NO" dirty="0" err="1"/>
              <a:t>innlærere</a:t>
            </a:r>
            <a:r>
              <a:rPr lang="nb-NO" dirty="0"/>
              <a:t> av tysk produserer ikke-V2 i hovedsetninger (f.eks. *</a:t>
            </a:r>
            <a:r>
              <a:rPr lang="nb-NO" i="1" dirty="0"/>
              <a:t>Morgen </a:t>
            </a:r>
            <a:r>
              <a:rPr lang="nb-NO" b="1" i="1" dirty="0" err="1"/>
              <a:t>ich</a:t>
            </a:r>
            <a:r>
              <a:rPr lang="nb-NO" b="1" i="1" dirty="0"/>
              <a:t> </a:t>
            </a:r>
            <a:r>
              <a:rPr lang="nb-NO" b="1" i="1" dirty="0" err="1"/>
              <a:t>gehe</a:t>
            </a:r>
            <a:r>
              <a:rPr lang="nb-NO" b="1" i="1" dirty="0"/>
              <a:t> </a:t>
            </a:r>
            <a:r>
              <a:rPr lang="nb-NO" i="1" dirty="0"/>
              <a:t>in die Stadt</a:t>
            </a:r>
            <a:r>
              <a:rPr lang="nb-NO" dirty="0"/>
              <a:t>)</a:t>
            </a:r>
          </a:p>
          <a:p>
            <a:pPr>
              <a:lnSpc>
                <a:spcPct val="110000"/>
              </a:lnSpc>
            </a:pPr>
            <a:r>
              <a:rPr lang="nb-NO" dirty="0"/>
              <a:t>Dette bidro til en teori om at V2 ikke kunne overføres i L2A – fordi denne syntaktiske prosessen involverte en såkalt funksjonell kategori (jfr. “</a:t>
            </a:r>
            <a:r>
              <a:rPr lang="nb-NO" dirty="0" err="1"/>
              <a:t>Partial</a:t>
            </a:r>
            <a:r>
              <a:rPr lang="nb-NO" dirty="0"/>
              <a:t> Transfer” </a:t>
            </a:r>
            <a:r>
              <a:rPr lang="nb-NO" dirty="0" err="1"/>
              <a:t>models</a:t>
            </a:r>
            <a:r>
              <a:rPr lang="nb-NO" dirty="0"/>
              <a:t>, e.g. </a:t>
            </a:r>
            <a:r>
              <a:rPr lang="nb-NO" dirty="0" err="1"/>
              <a:t>Vainikka</a:t>
            </a:r>
            <a:r>
              <a:rPr lang="nb-NO" dirty="0"/>
              <a:t> &amp; Young-Scholten 1996)</a:t>
            </a:r>
          </a:p>
          <a:p>
            <a:pPr>
              <a:lnSpc>
                <a:spcPct val="110000"/>
              </a:lnSpc>
            </a:pPr>
            <a:r>
              <a:rPr lang="nb-NO" dirty="0"/>
              <a:t>Men: Disse </a:t>
            </a:r>
            <a:r>
              <a:rPr lang="nb-NO" dirty="0" err="1"/>
              <a:t>innlærerne</a:t>
            </a:r>
            <a:r>
              <a:rPr lang="nb-NO" dirty="0"/>
              <a:t> hadde alltid engelsk som andrespråk, altså var tysk det tredje språket!</a:t>
            </a:r>
          </a:p>
          <a:p>
            <a:pPr>
              <a:lnSpc>
                <a:spcPct val="110000"/>
              </a:lnSpc>
            </a:pPr>
            <a:r>
              <a:rPr lang="nb-NO" dirty="0" err="1"/>
              <a:t>Bohnacker</a:t>
            </a:r>
            <a:r>
              <a:rPr lang="nb-NO" dirty="0"/>
              <a:t> (2006) fant at svensktalende </a:t>
            </a:r>
            <a:r>
              <a:rPr lang="nb-NO" dirty="0" err="1"/>
              <a:t>innlærere</a:t>
            </a:r>
            <a:r>
              <a:rPr lang="nb-NO" dirty="0"/>
              <a:t> av tysk som </a:t>
            </a:r>
            <a:r>
              <a:rPr lang="nb-NO" b="1" dirty="0"/>
              <a:t>ikke</a:t>
            </a:r>
            <a:r>
              <a:rPr lang="nb-NO" dirty="0"/>
              <a:t> kunne engelsk, aldri produserte slike setninger.</a:t>
            </a:r>
          </a:p>
          <a:p>
            <a:endParaRPr lang="en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CB1B52-A343-6C47-AD12-0B58D6744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9A9F-91DC-A148-866A-F75C041B8C81}" type="datetime1">
              <a:rPr lang="nb-NO" noProof="0" smtClean="0"/>
              <a:t>02.02.2022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B1A54-E2AA-444C-82B3-E9949B737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2961-D91A-442E-803D-6BE684C4B445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2C61A7E-C157-3C48-A1DD-F2F2D2DF3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>
                <a:solidFill>
                  <a:schemeClr val="accent4"/>
                </a:solidFill>
              </a:rPr>
              <a:t>Eksempel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838601-82C9-904D-86C9-BD84F24E9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500" y="51030"/>
            <a:ext cx="2971799" cy="49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76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43BDA2-43BC-4AD1-8CA3-624B4D2CD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264" y="1690688"/>
            <a:ext cx="11645735" cy="503078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b-NO" sz="2400" i="1" dirty="0" err="1">
                <a:cs typeface="Calibri" panose="020F0502020204030204" pitchFamily="34" charset="0"/>
              </a:rPr>
              <a:t>Cumulative</a:t>
            </a:r>
            <a:r>
              <a:rPr lang="nb-NO" sz="2400" i="1" dirty="0">
                <a:cs typeface="Calibri" panose="020F0502020204030204" pitchFamily="34" charset="0"/>
              </a:rPr>
              <a:t> Enhancement Model </a:t>
            </a:r>
            <a:r>
              <a:rPr lang="nb-NO" sz="2400" dirty="0">
                <a:cs typeface="Calibri" panose="020F0502020204030204" pitchFamily="34" charset="0"/>
              </a:rPr>
              <a:t>(</a:t>
            </a:r>
            <a:r>
              <a:rPr lang="nb-NO" sz="2400" dirty="0" err="1">
                <a:cs typeface="Calibri" panose="020F0502020204030204" pitchFamily="34" charset="0"/>
              </a:rPr>
              <a:t>Berkes</a:t>
            </a:r>
            <a:r>
              <a:rPr lang="nb-NO" sz="2400" dirty="0">
                <a:cs typeface="Calibri" panose="020F0502020204030204" pitchFamily="34" charset="0"/>
              </a:rPr>
              <a:t> &amp; </a:t>
            </a:r>
            <a:r>
              <a:rPr lang="nb-NO" sz="2400" dirty="0" err="1">
                <a:cs typeface="Calibri" panose="020F0502020204030204" pitchFamily="34" charset="0"/>
              </a:rPr>
              <a:t>Flynn</a:t>
            </a:r>
            <a:r>
              <a:rPr lang="nb-NO" sz="2400" dirty="0">
                <a:cs typeface="Calibri" panose="020F0502020204030204" pitchFamily="34" charset="0"/>
              </a:rPr>
              <a:t> 2004), </a:t>
            </a:r>
            <a:r>
              <a:rPr lang="nb-NO" sz="2400" i="1" dirty="0">
                <a:cs typeface="Calibri" panose="020F0502020204030204" pitchFamily="34" charset="0"/>
              </a:rPr>
              <a:t>L2 Status </a:t>
            </a:r>
            <a:r>
              <a:rPr lang="nb-NO" sz="2400" i="1" dirty="0" err="1">
                <a:cs typeface="Calibri" panose="020F0502020204030204" pitchFamily="34" charset="0"/>
              </a:rPr>
              <a:t>Factor</a:t>
            </a:r>
            <a:r>
              <a:rPr lang="nb-NO" sz="2400" i="1" dirty="0">
                <a:cs typeface="Calibri" panose="020F0502020204030204" pitchFamily="34" charset="0"/>
              </a:rPr>
              <a:t> </a:t>
            </a:r>
            <a:r>
              <a:rPr lang="nb-NO" sz="2400" dirty="0">
                <a:cs typeface="Calibri" panose="020F0502020204030204" pitchFamily="34" charset="0"/>
              </a:rPr>
              <a:t>(</a:t>
            </a:r>
            <a:r>
              <a:rPr lang="nb-NO" sz="2400" dirty="0" err="1">
                <a:cs typeface="Calibri" panose="020F0502020204030204" pitchFamily="34" charset="0"/>
              </a:rPr>
              <a:t>Bardel</a:t>
            </a:r>
            <a:r>
              <a:rPr lang="nb-NO" sz="2400" dirty="0">
                <a:cs typeface="Calibri" panose="020F0502020204030204" pitchFamily="34" charset="0"/>
              </a:rPr>
              <a:t> &amp; Falk 2012, </a:t>
            </a:r>
            <a:r>
              <a:rPr lang="nb-NO" sz="2400" i="1" dirty="0" err="1">
                <a:cs typeface="Calibri" panose="020F0502020204030204" pitchFamily="34" charset="0"/>
              </a:rPr>
              <a:t>Typological</a:t>
            </a:r>
            <a:r>
              <a:rPr lang="nb-NO" sz="2400" i="1" dirty="0">
                <a:cs typeface="Calibri" panose="020F0502020204030204" pitchFamily="34" charset="0"/>
              </a:rPr>
              <a:t> </a:t>
            </a:r>
            <a:r>
              <a:rPr lang="nb-NO" sz="2400" i="1" dirty="0" err="1">
                <a:cs typeface="Calibri" panose="020F0502020204030204" pitchFamily="34" charset="0"/>
              </a:rPr>
              <a:t>Primacy</a:t>
            </a:r>
            <a:r>
              <a:rPr lang="nb-NO" sz="2400" i="1" dirty="0">
                <a:cs typeface="Calibri" panose="020F0502020204030204" pitchFamily="34" charset="0"/>
              </a:rPr>
              <a:t> Model </a:t>
            </a:r>
            <a:r>
              <a:rPr lang="nb-NO" sz="2400" dirty="0">
                <a:cs typeface="Calibri" panose="020F0502020204030204" pitchFamily="34" charset="0"/>
              </a:rPr>
              <a:t>(</a:t>
            </a:r>
            <a:r>
              <a:rPr lang="nb-NO" sz="2400" dirty="0" err="1">
                <a:cs typeface="Calibri" panose="020F0502020204030204" pitchFamily="34" charset="0"/>
              </a:rPr>
              <a:t>Rothman</a:t>
            </a:r>
            <a:r>
              <a:rPr lang="nb-NO" sz="2400" dirty="0">
                <a:cs typeface="Calibri" panose="020F0502020204030204" pitchFamily="34" charset="0"/>
              </a:rPr>
              <a:t> 2015), </a:t>
            </a:r>
            <a:r>
              <a:rPr lang="nb-NO" sz="2400" dirty="0" err="1">
                <a:cs typeface="Calibri" panose="020F0502020204030204" pitchFamily="34" charset="0"/>
              </a:rPr>
              <a:t>osv</a:t>
            </a:r>
            <a:r>
              <a:rPr lang="nb-NO" sz="2400" dirty="0">
                <a:cs typeface="Calibri" panose="020F0502020204030204" pitchFamily="34" charset="0"/>
              </a:rPr>
              <a:t> ...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b-NO" sz="2400" dirty="0">
                <a:cs typeface="Calibri" panose="020F0502020204030204" pitchFamily="34" charset="0"/>
              </a:rPr>
              <a:t>Spørsmål: CLI er hovedsakelig fra L1? L2? CLI er bare positiv eller også negativ? CLI gjelder hele språket (kopiering) eller bare ett lingvistisk fenomen av gangen?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nb-NO" sz="2400" dirty="0"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b-NO" sz="2400" dirty="0">
                <a:cs typeface="Calibri" panose="020F0502020204030204" pitchFamily="34" charset="0"/>
              </a:rPr>
              <a:t>Forskerne i CLIMAD og ADIM står bak tre modeller for </a:t>
            </a:r>
            <a:r>
              <a:rPr lang="nb-NO" sz="2400" dirty="0" err="1">
                <a:cs typeface="Calibri" panose="020F0502020204030204" pitchFamily="34" charset="0"/>
              </a:rPr>
              <a:t>tredjespråkstilegnelse</a:t>
            </a:r>
            <a:r>
              <a:rPr lang="nb-NO" sz="2400" dirty="0">
                <a:cs typeface="Calibri" panose="020F0502020204030204" pitchFamily="34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2400" i="1" dirty="0">
                <a:cs typeface="Calibri" panose="020F0502020204030204" pitchFamily="34" charset="0"/>
              </a:rPr>
              <a:t>1. </a:t>
            </a:r>
            <a:r>
              <a:rPr lang="nb-NO" sz="2400" b="1" i="1" dirty="0" err="1">
                <a:cs typeface="Calibri" panose="020F0502020204030204" pitchFamily="34" charset="0"/>
              </a:rPr>
              <a:t>Linguistic</a:t>
            </a:r>
            <a:r>
              <a:rPr lang="nb-NO" sz="2400" b="1" i="1" dirty="0">
                <a:cs typeface="Calibri" panose="020F0502020204030204" pitchFamily="34" charset="0"/>
              </a:rPr>
              <a:t> </a:t>
            </a:r>
            <a:r>
              <a:rPr lang="nb-NO" sz="2400" b="1" i="1" dirty="0" err="1">
                <a:cs typeface="Calibri" panose="020F0502020204030204" pitchFamily="34" charset="0"/>
              </a:rPr>
              <a:t>Proximity</a:t>
            </a:r>
            <a:r>
              <a:rPr lang="nb-NO" sz="2400" b="1" i="1" dirty="0">
                <a:cs typeface="Calibri" panose="020F0502020204030204" pitchFamily="34" charset="0"/>
              </a:rPr>
              <a:t> Model</a:t>
            </a:r>
            <a:r>
              <a:rPr lang="nb-NO" sz="2400" b="1" dirty="0">
                <a:cs typeface="Calibri" panose="020F0502020204030204" pitchFamily="34" charset="0"/>
              </a:rPr>
              <a:t> </a:t>
            </a:r>
            <a:r>
              <a:rPr lang="nb-NO" sz="2400" dirty="0">
                <a:cs typeface="Calibri" panose="020F0502020204030204" pitchFamily="34" charset="0"/>
              </a:rPr>
              <a:t>(Westergaard m.fl., 2017, Westergaard 2019, 2021):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nb-NO" dirty="0">
                <a:cs typeface="Calibri" panose="020F0502020204030204" pitchFamily="34" charset="0"/>
              </a:rPr>
              <a:t>Begge tidligere språk er tilgjengelige i </a:t>
            </a:r>
            <a:r>
              <a:rPr lang="nb-NO" dirty="0" err="1">
                <a:cs typeface="Calibri" panose="020F0502020204030204" pitchFamily="34" charset="0"/>
              </a:rPr>
              <a:t>tredjespråkstilegnelse</a:t>
            </a:r>
            <a:r>
              <a:rPr lang="nb-NO" dirty="0">
                <a:cs typeface="Calibri" panose="020F0502020204030204" pitchFamily="34" charset="0"/>
              </a:rPr>
              <a:t>; </a:t>
            </a:r>
            <a:r>
              <a:rPr lang="nb-NO" i="1" dirty="0">
                <a:cs typeface="Calibri" panose="020F0502020204030204" pitchFamily="34" charset="0"/>
              </a:rPr>
              <a:t>Full Transfer </a:t>
            </a:r>
            <a:r>
              <a:rPr lang="nb-NO" i="1" dirty="0" err="1">
                <a:cs typeface="Calibri" panose="020F0502020204030204" pitchFamily="34" charset="0"/>
              </a:rPr>
              <a:t>Potential</a:t>
            </a:r>
            <a:r>
              <a:rPr lang="nb-NO" i="1" dirty="0">
                <a:cs typeface="Calibri" panose="020F0502020204030204" pitchFamily="34" charset="0"/>
              </a:rPr>
              <a:t> </a:t>
            </a:r>
            <a:r>
              <a:rPr lang="nb-NO" dirty="0">
                <a:cs typeface="Calibri" panose="020F0502020204030204" pitchFamily="34" charset="0"/>
              </a:rPr>
              <a:t>fra begge språkene 	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nb-NO" dirty="0">
                <a:cs typeface="Calibri" panose="020F0502020204030204" pitchFamily="34" charset="0"/>
              </a:rPr>
              <a:t>Språk læres gjennom </a:t>
            </a:r>
            <a:r>
              <a:rPr lang="nb-NO" b="1" dirty="0" err="1">
                <a:cs typeface="Calibri" panose="020F0502020204030204" pitchFamily="34" charset="0"/>
              </a:rPr>
              <a:t>parsing</a:t>
            </a:r>
            <a:r>
              <a:rPr lang="nb-NO" b="1" dirty="0">
                <a:cs typeface="Calibri" panose="020F0502020204030204" pitchFamily="34" charset="0"/>
              </a:rPr>
              <a:t>/prosessering </a:t>
            </a:r>
            <a:r>
              <a:rPr lang="nb-NO" dirty="0">
                <a:cs typeface="Calibri" panose="020F0502020204030204" pitchFamily="34" charset="0"/>
              </a:rPr>
              <a:t>inkrementelt: </a:t>
            </a:r>
            <a:r>
              <a:rPr lang="nb-NO" i="1" dirty="0" err="1">
                <a:cs typeface="Calibri" panose="020F0502020204030204" pitchFamily="34" charset="0"/>
              </a:rPr>
              <a:t>property</a:t>
            </a:r>
            <a:r>
              <a:rPr lang="nb-NO" i="1" dirty="0">
                <a:cs typeface="Calibri" panose="020F0502020204030204" pitchFamily="34" charset="0"/>
              </a:rPr>
              <a:t> by </a:t>
            </a:r>
            <a:r>
              <a:rPr lang="nb-NO" i="1" dirty="0" err="1">
                <a:cs typeface="Calibri" panose="020F0502020204030204" pitchFamily="34" charset="0"/>
              </a:rPr>
              <a:t>property</a:t>
            </a:r>
            <a:endParaRPr lang="nb-NO" i="1" dirty="0"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nb-NO" dirty="0">
                <a:cs typeface="Calibri" panose="020F0502020204030204" pitchFamily="34" charset="0"/>
              </a:rPr>
              <a:t>Påvirkning avhengig av strukturell likhet + andre faktorer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169D0-3656-4187-9E7C-0CBEB7E6F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9A9F-91DC-A148-866A-F75C041B8C81}" type="datetime1">
              <a:rPr lang="nb-NO" noProof="0" smtClean="0"/>
              <a:t>02.02.2022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974B4-63D8-44A0-A5BB-8B9D4FF0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2961-D91A-442E-803D-6BE684C4B445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A6AA90-0584-46CB-B50D-506E8BC6C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4"/>
                </a:solidFill>
              </a:rPr>
              <a:t>Modeller for tredjespråkstilegnelse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71AB4-6C73-B14D-82C6-F0593F4F8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500" y="51030"/>
            <a:ext cx="2971799" cy="49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80092"/>
      </p:ext>
    </p:extLst>
  </p:cSld>
  <p:clrMapOvr>
    <a:masterClrMapping/>
  </p:clrMapOvr>
</p:sld>
</file>

<file path=ppt/theme/theme1.xml><?xml version="1.0" encoding="utf-8"?>
<a:theme xmlns:a="http://schemas.openxmlformats.org/drawingml/2006/main" name="Light with pattern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476813C-2232-4903-81D6-6333B17585BA}" vid="{BD29AF67-25FF-4C84-8E00-E8340315E585}"/>
    </a:ext>
  </a:extLst>
</a:theme>
</file>

<file path=ppt/theme/theme2.xml><?xml version="1.0" encoding="utf-8"?>
<a:theme xmlns:a="http://schemas.openxmlformats.org/drawingml/2006/main" name="Light without pattern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476813C-2232-4903-81D6-6333B17585BA}" vid="{54B5237B-68B7-4078-988E-6958ACB1CA7C}"/>
    </a:ext>
  </a:extLst>
</a:theme>
</file>

<file path=ppt/theme/theme3.xml><?xml version="1.0" encoding="utf-8"?>
<a:theme xmlns:a="http://schemas.openxmlformats.org/drawingml/2006/main" name="Dark with pattern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476813C-2232-4903-81D6-6333B17585BA}" vid="{43056ABE-377B-4831-BFD1-B7FD42981EE3}"/>
    </a:ext>
  </a:extLst>
</a:theme>
</file>

<file path=ppt/theme/theme4.xml><?xml version="1.0" encoding="utf-8"?>
<a:theme xmlns:a="http://schemas.openxmlformats.org/drawingml/2006/main" name="Dark without pattern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476813C-2232-4903-81D6-6333B17585BA}" vid="{87622ECD-DBFC-497A-9283-3D2FD7BBEC7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CF74B9924A90429AFF83904CD5AC51" ma:contentTypeVersion="10" ma:contentTypeDescription="Create a new document." ma:contentTypeScope="" ma:versionID="c219061678790ba91acd956595d5746d">
  <xsd:schema xmlns:xsd="http://www.w3.org/2001/XMLSchema" xmlns:xs="http://www.w3.org/2001/XMLSchema" xmlns:p="http://schemas.microsoft.com/office/2006/metadata/properties" xmlns:ns2="6c86f083-272a-4d16-a1ee-41e11cc1f196" xmlns:ns3="398a922c-8803-48c8-8c4d-45441d0c0e87" targetNamespace="http://schemas.microsoft.com/office/2006/metadata/properties" ma:root="true" ma:fieldsID="0367899129e833eb231d53942e145767" ns2:_="" ns3:_="">
    <xsd:import namespace="6c86f083-272a-4d16-a1ee-41e11cc1f196"/>
    <xsd:import namespace="398a922c-8803-48c8-8c4d-45441d0c0e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86f083-272a-4d16-a1ee-41e11cc1f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8a922c-8803-48c8-8c4d-45441d0c0e8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F97B2E-9823-411D-AC0A-61DE29B6E7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86f083-272a-4d16-a1ee-41e11cc1f196"/>
    <ds:schemaRef ds:uri="398a922c-8803-48c8-8c4d-45441d0c0e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BF166D-0E69-4C17-BDD8-F7B09B99A5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4450CF-6ABA-4838-9288-F877B8722107}">
  <ds:schemaRefs>
    <ds:schemaRef ds:uri="6c86f083-272a-4d16-a1ee-41e11cc1f196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398a922c-8803-48c8-8c4d-45441d0c0e87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UiT_PowerPoint_engelsk</Template>
  <TotalTime>0</TotalTime>
  <Words>1327</Words>
  <Application>Microsoft Office PowerPoint</Application>
  <PresentationFormat>Widescreen</PresentationFormat>
  <Paragraphs>177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Light with pattern</vt:lpstr>
      <vt:lpstr>Light without pattern</vt:lpstr>
      <vt:lpstr>Dark with pattern</vt:lpstr>
      <vt:lpstr>Dark without pattern</vt:lpstr>
      <vt:lpstr>   Marit Westergaard, UiT &amp; NTNU  Anne Dahl, NTNU Magdalena Wrembel, AMU</vt:lpstr>
      <vt:lpstr>Oversikt</vt:lpstr>
      <vt:lpstr>Samarbeid mellom tre institusjoner</vt:lpstr>
      <vt:lpstr>ADIM (Across-Domain Influence in Multilingualism: Modeling L3 acquisition in diverse settings)</vt:lpstr>
      <vt:lpstr>CLIMAD (Crosslinguistic Influence in Multilingualism Across Domains)</vt:lpstr>
      <vt:lpstr>Prosjekt- deltakere</vt:lpstr>
      <vt:lpstr>Andre- vs. tredjespråkstilegnelse</vt:lpstr>
      <vt:lpstr>Eksempel</vt:lpstr>
      <vt:lpstr>Modeller for tredjespråkstilegnelse</vt:lpstr>
      <vt:lpstr>Modeller for tredjespråkstilegnelse</vt:lpstr>
      <vt:lpstr>Kolb et al. (2022): L3 English (L1/L2 Russian &amp; German) vs. L2 English (L1 Russian vs. German)</vt:lpstr>
      <vt:lpstr>CLIMAD og ADIM</vt:lpstr>
      <vt:lpstr>CLIMAD vs. ADIM: Forskningsfokus</vt:lpstr>
      <vt:lpstr>Polsk, engelsk og norsk</vt:lpstr>
      <vt:lpstr> Polsk, engelsk og norsk II </vt:lpstr>
      <vt:lpstr>Forskningsmetoder</vt:lpstr>
      <vt:lpstr>CLIMADs tidslinje</vt:lpstr>
      <vt:lpstr>ADIMs tidslinje  </vt:lpstr>
      <vt:lpstr>Muligheter for samarbeid?</vt:lpstr>
      <vt:lpstr>Thank you / dziękuję / takk!</vt:lpstr>
      <vt:lpstr>PowerPoint Presentation</vt:lpstr>
    </vt:vector>
  </TitlesOfParts>
  <Company>UiT Norges arktiske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Jorge González Alonso</dc:creator>
  <cp:lastModifiedBy>Anne Dahl</cp:lastModifiedBy>
  <cp:revision>406</cp:revision>
  <cp:lastPrinted>2019-10-09T11:24:27Z</cp:lastPrinted>
  <dcterms:created xsi:type="dcterms:W3CDTF">2019-08-27T13:01:28Z</dcterms:created>
  <dcterms:modified xsi:type="dcterms:W3CDTF">2022-02-02T18:10:57Z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0x01010090CF74B9924A90429AFF83904CD5AC51</vt:lpwstr>
  </property>
</Properties>
</file>